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374" r:id="rId3"/>
    <p:sldId id="382" r:id="rId4"/>
    <p:sldId id="381" r:id="rId5"/>
    <p:sldId id="434" r:id="rId6"/>
    <p:sldId id="407" r:id="rId7"/>
    <p:sldId id="384" r:id="rId8"/>
    <p:sldId id="418" r:id="rId9"/>
    <p:sldId id="408" r:id="rId10"/>
    <p:sldId id="380" r:id="rId11"/>
    <p:sldId id="399" r:id="rId12"/>
    <p:sldId id="376" r:id="rId13"/>
    <p:sldId id="409" r:id="rId14"/>
    <p:sldId id="388" r:id="rId15"/>
    <p:sldId id="379" r:id="rId16"/>
    <p:sldId id="391" r:id="rId17"/>
    <p:sldId id="406" r:id="rId18"/>
    <p:sldId id="353" r:id="rId19"/>
    <p:sldId id="354" r:id="rId20"/>
    <p:sldId id="430" r:id="rId21"/>
    <p:sldId id="431" r:id="rId22"/>
    <p:sldId id="432" r:id="rId23"/>
    <p:sldId id="360" r:id="rId24"/>
    <p:sldId id="413" r:id="rId25"/>
    <p:sldId id="420" r:id="rId26"/>
    <p:sldId id="389" r:id="rId27"/>
    <p:sldId id="412" r:id="rId28"/>
    <p:sldId id="392" r:id="rId29"/>
    <p:sldId id="433" r:id="rId30"/>
    <p:sldId id="397" r:id="rId31"/>
    <p:sldId id="435" r:id="rId32"/>
    <p:sldId id="346" r:id="rId33"/>
    <p:sldId id="347" r:id="rId34"/>
    <p:sldId id="348" r:id="rId35"/>
    <p:sldId id="437" r:id="rId36"/>
    <p:sldId id="349" r:id="rId37"/>
    <p:sldId id="438" r:id="rId38"/>
    <p:sldId id="350" r:id="rId39"/>
    <p:sldId id="439" r:id="rId40"/>
    <p:sldId id="351" r:id="rId41"/>
    <p:sldId id="440" r:id="rId42"/>
    <p:sldId id="352" r:id="rId43"/>
    <p:sldId id="441" r:id="rId44"/>
    <p:sldId id="436" r:id="rId45"/>
    <p:sldId id="371" r:id="rId46"/>
    <p:sldId id="372" r:id="rId47"/>
  </p:sldIdLst>
  <p:sldSz cx="12192000" cy="6858000"/>
  <p:notesSz cx="6858000" cy="9144000"/>
  <p:custShowLst>
    <p:custShow name="Imprimir" id="0">
      <p:sldLst>
        <p:sld r:id="rId2"/>
      </p:sldLst>
    </p:custShow>
  </p:custShow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D5C5A723-E219-4CA3-B7A5-6EDA96E83F7B}">
          <p14:sldIdLst>
            <p14:sldId id="256"/>
            <p14:sldId id="374"/>
            <p14:sldId id="382"/>
            <p14:sldId id="381"/>
            <p14:sldId id="434"/>
            <p14:sldId id="407"/>
            <p14:sldId id="384"/>
            <p14:sldId id="418"/>
            <p14:sldId id="408"/>
            <p14:sldId id="380"/>
            <p14:sldId id="399"/>
            <p14:sldId id="376"/>
            <p14:sldId id="409"/>
            <p14:sldId id="388"/>
            <p14:sldId id="379"/>
            <p14:sldId id="391"/>
            <p14:sldId id="406"/>
            <p14:sldId id="353"/>
            <p14:sldId id="354"/>
            <p14:sldId id="430"/>
            <p14:sldId id="431"/>
            <p14:sldId id="432"/>
            <p14:sldId id="360"/>
            <p14:sldId id="413"/>
            <p14:sldId id="420"/>
            <p14:sldId id="389"/>
            <p14:sldId id="412"/>
            <p14:sldId id="392"/>
            <p14:sldId id="433"/>
            <p14:sldId id="397"/>
            <p14:sldId id="435"/>
            <p14:sldId id="346"/>
            <p14:sldId id="347"/>
            <p14:sldId id="348"/>
            <p14:sldId id="437"/>
            <p14:sldId id="349"/>
            <p14:sldId id="438"/>
            <p14:sldId id="350"/>
            <p14:sldId id="439"/>
            <p14:sldId id="351"/>
            <p14:sldId id="440"/>
            <p14:sldId id="352"/>
            <p14:sldId id="441"/>
            <p14:sldId id="436"/>
            <p14:sldId id="371"/>
            <p14:sldId id="3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CC0000"/>
    <a:srgbClr val="F7EFEF"/>
    <a:srgbClr val="A40000"/>
    <a:srgbClr val="FFFFCC"/>
    <a:srgbClr val="FFFF99"/>
    <a:srgbClr val="FFFFFF"/>
    <a:srgbClr val="000066"/>
    <a:srgbClr val="FF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68" autoAdjust="0"/>
  </p:normalViewPr>
  <p:slideViewPr>
    <p:cSldViewPr snapToGrid="0">
      <p:cViewPr varScale="1">
        <p:scale>
          <a:sx n="82" d="100"/>
          <a:sy n="82" d="100"/>
        </p:scale>
        <p:origin x="101" y="120"/>
      </p:cViewPr>
      <p:guideLst>
        <p:guide orient="horz" pos="2160"/>
        <p:guide pos="3840"/>
      </p:guideLst>
    </p:cSldViewPr>
  </p:slideViewPr>
  <p:outlineViewPr>
    <p:cViewPr>
      <p:scale>
        <a:sx n="33" d="100"/>
        <a:sy n="33" d="100"/>
      </p:scale>
      <p:origin x="0" y="422"/>
    </p:cViewPr>
  </p:outlineViewPr>
  <p:notesTextViewPr>
    <p:cViewPr>
      <p:scale>
        <a:sx n="1" d="1"/>
        <a:sy n="1" d="1"/>
      </p:scale>
      <p:origin x="0" y="0"/>
    </p:cViewPr>
  </p:notesTextViewPr>
  <p:sorterViewPr>
    <p:cViewPr>
      <p:scale>
        <a:sx n="90" d="100"/>
        <a:sy n="90" d="100"/>
      </p:scale>
      <p:origin x="0" y="-9283"/>
    </p:cViewPr>
  </p:sorterViewPr>
  <p:notesViewPr>
    <p:cSldViewPr snapToGrid="0">
      <p:cViewPr varScale="1">
        <p:scale>
          <a:sx n="63" d="100"/>
          <a:sy n="63" d="100"/>
        </p:scale>
        <p:origin x="2280"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A8172-8B55-4189-8793-0A474C500975}" type="doc">
      <dgm:prSet loTypeId="urn:microsoft.com/office/officeart/2005/8/layout/hierarchy2" loCatId="hierarchy" qsTypeId="urn:microsoft.com/office/officeart/2005/8/quickstyle/simple1" qsCatId="simple" csTypeId="urn:microsoft.com/office/officeart/2005/8/colors/accent2_1" csCatId="accent2" phldr="1"/>
      <dgm:spPr/>
      <dgm:t>
        <a:bodyPr/>
        <a:lstStyle/>
        <a:p>
          <a:endParaRPr lang="es-ES"/>
        </a:p>
      </dgm:t>
    </dgm:pt>
    <dgm:pt modelId="{ACBE7DDB-EDDB-4AD8-A45A-2CA611450659}">
      <dgm:prSet phldrT="[Texto]" custT="1">
        <dgm:style>
          <a:lnRef idx="0">
            <a:schemeClr val="accent2"/>
          </a:lnRef>
          <a:fillRef idx="3">
            <a:schemeClr val="accent2"/>
          </a:fillRef>
          <a:effectRef idx="3">
            <a:schemeClr val="accent2"/>
          </a:effectRef>
          <a:fontRef idx="minor">
            <a:schemeClr val="lt1"/>
          </a:fontRef>
        </dgm:style>
      </dgm:prSet>
      <dgm:spPr/>
      <dgm:t>
        <a:bodyPr/>
        <a:lstStyle/>
        <a:p>
          <a:r>
            <a:rPr lang="es-ES" sz="2000" b="1" dirty="0">
              <a:solidFill>
                <a:schemeClr val="bg1"/>
              </a:solidFill>
              <a:latin typeface="Verdana" panose="020B0604030504040204" pitchFamily="34" charset="0"/>
              <a:ea typeface="Verdana" panose="020B0604030504040204" pitchFamily="34" charset="0"/>
              <a:cs typeface="Segoe UI" panose="020B0502040204020203" pitchFamily="34" charset="0"/>
            </a:rPr>
            <a:t>EMPRESA</a:t>
          </a:r>
          <a:endParaRPr lang="es-ES" sz="1000" b="1" dirty="0">
            <a:solidFill>
              <a:schemeClr val="bg1"/>
            </a:solidFill>
            <a:latin typeface="Verdana" panose="020B0604030504040204" pitchFamily="34" charset="0"/>
            <a:ea typeface="Verdana" panose="020B0604030504040204" pitchFamily="34" charset="0"/>
            <a:cs typeface="Segoe UI" panose="020B0502040204020203" pitchFamily="34" charset="0"/>
          </a:endParaRPr>
        </a:p>
      </dgm:t>
    </dgm:pt>
    <dgm:pt modelId="{F706812E-0FD9-4143-A640-6E6EA2AD0901}" type="parTrans" cxnId="{F8DFBCD0-7F49-430D-B14B-BAAF8A933FBF}">
      <dgm:prSet/>
      <dgm:spPr/>
      <dgm:t>
        <a:bodyPr/>
        <a:lstStyle/>
        <a:p>
          <a:endParaRPr lang="es-ES"/>
        </a:p>
      </dgm:t>
    </dgm:pt>
    <dgm:pt modelId="{0DB2816B-1188-495A-B47E-B0908FAFB953}" type="sibTrans" cxnId="{F8DFBCD0-7F49-430D-B14B-BAAF8A933FBF}">
      <dgm:prSet/>
      <dgm:spPr/>
      <dgm:t>
        <a:bodyPr/>
        <a:lstStyle/>
        <a:p>
          <a:endParaRPr lang="es-ES"/>
        </a:p>
      </dgm:t>
    </dgm:pt>
    <dgm:pt modelId="{AAC6CD2A-D766-45D2-BE4F-B13B56B114A4}">
      <dgm:prSet phldrT="[Texto]" custT="1"/>
      <dgm:spPr/>
      <dgm:t>
        <a:bodyPr/>
        <a:lstStyle/>
        <a:p>
          <a:pPr algn="ctr">
            <a:lnSpc>
              <a:spcPct val="100000"/>
            </a:lnSpc>
            <a:spcAft>
              <a:spcPts val="600"/>
            </a:spcAft>
          </a:pPr>
          <a:r>
            <a:rPr lang="es-ES" sz="1600" b="1" dirty="0">
              <a:solidFill>
                <a:srgbClr val="C00000"/>
              </a:solidFill>
              <a:latin typeface="Verdana" panose="020B0604030504040204" pitchFamily="34" charset="0"/>
              <a:ea typeface="Verdana" panose="020B0604030504040204" pitchFamily="34" charset="0"/>
              <a:cs typeface="Segoe UI" panose="020B0502040204020203" pitchFamily="34" charset="0"/>
            </a:rPr>
            <a:t>ANÁLISIS EXTERNO</a:t>
          </a:r>
        </a:p>
        <a:p>
          <a:pPr algn="ctr">
            <a:lnSpc>
              <a:spcPct val="100000"/>
            </a:lnSpc>
            <a:spcAft>
              <a:spcPts val="600"/>
            </a:spcAft>
          </a:pPr>
          <a:r>
            <a:rPr lang="es-ES" sz="1600" dirty="0">
              <a:latin typeface="Verdana" panose="020B0604030504040204" pitchFamily="34" charset="0"/>
              <a:ea typeface="Verdana" panose="020B0604030504040204" pitchFamily="34" charset="0"/>
              <a:cs typeface="Segoe UI" panose="020B0502040204020203" pitchFamily="34" charset="0"/>
            </a:rPr>
            <a:t>Identificación y evaluación de acontecimientos, cambios y tendencias que suceden </a:t>
          </a:r>
          <a:br>
            <a:rPr lang="es-ES" sz="1600" dirty="0">
              <a:latin typeface="Verdana" panose="020B0604030504040204" pitchFamily="34" charset="0"/>
              <a:ea typeface="Verdana" panose="020B0604030504040204" pitchFamily="34" charset="0"/>
              <a:cs typeface="Segoe UI" panose="020B0502040204020203" pitchFamily="34" charset="0"/>
            </a:rPr>
          </a:br>
          <a:r>
            <a:rPr lang="es-ES" sz="1600" b="1" i="1" dirty="0">
              <a:latin typeface="Verdana" panose="020B0604030504040204" pitchFamily="34" charset="0"/>
              <a:ea typeface="Verdana" panose="020B0604030504040204" pitchFamily="34" charset="0"/>
              <a:cs typeface="Segoe UI" panose="020B0502040204020203" pitchFamily="34" charset="0"/>
            </a:rPr>
            <a:t>en el entorno de la empresa </a:t>
          </a:r>
          <a:br>
            <a:rPr lang="es-ES" sz="1600" b="1" i="1" dirty="0">
              <a:latin typeface="Verdana" panose="020B0604030504040204" pitchFamily="34" charset="0"/>
              <a:ea typeface="Verdana" panose="020B0604030504040204" pitchFamily="34" charset="0"/>
              <a:cs typeface="Segoe UI" panose="020B0502040204020203" pitchFamily="34" charset="0"/>
            </a:rPr>
          </a:br>
          <a:r>
            <a:rPr lang="es-ES" sz="1600" dirty="0">
              <a:latin typeface="Verdana" panose="020B0604030504040204" pitchFamily="34" charset="0"/>
              <a:ea typeface="Verdana" panose="020B0604030504040204" pitchFamily="34" charset="0"/>
              <a:cs typeface="Segoe UI" panose="020B0502040204020203" pitchFamily="34" charset="0"/>
            </a:rPr>
            <a:t>y que están más allá de su control.</a:t>
          </a:r>
        </a:p>
      </dgm:t>
    </dgm:pt>
    <dgm:pt modelId="{96254F3C-3B64-407C-BABC-8464F24E6B2D}" type="parTrans" cxnId="{6E20EF49-1AD6-4DF9-AEAE-3C51E079B4DB}">
      <dgm:prSet/>
      <dgm:spPr/>
      <dgm:t>
        <a:bodyPr/>
        <a:lstStyle/>
        <a:p>
          <a:endParaRPr lang="es-ES"/>
        </a:p>
      </dgm:t>
    </dgm:pt>
    <dgm:pt modelId="{A73133C0-8BC7-41CF-939F-63330909B43A}" type="sibTrans" cxnId="{6E20EF49-1AD6-4DF9-AEAE-3C51E079B4DB}">
      <dgm:prSet/>
      <dgm:spPr/>
      <dgm:t>
        <a:bodyPr/>
        <a:lstStyle/>
        <a:p>
          <a:endParaRPr lang="es-ES"/>
        </a:p>
      </dgm:t>
    </dgm:pt>
    <dgm:pt modelId="{3790833E-DAB0-4044-AC28-179E558B09DA}">
      <dgm:prSet phldrT="[Texto]" custT="1"/>
      <dgm:spPr/>
      <dgm:t>
        <a:bodyPr/>
        <a:lstStyle/>
        <a:p>
          <a: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OPORTUNIDADES</a:t>
          </a:r>
        </a:p>
        <a:p>
          <a:r>
            <a:rPr lang="es-ES" sz="1400" kern="1200" dirty="0">
              <a:solidFill>
                <a:prstClr val="black">
                  <a:hueOff val="0"/>
                  <a:satOff val="0"/>
                  <a:lumOff val="0"/>
                  <a:alphaOff val="0"/>
                </a:prstClr>
              </a:solidFill>
              <a:latin typeface="Verdana" panose="020B0604030504040204" pitchFamily="34" charset="0"/>
              <a:ea typeface="Verdana" panose="020B0604030504040204" pitchFamily="34" charset="0"/>
              <a:cs typeface="Segoe UI" panose="020B0502040204020203" pitchFamily="34" charset="0"/>
            </a:rPr>
            <a:t>situaciones externas que nos podrían afectar de manera positiva si somos capaces de capitalizarlas</a:t>
          </a:r>
        </a:p>
      </dgm:t>
    </dgm:pt>
    <dgm:pt modelId="{C455AE4D-090B-456E-AE29-24EAF14B526F}" type="parTrans" cxnId="{17E909FE-6A59-47BB-A9A7-0203188C34B5}">
      <dgm:prSet/>
      <dgm:spPr/>
      <dgm:t>
        <a:bodyPr/>
        <a:lstStyle/>
        <a:p>
          <a:endParaRPr lang="es-ES"/>
        </a:p>
      </dgm:t>
    </dgm:pt>
    <dgm:pt modelId="{30254153-E0EA-4DD6-9EB3-0E3C3F0FEC9E}" type="sibTrans" cxnId="{17E909FE-6A59-47BB-A9A7-0203188C34B5}">
      <dgm:prSet/>
      <dgm:spPr/>
      <dgm:t>
        <a:bodyPr/>
        <a:lstStyle/>
        <a:p>
          <a:endParaRPr lang="es-ES"/>
        </a:p>
      </dgm:t>
    </dgm:pt>
    <dgm:pt modelId="{8B0FA2F5-A1FC-453E-B74F-04609A671488}">
      <dgm:prSet phldrT="[Texto]" custT="1"/>
      <dgm:spPr/>
      <dgm:t>
        <a:bodyPr/>
        <a:lstStyle/>
        <a:p>
          <a: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AMENAZAS</a:t>
          </a:r>
          <a:b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1400" kern="1200" dirty="0">
              <a:solidFill>
                <a:prstClr val="black">
                  <a:hueOff val="0"/>
                  <a:satOff val="0"/>
                  <a:lumOff val="0"/>
                  <a:alphaOff val="0"/>
                </a:prstClr>
              </a:solidFill>
              <a:latin typeface="Verdana" panose="020B0604030504040204" pitchFamily="34" charset="0"/>
              <a:ea typeface="Verdana" panose="020B0604030504040204" pitchFamily="34" charset="0"/>
              <a:cs typeface="Segoe UI" panose="020B0502040204020203" pitchFamily="34" charset="0"/>
            </a:rPr>
            <a:t>situaciones adversas procedentes del exterior</a:t>
          </a:r>
        </a:p>
      </dgm:t>
    </dgm:pt>
    <dgm:pt modelId="{BA922498-D8BF-4C4E-9319-D5E6C4392779}" type="parTrans" cxnId="{5AF9AE6F-B811-4220-9DB7-3165FB9E8766}">
      <dgm:prSet/>
      <dgm:spPr/>
      <dgm:t>
        <a:bodyPr/>
        <a:lstStyle/>
        <a:p>
          <a:endParaRPr lang="es-ES"/>
        </a:p>
      </dgm:t>
    </dgm:pt>
    <dgm:pt modelId="{D7A40C1A-0439-43DE-A09B-EC97FE4C19E5}" type="sibTrans" cxnId="{5AF9AE6F-B811-4220-9DB7-3165FB9E8766}">
      <dgm:prSet/>
      <dgm:spPr/>
      <dgm:t>
        <a:bodyPr/>
        <a:lstStyle/>
        <a:p>
          <a:endParaRPr lang="es-ES"/>
        </a:p>
      </dgm:t>
    </dgm:pt>
    <dgm:pt modelId="{DECE19C9-B8F0-4A3A-906D-E6D6490B0C27}">
      <dgm:prSet phldrT="[Texto]" custT="1"/>
      <dgm:spPr/>
      <dgm:t>
        <a:bodyPr/>
        <a:lstStyle/>
        <a:p>
          <a:r>
            <a:rPr lang="es-ES" sz="16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ANÁLISIS INTERNO</a:t>
          </a:r>
        </a:p>
        <a:p>
          <a:r>
            <a:rPr lang="es-ES" sz="1400" kern="1200" dirty="0">
              <a:latin typeface="Verdana" panose="020B0604030504040204" pitchFamily="34" charset="0"/>
              <a:ea typeface="Verdana" panose="020B0604030504040204" pitchFamily="34" charset="0"/>
              <a:cs typeface="Segoe UI" panose="020B0502040204020203" pitchFamily="34" charset="0"/>
            </a:rPr>
            <a:t>Evaluar los recursos con que cuenta la empresa así como la forma en la cual se realizan sus actividades, para conocer sus capacidades y situación respecto a los competidores.</a:t>
          </a:r>
          <a:endParaRPr lang="es-ES" sz="1400" kern="1200" dirty="0">
            <a:solidFill>
              <a:prstClr val="black">
                <a:hueOff val="0"/>
                <a:satOff val="0"/>
                <a:lumOff val="0"/>
                <a:alphaOff val="0"/>
              </a:prstClr>
            </a:solidFill>
            <a:latin typeface="Verdana" panose="020B0604030504040204" pitchFamily="34" charset="0"/>
            <a:ea typeface="Verdana" panose="020B0604030504040204" pitchFamily="34" charset="0"/>
            <a:cs typeface="Segoe UI" panose="020B0502040204020203" pitchFamily="34" charset="0"/>
          </a:endParaRPr>
        </a:p>
      </dgm:t>
    </dgm:pt>
    <dgm:pt modelId="{DFA69057-B044-467A-AED7-80264CF6F62E}" type="parTrans" cxnId="{809F9DE6-8A0E-4469-A329-8B18137E9AF2}">
      <dgm:prSet/>
      <dgm:spPr/>
      <dgm:t>
        <a:bodyPr/>
        <a:lstStyle/>
        <a:p>
          <a:endParaRPr lang="es-ES"/>
        </a:p>
      </dgm:t>
    </dgm:pt>
    <dgm:pt modelId="{2154C22B-015C-4FEF-BCCD-E5FD819FAE86}" type="sibTrans" cxnId="{809F9DE6-8A0E-4469-A329-8B18137E9AF2}">
      <dgm:prSet/>
      <dgm:spPr/>
      <dgm:t>
        <a:bodyPr/>
        <a:lstStyle/>
        <a:p>
          <a:endParaRPr lang="es-ES"/>
        </a:p>
      </dgm:t>
    </dgm:pt>
    <dgm:pt modelId="{FE3F28FD-859E-443B-AC88-61F7C75C7869}">
      <dgm:prSet phldrT="[Texto]"/>
      <dgm:spPr/>
      <dgm:t>
        <a:bodyPr/>
        <a:lstStyle/>
        <a:p>
          <a:r>
            <a:rPr lang="es-ES" b="1" dirty="0">
              <a:solidFill>
                <a:srgbClr val="C00000"/>
              </a:solidFill>
              <a:latin typeface="Verdana" panose="020B0604030504040204" pitchFamily="34" charset="0"/>
              <a:ea typeface="Verdana" panose="020B0604030504040204" pitchFamily="34" charset="0"/>
              <a:cs typeface="Segoe UI" panose="020B0502040204020203" pitchFamily="34" charset="0"/>
            </a:rPr>
            <a:t>FORTALEZAS</a:t>
          </a:r>
          <a:br>
            <a:rPr lang="es-ES" dirty="0">
              <a:latin typeface="Verdana" panose="020B0604030504040204" pitchFamily="34" charset="0"/>
              <a:ea typeface="Verdana" panose="020B0604030504040204" pitchFamily="34" charset="0"/>
              <a:cs typeface="Segoe UI" panose="020B0502040204020203" pitchFamily="34" charset="0"/>
            </a:rPr>
          </a:br>
          <a:r>
            <a:rPr lang="es-ES" dirty="0">
              <a:latin typeface="Verdana" panose="020B0604030504040204" pitchFamily="34" charset="0"/>
              <a:ea typeface="Verdana" panose="020B0604030504040204" pitchFamily="34" charset="0"/>
              <a:cs typeface="Segoe UI" panose="020B0502040204020203" pitchFamily="34" charset="0"/>
            </a:rPr>
            <a:t>Estrategias que permitan</a:t>
          </a:r>
          <a:br>
            <a:rPr lang="es-ES" dirty="0">
              <a:latin typeface="Verdana" panose="020B0604030504040204" pitchFamily="34" charset="0"/>
              <a:ea typeface="Verdana" panose="020B0604030504040204" pitchFamily="34" charset="0"/>
              <a:cs typeface="Segoe UI" panose="020B0502040204020203" pitchFamily="34" charset="0"/>
            </a:rPr>
          </a:br>
          <a:r>
            <a:rPr lang="es-ES" dirty="0">
              <a:latin typeface="Verdana" panose="020B0604030504040204" pitchFamily="34" charset="0"/>
              <a:ea typeface="Verdana" panose="020B0604030504040204" pitchFamily="34" charset="0"/>
              <a:cs typeface="Segoe UI" panose="020B0502040204020203" pitchFamily="34" charset="0"/>
            </a:rPr>
            <a:t>potenciarlas</a:t>
          </a:r>
        </a:p>
      </dgm:t>
    </dgm:pt>
    <dgm:pt modelId="{A222302B-0E06-4A43-B662-A03FA874DC9E}" type="parTrans" cxnId="{1451BED6-6CEB-4FCF-9A7A-FFA68F4C730D}">
      <dgm:prSet/>
      <dgm:spPr/>
      <dgm:t>
        <a:bodyPr/>
        <a:lstStyle/>
        <a:p>
          <a:endParaRPr lang="es-ES"/>
        </a:p>
      </dgm:t>
    </dgm:pt>
    <dgm:pt modelId="{A2ECD1BB-DF83-43C4-8D6C-1A389E6B6406}" type="sibTrans" cxnId="{1451BED6-6CEB-4FCF-9A7A-FFA68F4C730D}">
      <dgm:prSet/>
      <dgm:spPr/>
      <dgm:t>
        <a:bodyPr/>
        <a:lstStyle/>
        <a:p>
          <a:endParaRPr lang="es-ES"/>
        </a:p>
      </dgm:t>
    </dgm:pt>
    <dgm:pt modelId="{05494AC6-0DD4-4279-BC4F-44333A3815E2}">
      <dgm:prSet phldrT="[Texto]"/>
      <dgm:spPr/>
      <dgm:t>
        <a:bodyPr/>
        <a:lstStyle/>
        <a:p>
          <a:r>
            <a:rPr lang="es-ES" b="1" dirty="0">
              <a:solidFill>
                <a:srgbClr val="C00000"/>
              </a:solidFill>
              <a:latin typeface="Verdana" panose="020B0604030504040204" pitchFamily="34" charset="0"/>
              <a:ea typeface="Verdana" panose="020B0604030504040204" pitchFamily="34" charset="0"/>
              <a:cs typeface="Segoe UI" panose="020B0502040204020203" pitchFamily="34" charset="0"/>
            </a:rPr>
            <a:t>DEBILIDADES</a:t>
          </a:r>
          <a:br>
            <a:rPr lang="es-ES" dirty="0">
              <a:latin typeface="Verdana" panose="020B0604030504040204" pitchFamily="34" charset="0"/>
              <a:ea typeface="Verdana" panose="020B0604030504040204" pitchFamily="34" charset="0"/>
              <a:cs typeface="Segoe UI" panose="020B0502040204020203" pitchFamily="34" charset="0"/>
            </a:rPr>
          </a:br>
          <a:r>
            <a:rPr lang="es-ES" dirty="0">
              <a:latin typeface="Verdana" panose="020B0604030504040204" pitchFamily="34" charset="0"/>
              <a:ea typeface="Verdana" panose="020B0604030504040204" pitchFamily="34" charset="0"/>
              <a:cs typeface="Segoe UI" panose="020B0502040204020203" pitchFamily="34" charset="0"/>
            </a:rPr>
            <a:t>Estrategias para </a:t>
          </a:r>
          <a:br>
            <a:rPr lang="es-ES" dirty="0">
              <a:latin typeface="Verdana" panose="020B0604030504040204" pitchFamily="34" charset="0"/>
              <a:ea typeface="Verdana" panose="020B0604030504040204" pitchFamily="34" charset="0"/>
              <a:cs typeface="Segoe UI" panose="020B0502040204020203" pitchFamily="34" charset="0"/>
            </a:rPr>
          </a:br>
          <a:r>
            <a:rPr lang="es-ES" dirty="0">
              <a:latin typeface="Verdana" panose="020B0604030504040204" pitchFamily="34" charset="0"/>
              <a:ea typeface="Verdana" panose="020B0604030504040204" pitchFamily="34" charset="0"/>
              <a:cs typeface="Segoe UI" panose="020B0502040204020203" pitchFamily="34" charset="0"/>
            </a:rPr>
            <a:t>neutralizar o eliminarlas </a:t>
          </a:r>
        </a:p>
      </dgm:t>
    </dgm:pt>
    <dgm:pt modelId="{4A842496-49B3-4C41-937E-508B6CEE3940}" type="parTrans" cxnId="{B3CC0359-D6CF-4BC7-8EF1-5BFF04AE3164}">
      <dgm:prSet/>
      <dgm:spPr/>
      <dgm:t>
        <a:bodyPr/>
        <a:lstStyle/>
        <a:p>
          <a:endParaRPr lang="es-ES"/>
        </a:p>
      </dgm:t>
    </dgm:pt>
    <dgm:pt modelId="{BF16D6F6-886A-496F-A76F-F2748D44B8E7}" type="sibTrans" cxnId="{B3CC0359-D6CF-4BC7-8EF1-5BFF04AE3164}">
      <dgm:prSet/>
      <dgm:spPr/>
      <dgm:t>
        <a:bodyPr/>
        <a:lstStyle/>
        <a:p>
          <a:endParaRPr lang="es-ES"/>
        </a:p>
      </dgm:t>
    </dgm:pt>
    <dgm:pt modelId="{86621057-2C05-436B-BE77-83B733E02AAE}" type="pres">
      <dgm:prSet presAssocID="{6A9A8172-8B55-4189-8793-0A474C500975}" presName="diagram" presStyleCnt="0">
        <dgm:presLayoutVars>
          <dgm:chPref val="1"/>
          <dgm:dir/>
          <dgm:animOne val="branch"/>
          <dgm:animLvl val="lvl"/>
          <dgm:resizeHandles val="exact"/>
        </dgm:presLayoutVars>
      </dgm:prSet>
      <dgm:spPr/>
    </dgm:pt>
    <dgm:pt modelId="{61ED6CC1-BE79-418C-9B76-6D54254E2F52}" type="pres">
      <dgm:prSet presAssocID="{ACBE7DDB-EDDB-4AD8-A45A-2CA611450659}" presName="root1" presStyleCnt="0"/>
      <dgm:spPr/>
    </dgm:pt>
    <dgm:pt modelId="{3E38A736-1C3F-493A-83DE-3B01CAD99908}" type="pres">
      <dgm:prSet presAssocID="{ACBE7DDB-EDDB-4AD8-A45A-2CA611450659}" presName="LevelOneTextNode" presStyleLbl="node0" presStyleIdx="0" presStyleCnt="1" custScaleX="128710" custLinFactNeighborX="-2605" custLinFactNeighborY="16048">
        <dgm:presLayoutVars>
          <dgm:chPref val="3"/>
        </dgm:presLayoutVars>
      </dgm:prSet>
      <dgm:spPr/>
    </dgm:pt>
    <dgm:pt modelId="{F13CABDC-00F7-428C-9B6F-351F59CC3863}" type="pres">
      <dgm:prSet presAssocID="{ACBE7DDB-EDDB-4AD8-A45A-2CA611450659}" presName="level2hierChild" presStyleCnt="0"/>
      <dgm:spPr/>
    </dgm:pt>
    <dgm:pt modelId="{9B845558-6374-4195-9B24-CBADEF8B1A36}" type="pres">
      <dgm:prSet presAssocID="{96254F3C-3B64-407C-BABC-8464F24E6B2D}" presName="conn2-1" presStyleLbl="parChTrans1D2" presStyleIdx="0" presStyleCnt="2"/>
      <dgm:spPr/>
    </dgm:pt>
    <dgm:pt modelId="{4ADDAEF9-C891-4361-9FEB-C24ED9630A34}" type="pres">
      <dgm:prSet presAssocID="{96254F3C-3B64-407C-BABC-8464F24E6B2D}" presName="connTx" presStyleLbl="parChTrans1D2" presStyleIdx="0" presStyleCnt="2"/>
      <dgm:spPr/>
    </dgm:pt>
    <dgm:pt modelId="{A85AD8EF-49A7-4909-B465-67C2B81DD815}" type="pres">
      <dgm:prSet presAssocID="{AAC6CD2A-D766-45D2-BE4F-B13B56B114A4}" presName="root2" presStyleCnt="0"/>
      <dgm:spPr/>
    </dgm:pt>
    <dgm:pt modelId="{97A094AE-FF41-483E-8694-00D683267585}" type="pres">
      <dgm:prSet presAssocID="{AAC6CD2A-D766-45D2-BE4F-B13B56B114A4}" presName="LevelTwoTextNode" presStyleLbl="node2" presStyleIdx="0" presStyleCnt="2" custScaleX="221210" custScaleY="288218" custLinFactNeighborX="-7380">
        <dgm:presLayoutVars>
          <dgm:chPref val="3"/>
        </dgm:presLayoutVars>
      </dgm:prSet>
      <dgm:spPr/>
    </dgm:pt>
    <dgm:pt modelId="{523E5BC8-30A9-42EB-94D6-DBFA890E5E52}" type="pres">
      <dgm:prSet presAssocID="{AAC6CD2A-D766-45D2-BE4F-B13B56B114A4}" presName="level3hierChild" presStyleCnt="0"/>
      <dgm:spPr/>
    </dgm:pt>
    <dgm:pt modelId="{3C67FD53-58BF-4891-AD90-860F92251C45}" type="pres">
      <dgm:prSet presAssocID="{C455AE4D-090B-456E-AE29-24EAF14B526F}" presName="conn2-1" presStyleLbl="parChTrans1D3" presStyleIdx="0" presStyleCnt="4"/>
      <dgm:spPr/>
    </dgm:pt>
    <dgm:pt modelId="{EF73ED04-9BDA-4E48-AF79-195C8BE7F8B4}" type="pres">
      <dgm:prSet presAssocID="{C455AE4D-090B-456E-AE29-24EAF14B526F}" presName="connTx" presStyleLbl="parChTrans1D3" presStyleIdx="0" presStyleCnt="4"/>
      <dgm:spPr/>
    </dgm:pt>
    <dgm:pt modelId="{F1ACD0FC-1A49-4439-A6B9-F08507DAF860}" type="pres">
      <dgm:prSet presAssocID="{3790833E-DAB0-4044-AC28-179E558B09DA}" presName="root2" presStyleCnt="0"/>
      <dgm:spPr/>
    </dgm:pt>
    <dgm:pt modelId="{6D7299C0-05A6-46F9-850C-6E62A52F49C0}" type="pres">
      <dgm:prSet presAssocID="{3790833E-DAB0-4044-AC28-179E558B09DA}" presName="LevelTwoTextNode" presStyleLbl="node3" presStyleIdx="0" presStyleCnt="4" custScaleX="169307" custScaleY="207494" custLinFactNeighborX="-6912" custLinFactNeighborY="-45536">
        <dgm:presLayoutVars>
          <dgm:chPref val="3"/>
        </dgm:presLayoutVars>
      </dgm:prSet>
      <dgm:spPr/>
    </dgm:pt>
    <dgm:pt modelId="{A6D99B14-1A5E-4715-8FA7-26CF20199A26}" type="pres">
      <dgm:prSet presAssocID="{3790833E-DAB0-4044-AC28-179E558B09DA}" presName="level3hierChild" presStyleCnt="0"/>
      <dgm:spPr/>
    </dgm:pt>
    <dgm:pt modelId="{75F8EFE8-1F45-4C8C-8E4F-C4E79A67D547}" type="pres">
      <dgm:prSet presAssocID="{BA922498-D8BF-4C4E-9319-D5E6C4392779}" presName="conn2-1" presStyleLbl="parChTrans1D3" presStyleIdx="1" presStyleCnt="4"/>
      <dgm:spPr/>
    </dgm:pt>
    <dgm:pt modelId="{074D383F-2267-4670-BDCE-95AA27386E0C}" type="pres">
      <dgm:prSet presAssocID="{BA922498-D8BF-4C4E-9319-D5E6C4392779}" presName="connTx" presStyleLbl="parChTrans1D3" presStyleIdx="1" presStyleCnt="4"/>
      <dgm:spPr/>
    </dgm:pt>
    <dgm:pt modelId="{D59CE818-0189-43ED-B553-3EE0D8B3DB7A}" type="pres">
      <dgm:prSet presAssocID="{8B0FA2F5-A1FC-453E-B74F-04609A671488}" presName="root2" presStyleCnt="0"/>
      <dgm:spPr/>
    </dgm:pt>
    <dgm:pt modelId="{BE7FBF16-519F-42D8-8462-1F4691405847}" type="pres">
      <dgm:prSet presAssocID="{8B0FA2F5-A1FC-453E-B74F-04609A671488}" presName="LevelTwoTextNode" presStyleLbl="node3" presStyleIdx="1" presStyleCnt="4" custScaleX="169307" custLinFactNeighborX="-4576" custLinFactNeighborY="-27425">
        <dgm:presLayoutVars>
          <dgm:chPref val="3"/>
        </dgm:presLayoutVars>
      </dgm:prSet>
      <dgm:spPr/>
    </dgm:pt>
    <dgm:pt modelId="{5EF7D1C5-F987-4653-80B1-5BCACD64F5B6}" type="pres">
      <dgm:prSet presAssocID="{8B0FA2F5-A1FC-453E-B74F-04609A671488}" presName="level3hierChild" presStyleCnt="0"/>
      <dgm:spPr/>
    </dgm:pt>
    <dgm:pt modelId="{D4828394-0A86-49F4-8DA4-804818FA7096}" type="pres">
      <dgm:prSet presAssocID="{DFA69057-B044-467A-AED7-80264CF6F62E}" presName="conn2-1" presStyleLbl="parChTrans1D2" presStyleIdx="1" presStyleCnt="2"/>
      <dgm:spPr/>
    </dgm:pt>
    <dgm:pt modelId="{6390AADA-BF97-440D-84CE-328F451A386E}" type="pres">
      <dgm:prSet presAssocID="{DFA69057-B044-467A-AED7-80264CF6F62E}" presName="connTx" presStyleLbl="parChTrans1D2" presStyleIdx="1" presStyleCnt="2"/>
      <dgm:spPr/>
    </dgm:pt>
    <dgm:pt modelId="{AED230C0-4766-4E0F-A1D8-214A9246CCC3}" type="pres">
      <dgm:prSet presAssocID="{DECE19C9-B8F0-4A3A-906D-E6D6490B0C27}" presName="root2" presStyleCnt="0"/>
      <dgm:spPr/>
    </dgm:pt>
    <dgm:pt modelId="{9DFEEA62-03EC-451F-A876-559ED2454644}" type="pres">
      <dgm:prSet presAssocID="{DECE19C9-B8F0-4A3A-906D-E6D6490B0C27}" presName="LevelTwoTextNode" presStyleLbl="node2" presStyleIdx="1" presStyleCnt="2" custScaleX="217923" custScaleY="242086" custLinFactNeighborX="-6070" custLinFactNeighborY="53764">
        <dgm:presLayoutVars>
          <dgm:chPref val="3"/>
        </dgm:presLayoutVars>
      </dgm:prSet>
      <dgm:spPr/>
    </dgm:pt>
    <dgm:pt modelId="{E39A747B-6892-41E1-B1D9-A6977C50858D}" type="pres">
      <dgm:prSet presAssocID="{DECE19C9-B8F0-4A3A-906D-E6D6490B0C27}" presName="level3hierChild" presStyleCnt="0"/>
      <dgm:spPr/>
    </dgm:pt>
    <dgm:pt modelId="{E19B5134-14D5-448C-9A71-D02AFAFF25D5}" type="pres">
      <dgm:prSet presAssocID="{A222302B-0E06-4A43-B662-A03FA874DC9E}" presName="conn2-1" presStyleLbl="parChTrans1D3" presStyleIdx="2" presStyleCnt="4"/>
      <dgm:spPr/>
    </dgm:pt>
    <dgm:pt modelId="{5C6BB232-4142-470A-A714-F533D667D4B1}" type="pres">
      <dgm:prSet presAssocID="{A222302B-0E06-4A43-B662-A03FA874DC9E}" presName="connTx" presStyleLbl="parChTrans1D3" presStyleIdx="2" presStyleCnt="4"/>
      <dgm:spPr/>
    </dgm:pt>
    <dgm:pt modelId="{258BC520-FFE2-4D82-9F6C-756BC9C3F7D5}" type="pres">
      <dgm:prSet presAssocID="{FE3F28FD-859E-443B-AC88-61F7C75C7869}" presName="root2" presStyleCnt="0"/>
      <dgm:spPr/>
    </dgm:pt>
    <dgm:pt modelId="{055565C9-ED67-4C63-B66D-5E920F09C979}" type="pres">
      <dgm:prSet presAssocID="{FE3F28FD-859E-443B-AC88-61F7C75C7869}" presName="LevelTwoTextNode" presStyleLbl="node3" presStyleIdx="2" presStyleCnt="4" custScaleX="169307" custScaleY="118109" custLinFactNeighborX="1144" custLinFactNeighborY="26147">
        <dgm:presLayoutVars>
          <dgm:chPref val="3"/>
        </dgm:presLayoutVars>
      </dgm:prSet>
      <dgm:spPr/>
    </dgm:pt>
    <dgm:pt modelId="{493D1AD1-4614-4115-B9EF-8C6B3C8C06FD}" type="pres">
      <dgm:prSet presAssocID="{FE3F28FD-859E-443B-AC88-61F7C75C7869}" presName="level3hierChild" presStyleCnt="0"/>
      <dgm:spPr/>
    </dgm:pt>
    <dgm:pt modelId="{A3981D2C-F079-40D1-87D8-31CD0D33BE34}" type="pres">
      <dgm:prSet presAssocID="{4A842496-49B3-4C41-937E-508B6CEE3940}" presName="conn2-1" presStyleLbl="parChTrans1D3" presStyleIdx="3" presStyleCnt="4"/>
      <dgm:spPr/>
    </dgm:pt>
    <dgm:pt modelId="{39381384-E2DA-4CED-95C1-B1E9833146E8}" type="pres">
      <dgm:prSet presAssocID="{4A842496-49B3-4C41-937E-508B6CEE3940}" presName="connTx" presStyleLbl="parChTrans1D3" presStyleIdx="3" presStyleCnt="4"/>
      <dgm:spPr/>
    </dgm:pt>
    <dgm:pt modelId="{A49F6FFE-759A-43A9-BE2A-E35C089999BF}" type="pres">
      <dgm:prSet presAssocID="{05494AC6-0DD4-4279-BC4F-44333A3815E2}" presName="root2" presStyleCnt="0"/>
      <dgm:spPr/>
    </dgm:pt>
    <dgm:pt modelId="{37A8629B-86E1-4DFA-8868-E80688283E95}" type="pres">
      <dgm:prSet presAssocID="{05494AC6-0DD4-4279-BC4F-44333A3815E2}" presName="LevelTwoTextNode" presStyleLbl="node3" presStyleIdx="3" presStyleCnt="4" custScaleX="169307" custScaleY="127686" custLinFactNeighborX="4111" custLinFactNeighborY="46463">
        <dgm:presLayoutVars>
          <dgm:chPref val="3"/>
        </dgm:presLayoutVars>
      </dgm:prSet>
      <dgm:spPr/>
    </dgm:pt>
    <dgm:pt modelId="{F4378034-BCF5-4998-AD41-ACF039355E91}" type="pres">
      <dgm:prSet presAssocID="{05494AC6-0DD4-4279-BC4F-44333A3815E2}" presName="level3hierChild" presStyleCnt="0"/>
      <dgm:spPr/>
    </dgm:pt>
  </dgm:ptLst>
  <dgm:cxnLst>
    <dgm:cxn modelId="{4D8ED001-4F69-43CA-ADE3-F75E7A13FCC6}" type="presOf" srcId="{4A842496-49B3-4C41-937E-508B6CEE3940}" destId="{39381384-E2DA-4CED-95C1-B1E9833146E8}" srcOrd="1" destOrd="0" presId="urn:microsoft.com/office/officeart/2005/8/layout/hierarchy2"/>
    <dgm:cxn modelId="{84368B04-723B-4D53-A615-CE1F0B09C725}" type="presOf" srcId="{3790833E-DAB0-4044-AC28-179E558B09DA}" destId="{6D7299C0-05A6-46F9-850C-6E62A52F49C0}" srcOrd="0" destOrd="0" presId="urn:microsoft.com/office/officeart/2005/8/layout/hierarchy2"/>
    <dgm:cxn modelId="{40D7F21C-DDAE-47B2-8EFE-EC3BB6AE8BE2}" type="presOf" srcId="{FE3F28FD-859E-443B-AC88-61F7C75C7869}" destId="{055565C9-ED67-4C63-B66D-5E920F09C979}" srcOrd="0" destOrd="0" presId="urn:microsoft.com/office/officeart/2005/8/layout/hierarchy2"/>
    <dgm:cxn modelId="{6E20EF49-1AD6-4DF9-AEAE-3C51E079B4DB}" srcId="{ACBE7DDB-EDDB-4AD8-A45A-2CA611450659}" destId="{AAC6CD2A-D766-45D2-BE4F-B13B56B114A4}" srcOrd="0" destOrd="0" parTransId="{96254F3C-3B64-407C-BABC-8464F24E6B2D}" sibTransId="{A73133C0-8BC7-41CF-939F-63330909B43A}"/>
    <dgm:cxn modelId="{4FFD2D6B-038B-4F69-B279-A8A19FE3650B}" type="presOf" srcId="{A222302B-0E06-4A43-B662-A03FA874DC9E}" destId="{5C6BB232-4142-470A-A714-F533D667D4B1}" srcOrd="1" destOrd="0" presId="urn:microsoft.com/office/officeart/2005/8/layout/hierarchy2"/>
    <dgm:cxn modelId="{918C304E-C17E-45F6-AEE4-3F6F903E8800}" type="presOf" srcId="{AAC6CD2A-D766-45D2-BE4F-B13B56B114A4}" destId="{97A094AE-FF41-483E-8694-00D683267585}" srcOrd="0" destOrd="0" presId="urn:microsoft.com/office/officeart/2005/8/layout/hierarchy2"/>
    <dgm:cxn modelId="{5AF9AE6F-B811-4220-9DB7-3165FB9E8766}" srcId="{AAC6CD2A-D766-45D2-BE4F-B13B56B114A4}" destId="{8B0FA2F5-A1FC-453E-B74F-04609A671488}" srcOrd="1" destOrd="0" parTransId="{BA922498-D8BF-4C4E-9319-D5E6C4392779}" sibTransId="{D7A40C1A-0439-43DE-A09B-EC97FE4C19E5}"/>
    <dgm:cxn modelId="{09EB8775-EE4F-43A3-AE23-5D5AC828E300}" type="presOf" srcId="{96254F3C-3B64-407C-BABC-8464F24E6B2D}" destId="{9B845558-6374-4195-9B24-CBADEF8B1A36}" srcOrd="0" destOrd="0" presId="urn:microsoft.com/office/officeart/2005/8/layout/hierarchy2"/>
    <dgm:cxn modelId="{DDD49277-AD90-4DCD-ACAF-9A17741FA5FE}" type="presOf" srcId="{ACBE7DDB-EDDB-4AD8-A45A-2CA611450659}" destId="{3E38A736-1C3F-493A-83DE-3B01CAD99908}" srcOrd="0" destOrd="0" presId="urn:microsoft.com/office/officeart/2005/8/layout/hierarchy2"/>
    <dgm:cxn modelId="{B3CC0359-D6CF-4BC7-8EF1-5BFF04AE3164}" srcId="{DECE19C9-B8F0-4A3A-906D-E6D6490B0C27}" destId="{05494AC6-0DD4-4279-BC4F-44333A3815E2}" srcOrd="1" destOrd="0" parTransId="{4A842496-49B3-4C41-937E-508B6CEE3940}" sibTransId="{BF16D6F6-886A-496F-A76F-F2748D44B8E7}"/>
    <dgm:cxn modelId="{22C0B58F-D3FA-422E-BE87-6EDF47B1430C}" type="presOf" srcId="{8B0FA2F5-A1FC-453E-B74F-04609A671488}" destId="{BE7FBF16-519F-42D8-8462-1F4691405847}" srcOrd="0" destOrd="0" presId="urn:microsoft.com/office/officeart/2005/8/layout/hierarchy2"/>
    <dgm:cxn modelId="{1C87DF90-7A00-4351-BB1D-EACFB4CEC009}" type="presOf" srcId="{DECE19C9-B8F0-4A3A-906D-E6D6490B0C27}" destId="{9DFEEA62-03EC-451F-A876-559ED2454644}" srcOrd="0" destOrd="0" presId="urn:microsoft.com/office/officeart/2005/8/layout/hierarchy2"/>
    <dgm:cxn modelId="{F1037F93-A2B4-4AB7-A672-9F38DB3952E9}" type="presOf" srcId="{C455AE4D-090B-456E-AE29-24EAF14B526F}" destId="{EF73ED04-9BDA-4E48-AF79-195C8BE7F8B4}" srcOrd="1" destOrd="0" presId="urn:microsoft.com/office/officeart/2005/8/layout/hierarchy2"/>
    <dgm:cxn modelId="{FD418594-C76B-4230-97F6-371457463FB2}" type="presOf" srcId="{6A9A8172-8B55-4189-8793-0A474C500975}" destId="{86621057-2C05-436B-BE77-83B733E02AAE}" srcOrd="0" destOrd="0" presId="urn:microsoft.com/office/officeart/2005/8/layout/hierarchy2"/>
    <dgm:cxn modelId="{A54CB797-29DD-48A7-830B-8A33FA548FB8}" type="presOf" srcId="{BA922498-D8BF-4C4E-9319-D5E6C4392779}" destId="{074D383F-2267-4670-BDCE-95AA27386E0C}" srcOrd="1" destOrd="0" presId="urn:microsoft.com/office/officeart/2005/8/layout/hierarchy2"/>
    <dgm:cxn modelId="{51EEC897-85DA-451F-932C-6AFA1E37231A}" type="presOf" srcId="{96254F3C-3B64-407C-BABC-8464F24E6B2D}" destId="{4ADDAEF9-C891-4361-9FEB-C24ED9630A34}" srcOrd="1" destOrd="0" presId="urn:microsoft.com/office/officeart/2005/8/layout/hierarchy2"/>
    <dgm:cxn modelId="{649C05A0-68ED-4C62-96EB-D5E49E57CAD4}" type="presOf" srcId="{DFA69057-B044-467A-AED7-80264CF6F62E}" destId="{D4828394-0A86-49F4-8DA4-804818FA7096}" srcOrd="0" destOrd="0" presId="urn:microsoft.com/office/officeart/2005/8/layout/hierarchy2"/>
    <dgm:cxn modelId="{1C8D77AA-0129-4F5E-83CC-E4C6279AD9C9}" type="presOf" srcId="{A222302B-0E06-4A43-B662-A03FA874DC9E}" destId="{E19B5134-14D5-448C-9A71-D02AFAFF25D5}" srcOrd="0" destOrd="0" presId="urn:microsoft.com/office/officeart/2005/8/layout/hierarchy2"/>
    <dgm:cxn modelId="{7AD2AEAE-8C69-416D-BC2C-9EC3F6AEE701}" type="presOf" srcId="{05494AC6-0DD4-4279-BC4F-44333A3815E2}" destId="{37A8629B-86E1-4DFA-8868-E80688283E95}" srcOrd="0" destOrd="0" presId="urn:microsoft.com/office/officeart/2005/8/layout/hierarchy2"/>
    <dgm:cxn modelId="{EFAB53BA-CAA7-4E23-B7FC-0F4EFA9C1C08}" type="presOf" srcId="{BA922498-D8BF-4C4E-9319-D5E6C4392779}" destId="{75F8EFE8-1F45-4C8C-8E4F-C4E79A67D547}" srcOrd="0" destOrd="0" presId="urn:microsoft.com/office/officeart/2005/8/layout/hierarchy2"/>
    <dgm:cxn modelId="{C79D3BBF-E390-425B-B664-C2CD63F083EB}" type="presOf" srcId="{DFA69057-B044-467A-AED7-80264CF6F62E}" destId="{6390AADA-BF97-440D-84CE-328F451A386E}" srcOrd="1" destOrd="0" presId="urn:microsoft.com/office/officeart/2005/8/layout/hierarchy2"/>
    <dgm:cxn modelId="{C2EF04C5-9255-402B-A86F-57B6A82F9343}" type="presOf" srcId="{4A842496-49B3-4C41-937E-508B6CEE3940}" destId="{A3981D2C-F079-40D1-87D8-31CD0D33BE34}" srcOrd="0" destOrd="0" presId="urn:microsoft.com/office/officeart/2005/8/layout/hierarchy2"/>
    <dgm:cxn modelId="{FF9EEDCC-895E-4E06-8AFE-71DDA3487A66}" type="presOf" srcId="{C455AE4D-090B-456E-AE29-24EAF14B526F}" destId="{3C67FD53-58BF-4891-AD90-860F92251C45}" srcOrd="0" destOrd="0" presId="urn:microsoft.com/office/officeart/2005/8/layout/hierarchy2"/>
    <dgm:cxn modelId="{F8DFBCD0-7F49-430D-B14B-BAAF8A933FBF}" srcId="{6A9A8172-8B55-4189-8793-0A474C500975}" destId="{ACBE7DDB-EDDB-4AD8-A45A-2CA611450659}" srcOrd="0" destOrd="0" parTransId="{F706812E-0FD9-4143-A640-6E6EA2AD0901}" sibTransId="{0DB2816B-1188-495A-B47E-B0908FAFB953}"/>
    <dgm:cxn modelId="{1451BED6-6CEB-4FCF-9A7A-FFA68F4C730D}" srcId="{DECE19C9-B8F0-4A3A-906D-E6D6490B0C27}" destId="{FE3F28FD-859E-443B-AC88-61F7C75C7869}" srcOrd="0" destOrd="0" parTransId="{A222302B-0E06-4A43-B662-A03FA874DC9E}" sibTransId="{A2ECD1BB-DF83-43C4-8D6C-1A389E6B6406}"/>
    <dgm:cxn modelId="{809F9DE6-8A0E-4469-A329-8B18137E9AF2}" srcId="{ACBE7DDB-EDDB-4AD8-A45A-2CA611450659}" destId="{DECE19C9-B8F0-4A3A-906D-E6D6490B0C27}" srcOrd="1" destOrd="0" parTransId="{DFA69057-B044-467A-AED7-80264CF6F62E}" sibTransId="{2154C22B-015C-4FEF-BCCD-E5FD819FAE86}"/>
    <dgm:cxn modelId="{17E909FE-6A59-47BB-A9A7-0203188C34B5}" srcId="{AAC6CD2A-D766-45D2-BE4F-B13B56B114A4}" destId="{3790833E-DAB0-4044-AC28-179E558B09DA}" srcOrd="0" destOrd="0" parTransId="{C455AE4D-090B-456E-AE29-24EAF14B526F}" sibTransId="{30254153-E0EA-4DD6-9EB3-0E3C3F0FEC9E}"/>
    <dgm:cxn modelId="{64D8BF70-C1FD-461D-8E3A-CD1CABB8C40D}" type="presParOf" srcId="{86621057-2C05-436B-BE77-83B733E02AAE}" destId="{61ED6CC1-BE79-418C-9B76-6D54254E2F52}" srcOrd="0" destOrd="0" presId="urn:microsoft.com/office/officeart/2005/8/layout/hierarchy2"/>
    <dgm:cxn modelId="{4BD62ED9-37A6-432C-8EFC-1D32DE059B26}" type="presParOf" srcId="{61ED6CC1-BE79-418C-9B76-6D54254E2F52}" destId="{3E38A736-1C3F-493A-83DE-3B01CAD99908}" srcOrd="0" destOrd="0" presId="urn:microsoft.com/office/officeart/2005/8/layout/hierarchy2"/>
    <dgm:cxn modelId="{9C26473B-F102-4A60-AE35-5E4CDC2740E5}" type="presParOf" srcId="{61ED6CC1-BE79-418C-9B76-6D54254E2F52}" destId="{F13CABDC-00F7-428C-9B6F-351F59CC3863}" srcOrd="1" destOrd="0" presId="urn:microsoft.com/office/officeart/2005/8/layout/hierarchy2"/>
    <dgm:cxn modelId="{024FF7C5-7AF7-4A72-ABC4-F7B7DB79EBC9}" type="presParOf" srcId="{F13CABDC-00F7-428C-9B6F-351F59CC3863}" destId="{9B845558-6374-4195-9B24-CBADEF8B1A36}" srcOrd="0" destOrd="0" presId="urn:microsoft.com/office/officeart/2005/8/layout/hierarchy2"/>
    <dgm:cxn modelId="{37BCC463-A8AC-46EB-8FE6-B441E6E81279}" type="presParOf" srcId="{9B845558-6374-4195-9B24-CBADEF8B1A36}" destId="{4ADDAEF9-C891-4361-9FEB-C24ED9630A34}" srcOrd="0" destOrd="0" presId="urn:microsoft.com/office/officeart/2005/8/layout/hierarchy2"/>
    <dgm:cxn modelId="{22CE5F64-3943-4F01-86D2-B69F603E1772}" type="presParOf" srcId="{F13CABDC-00F7-428C-9B6F-351F59CC3863}" destId="{A85AD8EF-49A7-4909-B465-67C2B81DD815}" srcOrd="1" destOrd="0" presId="urn:microsoft.com/office/officeart/2005/8/layout/hierarchy2"/>
    <dgm:cxn modelId="{1578C12E-813D-4789-A47F-488872A74273}" type="presParOf" srcId="{A85AD8EF-49A7-4909-B465-67C2B81DD815}" destId="{97A094AE-FF41-483E-8694-00D683267585}" srcOrd="0" destOrd="0" presId="urn:microsoft.com/office/officeart/2005/8/layout/hierarchy2"/>
    <dgm:cxn modelId="{B575DC1B-7B3A-4E20-BA59-FEEC39A2F3B1}" type="presParOf" srcId="{A85AD8EF-49A7-4909-B465-67C2B81DD815}" destId="{523E5BC8-30A9-42EB-94D6-DBFA890E5E52}" srcOrd="1" destOrd="0" presId="urn:microsoft.com/office/officeart/2005/8/layout/hierarchy2"/>
    <dgm:cxn modelId="{2DD813EF-51B2-49D6-AE45-904BFD13D822}" type="presParOf" srcId="{523E5BC8-30A9-42EB-94D6-DBFA890E5E52}" destId="{3C67FD53-58BF-4891-AD90-860F92251C45}" srcOrd="0" destOrd="0" presId="urn:microsoft.com/office/officeart/2005/8/layout/hierarchy2"/>
    <dgm:cxn modelId="{615C231B-C8D1-4CFE-BA80-1648FAE09C6E}" type="presParOf" srcId="{3C67FD53-58BF-4891-AD90-860F92251C45}" destId="{EF73ED04-9BDA-4E48-AF79-195C8BE7F8B4}" srcOrd="0" destOrd="0" presId="urn:microsoft.com/office/officeart/2005/8/layout/hierarchy2"/>
    <dgm:cxn modelId="{F0549DEC-D405-4187-9479-9B29AF65D9C5}" type="presParOf" srcId="{523E5BC8-30A9-42EB-94D6-DBFA890E5E52}" destId="{F1ACD0FC-1A49-4439-A6B9-F08507DAF860}" srcOrd="1" destOrd="0" presId="urn:microsoft.com/office/officeart/2005/8/layout/hierarchy2"/>
    <dgm:cxn modelId="{145F8420-C978-4EE0-802E-CAE3FFCE4DA6}" type="presParOf" srcId="{F1ACD0FC-1A49-4439-A6B9-F08507DAF860}" destId="{6D7299C0-05A6-46F9-850C-6E62A52F49C0}" srcOrd="0" destOrd="0" presId="urn:microsoft.com/office/officeart/2005/8/layout/hierarchy2"/>
    <dgm:cxn modelId="{61B01F7B-BF41-49BE-8464-5327A58821FE}" type="presParOf" srcId="{F1ACD0FC-1A49-4439-A6B9-F08507DAF860}" destId="{A6D99B14-1A5E-4715-8FA7-26CF20199A26}" srcOrd="1" destOrd="0" presId="urn:microsoft.com/office/officeart/2005/8/layout/hierarchy2"/>
    <dgm:cxn modelId="{7E9A73B4-D476-4642-A85B-A02FEEAEDF49}" type="presParOf" srcId="{523E5BC8-30A9-42EB-94D6-DBFA890E5E52}" destId="{75F8EFE8-1F45-4C8C-8E4F-C4E79A67D547}" srcOrd="2" destOrd="0" presId="urn:microsoft.com/office/officeart/2005/8/layout/hierarchy2"/>
    <dgm:cxn modelId="{9BB97E44-0C51-44F4-8782-B2D52E31B7F7}" type="presParOf" srcId="{75F8EFE8-1F45-4C8C-8E4F-C4E79A67D547}" destId="{074D383F-2267-4670-BDCE-95AA27386E0C}" srcOrd="0" destOrd="0" presId="urn:microsoft.com/office/officeart/2005/8/layout/hierarchy2"/>
    <dgm:cxn modelId="{291569C4-5830-4193-9F32-76E3C6D6788D}" type="presParOf" srcId="{523E5BC8-30A9-42EB-94D6-DBFA890E5E52}" destId="{D59CE818-0189-43ED-B553-3EE0D8B3DB7A}" srcOrd="3" destOrd="0" presId="urn:microsoft.com/office/officeart/2005/8/layout/hierarchy2"/>
    <dgm:cxn modelId="{D0F3E38C-16CA-4A4B-BE4C-076D6271CA45}" type="presParOf" srcId="{D59CE818-0189-43ED-B553-3EE0D8B3DB7A}" destId="{BE7FBF16-519F-42D8-8462-1F4691405847}" srcOrd="0" destOrd="0" presId="urn:microsoft.com/office/officeart/2005/8/layout/hierarchy2"/>
    <dgm:cxn modelId="{F948BFD4-82D3-43DE-B661-9E88C2D218C4}" type="presParOf" srcId="{D59CE818-0189-43ED-B553-3EE0D8B3DB7A}" destId="{5EF7D1C5-F987-4653-80B1-5BCACD64F5B6}" srcOrd="1" destOrd="0" presId="urn:microsoft.com/office/officeart/2005/8/layout/hierarchy2"/>
    <dgm:cxn modelId="{6F508270-CA95-4EEA-9F21-999EFF1DFA76}" type="presParOf" srcId="{F13CABDC-00F7-428C-9B6F-351F59CC3863}" destId="{D4828394-0A86-49F4-8DA4-804818FA7096}" srcOrd="2" destOrd="0" presId="urn:microsoft.com/office/officeart/2005/8/layout/hierarchy2"/>
    <dgm:cxn modelId="{4A9B3061-E170-4BB7-BF6C-B2CE5F1E7675}" type="presParOf" srcId="{D4828394-0A86-49F4-8DA4-804818FA7096}" destId="{6390AADA-BF97-440D-84CE-328F451A386E}" srcOrd="0" destOrd="0" presId="urn:microsoft.com/office/officeart/2005/8/layout/hierarchy2"/>
    <dgm:cxn modelId="{6EA26C5C-0AD1-417C-9E67-A16B2549EB89}" type="presParOf" srcId="{F13CABDC-00F7-428C-9B6F-351F59CC3863}" destId="{AED230C0-4766-4E0F-A1D8-214A9246CCC3}" srcOrd="3" destOrd="0" presId="urn:microsoft.com/office/officeart/2005/8/layout/hierarchy2"/>
    <dgm:cxn modelId="{9C858E26-6CF1-457F-9144-5F73538AB74D}" type="presParOf" srcId="{AED230C0-4766-4E0F-A1D8-214A9246CCC3}" destId="{9DFEEA62-03EC-451F-A876-559ED2454644}" srcOrd="0" destOrd="0" presId="urn:microsoft.com/office/officeart/2005/8/layout/hierarchy2"/>
    <dgm:cxn modelId="{A0819ABC-98E8-4D57-A411-C9E8C6EBE639}" type="presParOf" srcId="{AED230C0-4766-4E0F-A1D8-214A9246CCC3}" destId="{E39A747B-6892-41E1-B1D9-A6977C50858D}" srcOrd="1" destOrd="0" presId="urn:microsoft.com/office/officeart/2005/8/layout/hierarchy2"/>
    <dgm:cxn modelId="{FE1BE68D-40E1-457C-8E6E-45DBDBD267B7}" type="presParOf" srcId="{E39A747B-6892-41E1-B1D9-A6977C50858D}" destId="{E19B5134-14D5-448C-9A71-D02AFAFF25D5}" srcOrd="0" destOrd="0" presId="urn:microsoft.com/office/officeart/2005/8/layout/hierarchy2"/>
    <dgm:cxn modelId="{641A82C7-F86E-48B5-995A-129FE8E27977}" type="presParOf" srcId="{E19B5134-14D5-448C-9A71-D02AFAFF25D5}" destId="{5C6BB232-4142-470A-A714-F533D667D4B1}" srcOrd="0" destOrd="0" presId="urn:microsoft.com/office/officeart/2005/8/layout/hierarchy2"/>
    <dgm:cxn modelId="{583B1666-B9C4-4FA6-94C9-8BA231D89651}" type="presParOf" srcId="{E39A747B-6892-41E1-B1D9-A6977C50858D}" destId="{258BC520-FFE2-4D82-9F6C-756BC9C3F7D5}" srcOrd="1" destOrd="0" presId="urn:microsoft.com/office/officeart/2005/8/layout/hierarchy2"/>
    <dgm:cxn modelId="{408CFA88-CC85-4BFD-8E2B-EAD338AB127D}" type="presParOf" srcId="{258BC520-FFE2-4D82-9F6C-756BC9C3F7D5}" destId="{055565C9-ED67-4C63-B66D-5E920F09C979}" srcOrd="0" destOrd="0" presId="urn:microsoft.com/office/officeart/2005/8/layout/hierarchy2"/>
    <dgm:cxn modelId="{A070A7D5-4768-45E9-B849-4FF2B90050BD}" type="presParOf" srcId="{258BC520-FFE2-4D82-9F6C-756BC9C3F7D5}" destId="{493D1AD1-4614-4115-B9EF-8C6B3C8C06FD}" srcOrd="1" destOrd="0" presId="urn:microsoft.com/office/officeart/2005/8/layout/hierarchy2"/>
    <dgm:cxn modelId="{88ADFEBC-B4CE-46C7-86BD-074B4561B4D7}" type="presParOf" srcId="{E39A747B-6892-41E1-B1D9-A6977C50858D}" destId="{A3981D2C-F079-40D1-87D8-31CD0D33BE34}" srcOrd="2" destOrd="0" presId="urn:microsoft.com/office/officeart/2005/8/layout/hierarchy2"/>
    <dgm:cxn modelId="{F7D0C8A3-F48D-4F59-AF33-4BACA96FCCFA}" type="presParOf" srcId="{A3981D2C-F079-40D1-87D8-31CD0D33BE34}" destId="{39381384-E2DA-4CED-95C1-B1E9833146E8}" srcOrd="0" destOrd="0" presId="urn:microsoft.com/office/officeart/2005/8/layout/hierarchy2"/>
    <dgm:cxn modelId="{A14B0B8F-499D-413D-88B7-8E522462EB55}" type="presParOf" srcId="{E39A747B-6892-41E1-B1D9-A6977C50858D}" destId="{A49F6FFE-759A-43A9-BE2A-E35C089999BF}" srcOrd="3" destOrd="0" presId="urn:microsoft.com/office/officeart/2005/8/layout/hierarchy2"/>
    <dgm:cxn modelId="{B5E01485-C229-4B0B-80AE-686FEBD8FEEB}" type="presParOf" srcId="{A49F6FFE-759A-43A9-BE2A-E35C089999BF}" destId="{37A8629B-86E1-4DFA-8868-E80688283E95}" srcOrd="0" destOrd="0" presId="urn:microsoft.com/office/officeart/2005/8/layout/hierarchy2"/>
    <dgm:cxn modelId="{3ED9F5B8-DFE9-4988-9C7B-D26018AEAF72}" type="presParOf" srcId="{A49F6FFE-759A-43A9-BE2A-E35C089999BF}" destId="{F4378034-BCF5-4998-AD41-ACF039355E91}" srcOrd="1" destOrd="0" presId="urn:microsoft.com/office/officeart/2005/8/layout/hierarchy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6C45C-A9B4-4756-8259-2ECC3BA712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s-ES"/>
        </a:p>
      </dgm:t>
    </dgm:pt>
    <dgm:pt modelId="{9C485606-37E9-48DD-96F3-DE8933EAE81F}">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P</a:t>
          </a:r>
        </a:p>
      </dgm:t>
    </dgm:pt>
    <dgm:pt modelId="{CB0765AC-CB48-4A5A-8C41-319B36E66E5E}" type="parTrans" cxnId="{E7CAE3A7-96AB-4EC7-9063-16B369B79CA4}">
      <dgm:prSet/>
      <dgm:spPr/>
      <dgm:t>
        <a:bodyPr/>
        <a:lstStyle/>
        <a:p>
          <a:endParaRPr lang="es-ES"/>
        </a:p>
      </dgm:t>
    </dgm:pt>
    <dgm:pt modelId="{E4B52DEC-CD1B-4129-963E-E1AFE4A90B85}" type="sibTrans" cxnId="{E7CAE3A7-96AB-4EC7-9063-16B369B79CA4}">
      <dgm:prSet/>
      <dgm:spPr/>
      <dgm:t>
        <a:bodyPr/>
        <a:lstStyle/>
        <a:p>
          <a:endParaRPr lang="es-ES"/>
        </a:p>
      </dgm:t>
    </dgm:pt>
    <dgm:pt modelId="{9DB030B6-CB0F-455F-B0E3-F0C225CFE703}">
      <dgm:prSet phldrT="[Texto]" custT="1"/>
      <dgm:spPr>
        <a:ln>
          <a:solidFill>
            <a:srgbClr val="C00000"/>
          </a:solidFill>
        </a:ln>
      </dgm:spPr>
      <dgm:t>
        <a:bodyPr/>
        <a:lstStyle/>
        <a:p>
          <a:pPr algn="l"/>
          <a:r>
            <a:rPr lang="es-ES" sz="2400" kern="1200" dirty="0">
              <a:latin typeface="Verdana" panose="020B0604030504040204" pitchFamily="34" charset="0"/>
              <a:ea typeface="Verdana" panose="020B0604030504040204" pitchFamily="34" charset="0"/>
            </a:rPr>
            <a:t> </a:t>
          </a:r>
          <a:r>
            <a:rPr lang="es-ES" sz="2000" kern="1200" dirty="0">
              <a:solidFill>
                <a:prstClr val="black">
                  <a:hueOff val="0"/>
                  <a:satOff val="0"/>
                  <a:lumOff val="0"/>
                  <a:alphaOff val="0"/>
                </a:prstClr>
              </a:solidFill>
              <a:latin typeface="Verdana" panose="020B0604030504040204" pitchFamily="34" charset="0"/>
              <a:ea typeface="Verdana" panose="020B0604030504040204" pitchFamily="34" charset="0"/>
              <a:cs typeface="+mn-cs"/>
            </a:rPr>
            <a:t>Política</a:t>
          </a:r>
        </a:p>
      </dgm:t>
    </dgm:pt>
    <dgm:pt modelId="{D8906BC3-19D3-47B3-B685-7A027A4C8089}" type="parTrans" cxnId="{F5B7F98E-62FD-4F43-84CB-88B6E66DC7D3}">
      <dgm:prSet/>
      <dgm:spPr>
        <a:ln>
          <a:solidFill>
            <a:srgbClr val="C00000"/>
          </a:solidFill>
        </a:ln>
      </dgm:spPr>
      <dgm:t>
        <a:bodyPr/>
        <a:lstStyle/>
        <a:p>
          <a:endParaRPr lang="es-ES"/>
        </a:p>
      </dgm:t>
    </dgm:pt>
    <dgm:pt modelId="{8F385940-347A-4357-A4CA-12373C10352C}" type="sibTrans" cxnId="{F5B7F98E-62FD-4F43-84CB-88B6E66DC7D3}">
      <dgm:prSet/>
      <dgm:spPr/>
      <dgm:t>
        <a:bodyPr/>
        <a:lstStyle/>
        <a:p>
          <a:endParaRPr lang="es-ES"/>
        </a:p>
      </dgm:t>
    </dgm:pt>
    <dgm:pt modelId="{D094B8DE-248D-4027-84D1-2C197B870102}">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E</a:t>
          </a:r>
        </a:p>
      </dgm:t>
    </dgm:pt>
    <dgm:pt modelId="{F6D764B3-855A-4262-9B6C-C53FF5A5018E}" type="parTrans" cxnId="{81B4FAEB-69DD-4ACD-8069-1C61597F649D}">
      <dgm:prSet/>
      <dgm:spPr/>
      <dgm:t>
        <a:bodyPr/>
        <a:lstStyle/>
        <a:p>
          <a:endParaRPr lang="es-ES"/>
        </a:p>
      </dgm:t>
    </dgm:pt>
    <dgm:pt modelId="{88E94871-6885-411D-84C3-D92B6EBF6E38}" type="sibTrans" cxnId="{81B4FAEB-69DD-4ACD-8069-1C61597F649D}">
      <dgm:prSet/>
      <dgm:spPr/>
      <dgm:t>
        <a:bodyPr/>
        <a:lstStyle/>
        <a:p>
          <a:endParaRPr lang="es-ES"/>
        </a:p>
      </dgm:t>
    </dgm:pt>
    <dgm:pt modelId="{F04793BB-AA35-4535-9E4A-9DD4D1B927F1}">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T</a:t>
          </a:r>
        </a:p>
      </dgm:t>
    </dgm:pt>
    <dgm:pt modelId="{53CB4419-8B34-4FEE-AF52-01E96C88F2D3}" type="parTrans" cxnId="{C45EDDCC-EC65-4DAC-8BCF-4E7A63170992}">
      <dgm:prSet/>
      <dgm:spPr/>
      <dgm:t>
        <a:bodyPr/>
        <a:lstStyle/>
        <a:p>
          <a:endParaRPr lang="es-ES"/>
        </a:p>
      </dgm:t>
    </dgm:pt>
    <dgm:pt modelId="{468666A7-E8A3-4A46-91CC-A66C3896DF91}" type="sibTrans" cxnId="{C45EDDCC-EC65-4DAC-8BCF-4E7A63170992}">
      <dgm:prSet/>
      <dgm:spPr/>
      <dgm:t>
        <a:bodyPr/>
        <a:lstStyle/>
        <a:p>
          <a:endParaRPr lang="es-ES"/>
        </a:p>
      </dgm:t>
    </dgm:pt>
    <dgm:pt modelId="{2B4C133F-4511-43C6-B7E0-0B6806B8434E}">
      <dgm:prSet phldrT="[Texto]" custT="1"/>
      <dgm:spPr>
        <a:ln>
          <a:solidFill>
            <a:srgbClr val="C00000"/>
          </a:solidFill>
        </a:ln>
      </dgm:spPr>
      <dgm:t>
        <a:bodyPr/>
        <a:lstStyle/>
        <a:p>
          <a:pPr algn="l"/>
          <a:r>
            <a:rPr lang="es-ES" sz="2100" dirty="0"/>
            <a:t> </a:t>
          </a:r>
          <a:r>
            <a:rPr lang="es-ES" sz="2000" dirty="0">
              <a:latin typeface="Verdana" panose="020B0604030504040204" pitchFamily="34" charset="0"/>
              <a:ea typeface="Verdana" panose="020B0604030504040204" pitchFamily="34" charset="0"/>
            </a:rPr>
            <a:t>Económica</a:t>
          </a:r>
          <a:endParaRPr lang="es-ES" sz="2100" dirty="0">
            <a:latin typeface="Verdana" panose="020B0604030504040204" pitchFamily="34" charset="0"/>
            <a:ea typeface="Verdana" panose="020B0604030504040204" pitchFamily="34" charset="0"/>
          </a:endParaRPr>
        </a:p>
      </dgm:t>
    </dgm:pt>
    <dgm:pt modelId="{68E74203-6F4F-48C7-B483-1C35514182E3}" type="parTrans" cxnId="{2AE21C9C-CEBC-43EE-815E-C0516B1302D2}">
      <dgm:prSet/>
      <dgm:spPr>
        <a:ln>
          <a:solidFill>
            <a:srgbClr val="C00000"/>
          </a:solidFill>
        </a:ln>
      </dgm:spPr>
      <dgm:t>
        <a:bodyPr/>
        <a:lstStyle/>
        <a:p>
          <a:endParaRPr lang="es-ES"/>
        </a:p>
      </dgm:t>
    </dgm:pt>
    <dgm:pt modelId="{A3E6064A-889A-4531-9266-908AC6338A8D}" type="sibTrans" cxnId="{2AE21C9C-CEBC-43EE-815E-C0516B1302D2}">
      <dgm:prSet/>
      <dgm:spPr/>
      <dgm:t>
        <a:bodyPr/>
        <a:lstStyle/>
        <a:p>
          <a:endParaRPr lang="es-ES"/>
        </a:p>
      </dgm:t>
    </dgm:pt>
    <dgm:pt modelId="{C01BEB40-DFD5-4C0E-9415-CD22AF648DDF}">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S</a:t>
          </a:r>
        </a:p>
      </dgm:t>
    </dgm:pt>
    <dgm:pt modelId="{4355BD1A-D614-4FFC-9EEF-869B67FBD098}" type="parTrans" cxnId="{AFD6EFB5-D8F5-445D-9956-2D10FD056757}">
      <dgm:prSet/>
      <dgm:spPr/>
      <dgm:t>
        <a:bodyPr/>
        <a:lstStyle/>
        <a:p>
          <a:endParaRPr lang="es-ES"/>
        </a:p>
      </dgm:t>
    </dgm:pt>
    <dgm:pt modelId="{5C44368C-16F3-4017-8F41-07EEE1B8A19C}" type="sibTrans" cxnId="{AFD6EFB5-D8F5-445D-9956-2D10FD056757}">
      <dgm:prSet/>
      <dgm:spPr/>
      <dgm:t>
        <a:bodyPr/>
        <a:lstStyle/>
        <a:p>
          <a:endParaRPr lang="es-ES"/>
        </a:p>
      </dgm:t>
    </dgm:pt>
    <dgm:pt modelId="{E328CA52-CA5C-4130-B339-3C73F5308BF5}">
      <dgm:prSet phldrT="[Texto]" custT="1"/>
      <dgm:spPr>
        <a:ln>
          <a:solidFill>
            <a:srgbClr val="C00000"/>
          </a:solidFill>
        </a:ln>
      </dgm:spPr>
      <dgm:t>
        <a:bodyPr/>
        <a:lstStyle/>
        <a:p>
          <a:pPr algn="l"/>
          <a:r>
            <a:rPr lang="es-ES" sz="2000" dirty="0">
              <a:latin typeface="Verdana" panose="020B0604030504040204" pitchFamily="34" charset="0"/>
              <a:ea typeface="Verdana" panose="020B0604030504040204" pitchFamily="34" charset="0"/>
            </a:rPr>
            <a:t> Social</a:t>
          </a:r>
          <a:endParaRPr lang="es-ES" sz="3600" dirty="0">
            <a:latin typeface="Verdana" panose="020B0604030504040204" pitchFamily="34" charset="0"/>
            <a:ea typeface="Verdana" panose="020B0604030504040204" pitchFamily="34" charset="0"/>
          </a:endParaRPr>
        </a:p>
      </dgm:t>
    </dgm:pt>
    <dgm:pt modelId="{6F46A8FB-83E5-49F5-9BE5-D0BA341669F7}" type="parTrans" cxnId="{91E38689-2E9C-4486-9FB2-8C9B272A8851}">
      <dgm:prSet/>
      <dgm:spPr>
        <a:ln>
          <a:solidFill>
            <a:srgbClr val="C00000"/>
          </a:solidFill>
        </a:ln>
      </dgm:spPr>
      <dgm:t>
        <a:bodyPr/>
        <a:lstStyle/>
        <a:p>
          <a:endParaRPr lang="es-ES"/>
        </a:p>
      </dgm:t>
    </dgm:pt>
    <dgm:pt modelId="{494E9D84-3F9D-43A7-9DDA-FC88E3E8162C}" type="sibTrans" cxnId="{91E38689-2E9C-4486-9FB2-8C9B272A8851}">
      <dgm:prSet/>
      <dgm:spPr/>
      <dgm:t>
        <a:bodyPr/>
        <a:lstStyle/>
        <a:p>
          <a:endParaRPr lang="es-ES"/>
        </a:p>
      </dgm:t>
    </dgm:pt>
    <dgm:pt modelId="{00486CA8-D871-4D56-9F12-AA9A5EA35880}">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E</a:t>
          </a:r>
        </a:p>
      </dgm:t>
    </dgm:pt>
    <dgm:pt modelId="{EDF18518-423D-4604-9A50-049FC309E68F}" type="parTrans" cxnId="{48FA55F0-C935-43AB-BE53-775610CD07DB}">
      <dgm:prSet/>
      <dgm:spPr/>
      <dgm:t>
        <a:bodyPr/>
        <a:lstStyle/>
        <a:p>
          <a:endParaRPr lang="es-ES"/>
        </a:p>
      </dgm:t>
    </dgm:pt>
    <dgm:pt modelId="{EA63F2B5-A092-49F9-A0BB-3AE0B569BF67}" type="sibTrans" cxnId="{48FA55F0-C935-43AB-BE53-775610CD07DB}">
      <dgm:prSet/>
      <dgm:spPr/>
      <dgm:t>
        <a:bodyPr/>
        <a:lstStyle/>
        <a:p>
          <a:endParaRPr lang="es-ES"/>
        </a:p>
      </dgm:t>
    </dgm:pt>
    <dgm:pt modelId="{4D9DB20D-BE0D-4911-BC6D-B38599E7DCBA}">
      <dgm:prSet phldrT="[Texto]"/>
      <dgm:spPr>
        <a:ln>
          <a:solidFill>
            <a:srgbClr val="C00000"/>
          </a:solidFill>
        </a:ln>
      </dgm:spPr>
      <dgm:t>
        <a:bodyPr/>
        <a:lstStyle/>
        <a:p>
          <a:r>
            <a:rPr lang="es-ES" dirty="0">
              <a:latin typeface="Verdana" panose="020B0604030504040204" pitchFamily="34" charset="0"/>
              <a:ea typeface="Verdana" panose="020B0604030504040204" pitchFamily="34" charset="0"/>
            </a:rPr>
            <a:t>Tecnológica</a:t>
          </a:r>
        </a:p>
      </dgm:t>
    </dgm:pt>
    <dgm:pt modelId="{E6C17E0C-FCDE-4AEF-9670-D42781F4A22F}" type="parTrans" cxnId="{4E8AB1CF-0814-4AC1-8189-3B41F47814EE}">
      <dgm:prSet/>
      <dgm:spPr>
        <a:ln>
          <a:solidFill>
            <a:srgbClr val="C00000"/>
          </a:solidFill>
        </a:ln>
      </dgm:spPr>
      <dgm:t>
        <a:bodyPr/>
        <a:lstStyle/>
        <a:p>
          <a:endParaRPr lang="es-ES"/>
        </a:p>
      </dgm:t>
    </dgm:pt>
    <dgm:pt modelId="{654C13F6-F09E-4EDC-8A7A-F00EB41C2C5C}" type="sibTrans" cxnId="{4E8AB1CF-0814-4AC1-8189-3B41F47814EE}">
      <dgm:prSet/>
      <dgm:spPr/>
      <dgm:t>
        <a:bodyPr/>
        <a:lstStyle/>
        <a:p>
          <a:endParaRPr lang="es-ES"/>
        </a:p>
      </dgm:t>
    </dgm:pt>
    <dgm:pt modelId="{153D9F9C-C703-4D57-A8F2-732FFBA60D97}">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L</a:t>
          </a:r>
        </a:p>
      </dgm:t>
    </dgm:pt>
    <dgm:pt modelId="{A1FF0F31-3E12-483C-80D8-A8210AE45697}" type="parTrans" cxnId="{EAE4829E-2106-483D-83B2-982F885C122C}">
      <dgm:prSet/>
      <dgm:spPr/>
      <dgm:t>
        <a:bodyPr/>
        <a:lstStyle/>
        <a:p>
          <a:endParaRPr lang="es-ES"/>
        </a:p>
      </dgm:t>
    </dgm:pt>
    <dgm:pt modelId="{2818D349-770B-4DB7-B29F-AF3BF3ED5862}" type="sibTrans" cxnId="{EAE4829E-2106-483D-83B2-982F885C122C}">
      <dgm:prSet/>
      <dgm:spPr/>
      <dgm:t>
        <a:bodyPr/>
        <a:lstStyle/>
        <a:p>
          <a:endParaRPr lang="es-ES"/>
        </a:p>
      </dgm:t>
    </dgm:pt>
    <dgm:pt modelId="{13CD0AA1-1D7A-47C4-9A92-B62C99708022}">
      <dgm:prSet phldrT="[Texto]" custT="1"/>
      <dgm:spPr>
        <a:ln>
          <a:solidFill>
            <a:srgbClr val="C00000"/>
          </a:solidFill>
        </a:ln>
      </dgm:spPr>
      <dgm:t>
        <a:bodyPr/>
        <a:lstStyle/>
        <a:p>
          <a:pPr algn="l"/>
          <a:r>
            <a:rPr lang="es-ES" sz="1900" dirty="0"/>
            <a:t> </a:t>
          </a:r>
          <a:r>
            <a:rPr lang="es-ES" sz="2000" dirty="0">
              <a:latin typeface="Verdana" panose="020B0604030504040204" pitchFamily="34" charset="0"/>
              <a:ea typeface="Verdana" panose="020B0604030504040204" pitchFamily="34" charset="0"/>
            </a:rPr>
            <a:t>Ecológica</a:t>
          </a:r>
          <a:endParaRPr lang="es-ES" sz="1900" dirty="0">
            <a:latin typeface="Verdana" panose="020B0604030504040204" pitchFamily="34" charset="0"/>
            <a:ea typeface="Verdana" panose="020B0604030504040204" pitchFamily="34" charset="0"/>
          </a:endParaRPr>
        </a:p>
      </dgm:t>
    </dgm:pt>
    <dgm:pt modelId="{E19CB67A-B2D7-4907-901A-5F7BDCDAE53E}" type="parTrans" cxnId="{090377D5-461A-4E43-9695-226C85F1055B}">
      <dgm:prSet/>
      <dgm:spPr>
        <a:ln>
          <a:solidFill>
            <a:srgbClr val="C00000"/>
          </a:solidFill>
        </a:ln>
      </dgm:spPr>
      <dgm:t>
        <a:bodyPr/>
        <a:lstStyle/>
        <a:p>
          <a:endParaRPr lang="es-ES"/>
        </a:p>
      </dgm:t>
    </dgm:pt>
    <dgm:pt modelId="{FE124857-C591-471E-83E4-DFEF2DBF6952}" type="sibTrans" cxnId="{090377D5-461A-4E43-9695-226C85F1055B}">
      <dgm:prSet/>
      <dgm:spPr/>
      <dgm:t>
        <a:bodyPr/>
        <a:lstStyle/>
        <a:p>
          <a:endParaRPr lang="es-ES"/>
        </a:p>
      </dgm:t>
    </dgm:pt>
    <dgm:pt modelId="{401F8C8D-30B0-4A96-A0BB-04D771751B31}">
      <dgm:prSet phldrT="[Texto]"/>
      <dgm:spPr>
        <a:ln>
          <a:solidFill>
            <a:srgbClr val="C00000"/>
          </a:solidFill>
        </a:ln>
      </dgm:spPr>
      <dgm:t>
        <a:bodyPr/>
        <a:lstStyle/>
        <a:p>
          <a:pPr algn="l"/>
          <a:r>
            <a:rPr lang="es-ES" dirty="0"/>
            <a:t>  </a:t>
          </a:r>
          <a:r>
            <a:rPr lang="es-ES" dirty="0">
              <a:latin typeface="Verdana" panose="020B0604030504040204" pitchFamily="34" charset="0"/>
              <a:ea typeface="Verdana" panose="020B0604030504040204" pitchFamily="34" charset="0"/>
            </a:rPr>
            <a:t>Legal</a:t>
          </a:r>
        </a:p>
      </dgm:t>
    </dgm:pt>
    <dgm:pt modelId="{7E923B57-24EE-4E02-AC5E-121B075638F3}" type="parTrans" cxnId="{A93DCABD-7179-4CB8-ABD7-CC450AC0CACE}">
      <dgm:prSet/>
      <dgm:spPr>
        <a:ln>
          <a:solidFill>
            <a:srgbClr val="C00000"/>
          </a:solidFill>
        </a:ln>
      </dgm:spPr>
      <dgm:t>
        <a:bodyPr/>
        <a:lstStyle/>
        <a:p>
          <a:endParaRPr lang="es-ES"/>
        </a:p>
      </dgm:t>
    </dgm:pt>
    <dgm:pt modelId="{F1E245A0-F950-4720-BD0B-4F8B064E25C1}" type="sibTrans" cxnId="{A93DCABD-7179-4CB8-ABD7-CC450AC0CACE}">
      <dgm:prSet/>
      <dgm:spPr/>
      <dgm:t>
        <a:bodyPr/>
        <a:lstStyle/>
        <a:p>
          <a:endParaRPr lang="es-ES"/>
        </a:p>
      </dgm:t>
    </dgm:pt>
    <dgm:pt modelId="{7E018496-0238-47B4-9BE3-67A5F6323199}" type="pres">
      <dgm:prSet presAssocID="{6FE6C45C-A9B4-4756-8259-2ECC3BA7127D}" presName="diagram" presStyleCnt="0">
        <dgm:presLayoutVars>
          <dgm:chPref val="1"/>
          <dgm:dir/>
          <dgm:animOne val="branch"/>
          <dgm:animLvl val="lvl"/>
          <dgm:resizeHandles/>
        </dgm:presLayoutVars>
      </dgm:prSet>
      <dgm:spPr/>
    </dgm:pt>
    <dgm:pt modelId="{2BC7BBE5-5106-4A80-9839-02A199979730}" type="pres">
      <dgm:prSet presAssocID="{9C485606-37E9-48DD-96F3-DE8933EAE81F}" presName="root" presStyleCnt="0"/>
      <dgm:spPr/>
    </dgm:pt>
    <dgm:pt modelId="{04D49774-FCE4-40E7-AB9F-61BD0CAE1941}" type="pres">
      <dgm:prSet presAssocID="{9C485606-37E9-48DD-96F3-DE8933EAE81F}" presName="rootComposite" presStyleCnt="0"/>
      <dgm:spPr/>
    </dgm:pt>
    <dgm:pt modelId="{3BD8CB28-D120-45D1-A7BC-7ED64AEA24C2}" type="pres">
      <dgm:prSet presAssocID="{9C485606-37E9-48DD-96F3-DE8933EAE81F}" presName="rootText" presStyleLbl="node1" presStyleIdx="0" presStyleCnt="6"/>
      <dgm:spPr/>
    </dgm:pt>
    <dgm:pt modelId="{B6B6C51C-F5FB-4FAD-A097-08CCF9720B77}" type="pres">
      <dgm:prSet presAssocID="{9C485606-37E9-48DD-96F3-DE8933EAE81F}" presName="rootConnector" presStyleLbl="node1" presStyleIdx="0" presStyleCnt="6"/>
      <dgm:spPr/>
    </dgm:pt>
    <dgm:pt modelId="{C3C43298-84D0-4E6C-851B-E98693CA1866}" type="pres">
      <dgm:prSet presAssocID="{9C485606-37E9-48DD-96F3-DE8933EAE81F}" presName="childShape" presStyleCnt="0"/>
      <dgm:spPr/>
    </dgm:pt>
    <dgm:pt modelId="{F16163D0-05B4-41A5-B77B-E90EDE6C9833}" type="pres">
      <dgm:prSet presAssocID="{D8906BC3-19D3-47B3-B685-7A027A4C8089}" presName="Name13" presStyleLbl="parChTrans1D2" presStyleIdx="0" presStyleCnt="6"/>
      <dgm:spPr/>
    </dgm:pt>
    <dgm:pt modelId="{AD43E6C5-C663-4491-8159-867D87854200}" type="pres">
      <dgm:prSet presAssocID="{9DB030B6-CB0F-455F-B0E3-F0C225CFE703}" presName="childText" presStyleLbl="bgAcc1" presStyleIdx="0" presStyleCnt="6" custScaleX="124520">
        <dgm:presLayoutVars>
          <dgm:bulletEnabled val="1"/>
        </dgm:presLayoutVars>
      </dgm:prSet>
      <dgm:spPr/>
    </dgm:pt>
    <dgm:pt modelId="{5E4FC295-9C4B-4580-9F91-E119353E7A1A}" type="pres">
      <dgm:prSet presAssocID="{D094B8DE-248D-4027-84D1-2C197B870102}" presName="root" presStyleCnt="0"/>
      <dgm:spPr/>
    </dgm:pt>
    <dgm:pt modelId="{3C4E91A6-7D5D-47F1-A9A3-2E98E4CF1788}" type="pres">
      <dgm:prSet presAssocID="{D094B8DE-248D-4027-84D1-2C197B870102}" presName="rootComposite" presStyleCnt="0"/>
      <dgm:spPr/>
    </dgm:pt>
    <dgm:pt modelId="{A5577B40-B3E9-4FC2-B6EC-AB298F388831}" type="pres">
      <dgm:prSet presAssocID="{D094B8DE-248D-4027-84D1-2C197B870102}" presName="rootText" presStyleLbl="node1" presStyleIdx="1" presStyleCnt="6"/>
      <dgm:spPr/>
    </dgm:pt>
    <dgm:pt modelId="{DBC9EA9F-0A0E-4F06-AA7F-67EBF9123AF0}" type="pres">
      <dgm:prSet presAssocID="{D094B8DE-248D-4027-84D1-2C197B870102}" presName="rootConnector" presStyleLbl="node1" presStyleIdx="1" presStyleCnt="6"/>
      <dgm:spPr/>
    </dgm:pt>
    <dgm:pt modelId="{4051C41D-2873-4711-91BB-9DD0913E7C5E}" type="pres">
      <dgm:prSet presAssocID="{D094B8DE-248D-4027-84D1-2C197B870102}" presName="childShape" presStyleCnt="0"/>
      <dgm:spPr/>
    </dgm:pt>
    <dgm:pt modelId="{03A9E339-B8B3-4122-B813-C07E0DFD8722}" type="pres">
      <dgm:prSet presAssocID="{68E74203-6F4F-48C7-B483-1C35514182E3}" presName="Name13" presStyleLbl="parChTrans1D2" presStyleIdx="1" presStyleCnt="6"/>
      <dgm:spPr/>
    </dgm:pt>
    <dgm:pt modelId="{BE36ED5D-EBC7-493F-B7DA-0649C6DA674C}" type="pres">
      <dgm:prSet presAssocID="{2B4C133F-4511-43C6-B7E0-0B6806B8434E}" presName="childText" presStyleLbl="bgAcc1" presStyleIdx="1" presStyleCnt="6" custScaleX="128861">
        <dgm:presLayoutVars>
          <dgm:bulletEnabled val="1"/>
        </dgm:presLayoutVars>
      </dgm:prSet>
      <dgm:spPr/>
    </dgm:pt>
    <dgm:pt modelId="{987CE868-093F-49CC-B7E3-AB83D999F1E9}" type="pres">
      <dgm:prSet presAssocID="{C01BEB40-DFD5-4C0E-9415-CD22AF648DDF}" presName="root" presStyleCnt="0"/>
      <dgm:spPr/>
    </dgm:pt>
    <dgm:pt modelId="{5DF3D92E-04AB-498D-AAA2-691D04D8AC6D}" type="pres">
      <dgm:prSet presAssocID="{C01BEB40-DFD5-4C0E-9415-CD22AF648DDF}" presName="rootComposite" presStyleCnt="0"/>
      <dgm:spPr/>
    </dgm:pt>
    <dgm:pt modelId="{FFF40E13-932C-46AE-87A3-1AB939444731}" type="pres">
      <dgm:prSet presAssocID="{C01BEB40-DFD5-4C0E-9415-CD22AF648DDF}" presName="rootText" presStyleLbl="node1" presStyleIdx="2" presStyleCnt="6"/>
      <dgm:spPr/>
    </dgm:pt>
    <dgm:pt modelId="{B9D097CE-643E-42C1-ABB5-D564DE41760A}" type="pres">
      <dgm:prSet presAssocID="{C01BEB40-DFD5-4C0E-9415-CD22AF648DDF}" presName="rootConnector" presStyleLbl="node1" presStyleIdx="2" presStyleCnt="6"/>
      <dgm:spPr/>
    </dgm:pt>
    <dgm:pt modelId="{B5FE4C36-51A4-433D-A4A6-484C3F150295}" type="pres">
      <dgm:prSet presAssocID="{C01BEB40-DFD5-4C0E-9415-CD22AF648DDF}" presName="childShape" presStyleCnt="0"/>
      <dgm:spPr/>
    </dgm:pt>
    <dgm:pt modelId="{0FC39B2C-7B8E-4F0A-A752-219E573E3FF3}" type="pres">
      <dgm:prSet presAssocID="{6F46A8FB-83E5-49F5-9BE5-D0BA341669F7}" presName="Name13" presStyleLbl="parChTrans1D2" presStyleIdx="2" presStyleCnt="6"/>
      <dgm:spPr/>
    </dgm:pt>
    <dgm:pt modelId="{D79F3701-C70E-4649-8C88-8745D2B01C51}" type="pres">
      <dgm:prSet presAssocID="{E328CA52-CA5C-4130-B339-3C73F5308BF5}" presName="childText" presStyleLbl="bgAcc1" presStyleIdx="2" presStyleCnt="6" custScaleX="124520">
        <dgm:presLayoutVars>
          <dgm:bulletEnabled val="1"/>
        </dgm:presLayoutVars>
      </dgm:prSet>
      <dgm:spPr/>
    </dgm:pt>
    <dgm:pt modelId="{DC267FCC-11DB-4953-90FA-456E86C1041E}" type="pres">
      <dgm:prSet presAssocID="{F04793BB-AA35-4535-9E4A-9DD4D1B927F1}" presName="root" presStyleCnt="0"/>
      <dgm:spPr/>
    </dgm:pt>
    <dgm:pt modelId="{9672CCC5-3547-4084-97EA-91AA035F9909}" type="pres">
      <dgm:prSet presAssocID="{F04793BB-AA35-4535-9E4A-9DD4D1B927F1}" presName="rootComposite" presStyleCnt="0"/>
      <dgm:spPr/>
    </dgm:pt>
    <dgm:pt modelId="{E01A7003-2166-4604-ACF1-CEA2C7B04515}" type="pres">
      <dgm:prSet presAssocID="{F04793BB-AA35-4535-9E4A-9DD4D1B927F1}" presName="rootText" presStyleLbl="node1" presStyleIdx="3" presStyleCnt="6"/>
      <dgm:spPr/>
    </dgm:pt>
    <dgm:pt modelId="{2A29127A-FED0-4930-AE94-4960B1F16689}" type="pres">
      <dgm:prSet presAssocID="{F04793BB-AA35-4535-9E4A-9DD4D1B927F1}" presName="rootConnector" presStyleLbl="node1" presStyleIdx="3" presStyleCnt="6"/>
      <dgm:spPr/>
    </dgm:pt>
    <dgm:pt modelId="{E579B57A-3C48-4A3C-A90A-00B4C9CCBC5D}" type="pres">
      <dgm:prSet presAssocID="{F04793BB-AA35-4535-9E4A-9DD4D1B927F1}" presName="childShape" presStyleCnt="0"/>
      <dgm:spPr/>
    </dgm:pt>
    <dgm:pt modelId="{2063CE4F-1AAC-4E5F-9AC3-C0580E9D2E09}" type="pres">
      <dgm:prSet presAssocID="{E6C17E0C-FCDE-4AEF-9670-D42781F4A22F}" presName="Name13" presStyleLbl="parChTrans1D2" presStyleIdx="3" presStyleCnt="6"/>
      <dgm:spPr/>
    </dgm:pt>
    <dgm:pt modelId="{CA4B056A-8E6A-4250-924B-7FE09145E4EE}" type="pres">
      <dgm:prSet presAssocID="{4D9DB20D-BE0D-4911-BC6D-B38599E7DCBA}" presName="childText" presStyleLbl="bgAcc1" presStyleIdx="3" presStyleCnt="6" custScaleX="124520">
        <dgm:presLayoutVars>
          <dgm:bulletEnabled val="1"/>
        </dgm:presLayoutVars>
      </dgm:prSet>
      <dgm:spPr/>
    </dgm:pt>
    <dgm:pt modelId="{1C25A796-2633-4050-8F1A-B724E220AD72}" type="pres">
      <dgm:prSet presAssocID="{00486CA8-D871-4D56-9F12-AA9A5EA35880}" presName="root" presStyleCnt="0"/>
      <dgm:spPr/>
    </dgm:pt>
    <dgm:pt modelId="{6E83BC09-B26F-4866-BF2D-438A8AA3FC38}" type="pres">
      <dgm:prSet presAssocID="{00486CA8-D871-4D56-9F12-AA9A5EA35880}" presName="rootComposite" presStyleCnt="0"/>
      <dgm:spPr/>
    </dgm:pt>
    <dgm:pt modelId="{DAD9398C-8B52-434A-8342-FACA62A08EA7}" type="pres">
      <dgm:prSet presAssocID="{00486CA8-D871-4D56-9F12-AA9A5EA35880}" presName="rootText" presStyleLbl="node1" presStyleIdx="4" presStyleCnt="6"/>
      <dgm:spPr/>
    </dgm:pt>
    <dgm:pt modelId="{5FF56F76-4926-4C3E-BC32-D2BAADA82036}" type="pres">
      <dgm:prSet presAssocID="{00486CA8-D871-4D56-9F12-AA9A5EA35880}" presName="rootConnector" presStyleLbl="node1" presStyleIdx="4" presStyleCnt="6"/>
      <dgm:spPr/>
    </dgm:pt>
    <dgm:pt modelId="{7259BAD7-DE3B-49DE-82BD-E43909A08944}" type="pres">
      <dgm:prSet presAssocID="{00486CA8-D871-4D56-9F12-AA9A5EA35880}" presName="childShape" presStyleCnt="0"/>
      <dgm:spPr/>
    </dgm:pt>
    <dgm:pt modelId="{F1B45813-A3B2-4C73-B89E-AE4D32CFBC6B}" type="pres">
      <dgm:prSet presAssocID="{E19CB67A-B2D7-4907-901A-5F7BDCDAE53E}" presName="Name13" presStyleLbl="parChTrans1D2" presStyleIdx="4" presStyleCnt="6"/>
      <dgm:spPr/>
    </dgm:pt>
    <dgm:pt modelId="{A2082EDD-28A7-487B-B68C-43072FAE31B8}" type="pres">
      <dgm:prSet presAssocID="{13CD0AA1-1D7A-47C4-9A92-B62C99708022}" presName="childText" presStyleLbl="bgAcc1" presStyleIdx="4" presStyleCnt="6" custScaleX="124520">
        <dgm:presLayoutVars>
          <dgm:bulletEnabled val="1"/>
        </dgm:presLayoutVars>
      </dgm:prSet>
      <dgm:spPr/>
    </dgm:pt>
    <dgm:pt modelId="{768FF5CE-A245-482C-B8FA-74044E84D803}" type="pres">
      <dgm:prSet presAssocID="{153D9F9C-C703-4D57-A8F2-732FFBA60D97}" presName="root" presStyleCnt="0"/>
      <dgm:spPr/>
    </dgm:pt>
    <dgm:pt modelId="{64BD146A-F8DB-4C8A-AED7-56FECB28FAE9}" type="pres">
      <dgm:prSet presAssocID="{153D9F9C-C703-4D57-A8F2-732FFBA60D97}" presName="rootComposite" presStyleCnt="0"/>
      <dgm:spPr/>
    </dgm:pt>
    <dgm:pt modelId="{A9230E03-51FC-406C-AC0D-8445932A548A}" type="pres">
      <dgm:prSet presAssocID="{153D9F9C-C703-4D57-A8F2-732FFBA60D97}" presName="rootText" presStyleLbl="node1" presStyleIdx="5" presStyleCnt="6"/>
      <dgm:spPr/>
    </dgm:pt>
    <dgm:pt modelId="{D309B7D5-A159-4605-96EF-CEED7F8C5665}" type="pres">
      <dgm:prSet presAssocID="{153D9F9C-C703-4D57-A8F2-732FFBA60D97}" presName="rootConnector" presStyleLbl="node1" presStyleIdx="5" presStyleCnt="6"/>
      <dgm:spPr/>
    </dgm:pt>
    <dgm:pt modelId="{024A54CA-E8CA-4B78-B0E8-5B0779818C7E}" type="pres">
      <dgm:prSet presAssocID="{153D9F9C-C703-4D57-A8F2-732FFBA60D97}" presName="childShape" presStyleCnt="0"/>
      <dgm:spPr/>
    </dgm:pt>
    <dgm:pt modelId="{3EEB88EA-BA3E-45D5-B283-B39261703B44}" type="pres">
      <dgm:prSet presAssocID="{7E923B57-24EE-4E02-AC5E-121B075638F3}" presName="Name13" presStyleLbl="parChTrans1D2" presStyleIdx="5" presStyleCnt="6"/>
      <dgm:spPr/>
    </dgm:pt>
    <dgm:pt modelId="{3FB126BF-D134-428F-AC30-0DA3029C24B3}" type="pres">
      <dgm:prSet presAssocID="{401F8C8D-30B0-4A96-A0BB-04D771751B31}" presName="childText" presStyleLbl="bgAcc1" presStyleIdx="5" presStyleCnt="6" custScaleX="128625">
        <dgm:presLayoutVars>
          <dgm:bulletEnabled val="1"/>
        </dgm:presLayoutVars>
      </dgm:prSet>
      <dgm:spPr/>
    </dgm:pt>
  </dgm:ptLst>
  <dgm:cxnLst>
    <dgm:cxn modelId="{BDC95908-C38C-4586-A4AC-696767D9FB8E}" type="presOf" srcId="{C01BEB40-DFD5-4C0E-9415-CD22AF648DDF}" destId="{FFF40E13-932C-46AE-87A3-1AB939444731}" srcOrd="0" destOrd="0" presId="urn:microsoft.com/office/officeart/2005/8/layout/hierarchy3"/>
    <dgm:cxn modelId="{C849270F-341A-409F-8C90-516027C68388}" type="presOf" srcId="{2B4C133F-4511-43C6-B7E0-0B6806B8434E}" destId="{BE36ED5D-EBC7-493F-B7DA-0649C6DA674C}" srcOrd="0" destOrd="0" presId="urn:microsoft.com/office/officeart/2005/8/layout/hierarchy3"/>
    <dgm:cxn modelId="{D7A57010-06E1-4F03-BD03-D1E76D629648}" type="presOf" srcId="{E19CB67A-B2D7-4907-901A-5F7BDCDAE53E}" destId="{F1B45813-A3B2-4C73-B89E-AE4D32CFBC6B}" srcOrd="0" destOrd="0" presId="urn:microsoft.com/office/officeart/2005/8/layout/hierarchy3"/>
    <dgm:cxn modelId="{D8D86517-10CC-4766-8773-8DCD78BB81E7}" type="presOf" srcId="{D094B8DE-248D-4027-84D1-2C197B870102}" destId="{A5577B40-B3E9-4FC2-B6EC-AB298F388831}" srcOrd="0" destOrd="0" presId="urn:microsoft.com/office/officeart/2005/8/layout/hierarchy3"/>
    <dgm:cxn modelId="{6916F823-CEA8-4EBC-868D-0437C1A2F656}" type="presOf" srcId="{D094B8DE-248D-4027-84D1-2C197B870102}" destId="{DBC9EA9F-0A0E-4F06-AA7F-67EBF9123AF0}" srcOrd="1" destOrd="0" presId="urn:microsoft.com/office/officeart/2005/8/layout/hierarchy3"/>
    <dgm:cxn modelId="{9F383937-50BE-49CD-A5E6-568B2DEE3E8B}" type="presOf" srcId="{7E923B57-24EE-4E02-AC5E-121B075638F3}" destId="{3EEB88EA-BA3E-45D5-B283-B39261703B44}" srcOrd="0" destOrd="0" presId="urn:microsoft.com/office/officeart/2005/8/layout/hierarchy3"/>
    <dgm:cxn modelId="{81CAC23D-E9B3-4DE3-9427-BFD04347E1B8}" type="presOf" srcId="{00486CA8-D871-4D56-9F12-AA9A5EA35880}" destId="{5FF56F76-4926-4C3E-BC32-D2BAADA82036}" srcOrd="1" destOrd="0" presId="urn:microsoft.com/office/officeart/2005/8/layout/hierarchy3"/>
    <dgm:cxn modelId="{7D3C985E-88EB-44AC-A45B-C5B27FAA154D}" type="presOf" srcId="{C01BEB40-DFD5-4C0E-9415-CD22AF648DDF}" destId="{B9D097CE-643E-42C1-ABB5-D564DE41760A}" srcOrd="1" destOrd="0" presId="urn:microsoft.com/office/officeart/2005/8/layout/hierarchy3"/>
    <dgm:cxn modelId="{E25E0A5F-416D-49DE-8CA3-1F3918168296}" type="presOf" srcId="{153D9F9C-C703-4D57-A8F2-732FFBA60D97}" destId="{A9230E03-51FC-406C-AC0D-8445932A548A}" srcOrd="0" destOrd="0" presId="urn:microsoft.com/office/officeart/2005/8/layout/hierarchy3"/>
    <dgm:cxn modelId="{CEFF4A49-B864-4858-A7B7-5EF02842A279}" type="presOf" srcId="{00486CA8-D871-4D56-9F12-AA9A5EA35880}" destId="{DAD9398C-8B52-434A-8342-FACA62A08EA7}" srcOrd="0" destOrd="0" presId="urn:microsoft.com/office/officeart/2005/8/layout/hierarchy3"/>
    <dgm:cxn modelId="{529EFB6A-12BB-4B27-96E5-04F36F98A1BE}" type="presOf" srcId="{6F46A8FB-83E5-49F5-9BE5-D0BA341669F7}" destId="{0FC39B2C-7B8E-4F0A-A752-219E573E3FF3}" srcOrd="0" destOrd="0" presId="urn:microsoft.com/office/officeart/2005/8/layout/hierarchy3"/>
    <dgm:cxn modelId="{EE05D54C-E057-4D3B-92BA-333B60C4369C}" type="presOf" srcId="{401F8C8D-30B0-4A96-A0BB-04D771751B31}" destId="{3FB126BF-D134-428F-AC30-0DA3029C24B3}" srcOrd="0" destOrd="0" presId="urn:microsoft.com/office/officeart/2005/8/layout/hierarchy3"/>
    <dgm:cxn modelId="{C6C34177-CD89-4FC2-96BE-091AE9EA5016}" type="presOf" srcId="{68E74203-6F4F-48C7-B483-1C35514182E3}" destId="{03A9E339-B8B3-4122-B813-C07E0DFD8722}" srcOrd="0" destOrd="0" presId="urn:microsoft.com/office/officeart/2005/8/layout/hierarchy3"/>
    <dgm:cxn modelId="{78CB7E81-0A2A-47B1-9D60-A264559F91F7}" type="presOf" srcId="{4D9DB20D-BE0D-4911-BC6D-B38599E7DCBA}" destId="{CA4B056A-8E6A-4250-924B-7FE09145E4EE}" srcOrd="0" destOrd="0" presId="urn:microsoft.com/office/officeart/2005/8/layout/hierarchy3"/>
    <dgm:cxn modelId="{91E38689-2E9C-4486-9FB2-8C9B272A8851}" srcId="{C01BEB40-DFD5-4C0E-9415-CD22AF648DDF}" destId="{E328CA52-CA5C-4130-B339-3C73F5308BF5}" srcOrd="0" destOrd="0" parTransId="{6F46A8FB-83E5-49F5-9BE5-D0BA341669F7}" sibTransId="{494E9D84-3F9D-43A7-9DDA-FC88E3E8162C}"/>
    <dgm:cxn modelId="{F5B7F98E-62FD-4F43-84CB-88B6E66DC7D3}" srcId="{9C485606-37E9-48DD-96F3-DE8933EAE81F}" destId="{9DB030B6-CB0F-455F-B0E3-F0C225CFE703}" srcOrd="0" destOrd="0" parTransId="{D8906BC3-19D3-47B3-B685-7A027A4C8089}" sibTransId="{8F385940-347A-4357-A4CA-12373C10352C}"/>
    <dgm:cxn modelId="{11D09E8F-1F1E-4C46-B099-499C6CCC6FEA}" type="presOf" srcId="{D8906BC3-19D3-47B3-B685-7A027A4C8089}" destId="{F16163D0-05B4-41A5-B77B-E90EDE6C9833}" srcOrd="0" destOrd="0" presId="urn:microsoft.com/office/officeart/2005/8/layout/hierarchy3"/>
    <dgm:cxn modelId="{0CE0B191-5B2F-484A-B40F-BD70783BD5AC}" type="presOf" srcId="{E6C17E0C-FCDE-4AEF-9670-D42781F4A22F}" destId="{2063CE4F-1AAC-4E5F-9AC3-C0580E9D2E09}" srcOrd="0" destOrd="0" presId="urn:microsoft.com/office/officeart/2005/8/layout/hierarchy3"/>
    <dgm:cxn modelId="{82AF7898-BF4E-41F7-A824-F5E8539235F2}" type="presOf" srcId="{F04793BB-AA35-4535-9E4A-9DD4D1B927F1}" destId="{E01A7003-2166-4604-ACF1-CEA2C7B04515}" srcOrd="0" destOrd="0" presId="urn:microsoft.com/office/officeart/2005/8/layout/hierarchy3"/>
    <dgm:cxn modelId="{7275DA9A-DDE7-40EA-8255-22EEEB43ACB8}" type="presOf" srcId="{153D9F9C-C703-4D57-A8F2-732FFBA60D97}" destId="{D309B7D5-A159-4605-96EF-CEED7F8C5665}" srcOrd="1" destOrd="0" presId="urn:microsoft.com/office/officeart/2005/8/layout/hierarchy3"/>
    <dgm:cxn modelId="{2AE21C9C-CEBC-43EE-815E-C0516B1302D2}" srcId="{D094B8DE-248D-4027-84D1-2C197B870102}" destId="{2B4C133F-4511-43C6-B7E0-0B6806B8434E}" srcOrd="0" destOrd="0" parTransId="{68E74203-6F4F-48C7-B483-1C35514182E3}" sibTransId="{A3E6064A-889A-4531-9266-908AC6338A8D}"/>
    <dgm:cxn modelId="{EAE4829E-2106-483D-83B2-982F885C122C}" srcId="{6FE6C45C-A9B4-4756-8259-2ECC3BA7127D}" destId="{153D9F9C-C703-4D57-A8F2-732FFBA60D97}" srcOrd="5" destOrd="0" parTransId="{A1FF0F31-3E12-483C-80D8-A8210AE45697}" sibTransId="{2818D349-770B-4DB7-B29F-AF3BF3ED5862}"/>
    <dgm:cxn modelId="{AA90D0A4-E046-48CD-922F-80511883DE47}" type="presOf" srcId="{E328CA52-CA5C-4130-B339-3C73F5308BF5}" destId="{D79F3701-C70E-4649-8C88-8745D2B01C51}" srcOrd="0" destOrd="0" presId="urn:microsoft.com/office/officeart/2005/8/layout/hierarchy3"/>
    <dgm:cxn modelId="{567D73A7-003D-4E0C-A315-2DE2FA2D1297}" type="presOf" srcId="{6FE6C45C-A9B4-4756-8259-2ECC3BA7127D}" destId="{7E018496-0238-47B4-9BE3-67A5F6323199}" srcOrd="0" destOrd="0" presId="urn:microsoft.com/office/officeart/2005/8/layout/hierarchy3"/>
    <dgm:cxn modelId="{E7CAE3A7-96AB-4EC7-9063-16B369B79CA4}" srcId="{6FE6C45C-A9B4-4756-8259-2ECC3BA7127D}" destId="{9C485606-37E9-48DD-96F3-DE8933EAE81F}" srcOrd="0" destOrd="0" parTransId="{CB0765AC-CB48-4A5A-8C41-319B36E66E5E}" sibTransId="{E4B52DEC-CD1B-4129-963E-E1AFE4A90B85}"/>
    <dgm:cxn modelId="{048D41A8-2573-4D19-B75B-866A39D1FF5D}" type="presOf" srcId="{F04793BB-AA35-4535-9E4A-9DD4D1B927F1}" destId="{2A29127A-FED0-4930-AE94-4960B1F16689}" srcOrd="1" destOrd="0" presId="urn:microsoft.com/office/officeart/2005/8/layout/hierarchy3"/>
    <dgm:cxn modelId="{AFD6EFB5-D8F5-445D-9956-2D10FD056757}" srcId="{6FE6C45C-A9B4-4756-8259-2ECC3BA7127D}" destId="{C01BEB40-DFD5-4C0E-9415-CD22AF648DDF}" srcOrd="2" destOrd="0" parTransId="{4355BD1A-D614-4FFC-9EEF-869B67FBD098}" sibTransId="{5C44368C-16F3-4017-8F41-07EEE1B8A19C}"/>
    <dgm:cxn modelId="{546A98BD-B1E8-4578-B9F6-B40272D3CF3E}" type="presOf" srcId="{13CD0AA1-1D7A-47C4-9A92-B62C99708022}" destId="{A2082EDD-28A7-487B-B68C-43072FAE31B8}" srcOrd="0" destOrd="0" presId="urn:microsoft.com/office/officeart/2005/8/layout/hierarchy3"/>
    <dgm:cxn modelId="{A93DCABD-7179-4CB8-ABD7-CC450AC0CACE}" srcId="{153D9F9C-C703-4D57-A8F2-732FFBA60D97}" destId="{401F8C8D-30B0-4A96-A0BB-04D771751B31}" srcOrd="0" destOrd="0" parTransId="{7E923B57-24EE-4E02-AC5E-121B075638F3}" sibTransId="{F1E245A0-F950-4720-BD0B-4F8B064E25C1}"/>
    <dgm:cxn modelId="{7E1C5ABF-3A6A-4C59-AC9D-38208ABD86E4}" type="presOf" srcId="{9C485606-37E9-48DD-96F3-DE8933EAE81F}" destId="{B6B6C51C-F5FB-4FAD-A097-08CCF9720B77}" srcOrd="1" destOrd="0" presId="urn:microsoft.com/office/officeart/2005/8/layout/hierarchy3"/>
    <dgm:cxn modelId="{C45EDDCC-EC65-4DAC-8BCF-4E7A63170992}" srcId="{6FE6C45C-A9B4-4756-8259-2ECC3BA7127D}" destId="{F04793BB-AA35-4535-9E4A-9DD4D1B927F1}" srcOrd="3" destOrd="0" parTransId="{53CB4419-8B34-4FEE-AF52-01E96C88F2D3}" sibTransId="{468666A7-E8A3-4A46-91CC-A66C3896DF91}"/>
    <dgm:cxn modelId="{7BD606CF-F65F-4D5F-AFEC-087D9389D766}" type="presOf" srcId="{9C485606-37E9-48DD-96F3-DE8933EAE81F}" destId="{3BD8CB28-D120-45D1-A7BC-7ED64AEA24C2}" srcOrd="0" destOrd="0" presId="urn:microsoft.com/office/officeart/2005/8/layout/hierarchy3"/>
    <dgm:cxn modelId="{4E8AB1CF-0814-4AC1-8189-3B41F47814EE}" srcId="{F04793BB-AA35-4535-9E4A-9DD4D1B927F1}" destId="{4D9DB20D-BE0D-4911-BC6D-B38599E7DCBA}" srcOrd="0" destOrd="0" parTransId="{E6C17E0C-FCDE-4AEF-9670-D42781F4A22F}" sibTransId="{654C13F6-F09E-4EDC-8A7A-F00EB41C2C5C}"/>
    <dgm:cxn modelId="{090377D5-461A-4E43-9695-226C85F1055B}" srcId="{00486CA8-D871-4D56-9F12-AA9A5EA35880}" destId="{13CD0AA1-1D7A-47C4-9A92-B62C99708022}" srcOrd="0" destOrd="0" parTransId="{E19CB67A-B2D7-4907-901A-5F7BDCDAE53E}" sibTransId="{FE124857-C591-471E-83E4-DFEF2DBF6952}"/>
    <dgm:cxn modelId="{649715DD-E6E8-4C43-A5B8-785F09DB5321}" type="presOf" srcId="{9DB030B6-CB0F-455F-B0E3-F0C225CFE703}" destId="{AD43E6C5-C663-4491-8159-867D87854200}" srcOrd="0" destOrd="0" presId="urn:microsoft.com/office/officeart/2005/8/layout/hierarchy3"/>
    <dgm:cxn modelId="{81B4FAEB-69DD-4ACD-8069-1C61597F649D}" srcId="{6FE6C45C-A9B4-4756-8259-2ECC3BA7127D}" destId="{D094B8DE-248D-4027-84D1-2C197B870102}" srcOrd="1" destOrd="0" parTransId="{F6D764B3-855A-4262-9B6C-C53FF5A5018E}" sibTransId="{88E94871-6885-411D-84C3-D92B6EBF6E38}"/>
    <dgm:cxn modelId="{48FA55F0-C935-43AB-BE53-775610CD07DB}" srcId="{6FE6C45C-A9B4-4756-8259-2ECC3BA7127D}" destId="{00486CA8-D871-4D56-9F12-AA9A5EA35880}" srcOrd="4" destOrd="0" parTransId="{EDF18518-423D-4604-9A50-049FC309E68F}" sibTransId="{EA63F2B5-A092-49F9-A0BB-3AE0B569BF67}"/>
    <dgm:cxn modelId="{4E1317C4-F196-4BA4-BACD-463040AFD286}" type="presParOf" srcId="{7E018496-0238-47B4-9BE3-67A5F6323199}" destId="{2BC7BBE5-5106-4A80-9839-02A199979730}" srcOrd="0" destOrd="0" presId="urn:microsoft.com/office/officeart/2005/8/layout/hierarchy3"/>
    <dgm:cxn modelId="{29A0DE8A-00D0-4C3B-8A04-C4B692631C77}" type="presParOf" srcId="{2BC7BBE5-5106-4A80-9839-02A199979730}" destId="{04D49774-FCE4-40E7-AB9F-61BD0CAE1941}" srcOrd="0" destOrd="0" presId="urn:microsoft.com/office/officeart/2005/8/layout/hierarchy3"/>
    <dgm:cxn modelId="{ECEE1AF5-41BE-4A88-A398-CC4DE39B22C5}" type="presParOf" srcId="{04D49774-FCE4-40E7-AB9F-61BD0CAE1941}" destId="{3BD8CB28-D120-45D1-A7BC-7ED64AEA24C2}" srcOrd="0" destOrd="0" presId="urn:microsoft.com/office/officeart/2005/8/layout/hierarchy3"/>
    <dgm:cxn modelId="{784A6F86-F3BB-4E1F-882A-37A487556726}" type="presParOf" srcId="{04D49774-FCE4-40E7-AB9F-61BD0CAE1941}" destId="{B6B6C51C-F5FB-4FAD-A097-08CCF9720B77}" srcOrd="1" destOrd="0" presId="urn:microsoft.com/office/officeart/2005/8/layout/hierarchy3"/>
    <dgm:cxn modelId="{6DA33BA4-5286-4997-B7FE-2E5D5ADF3ABC}" type="presParOf" srcId="{2BC7BBE5-5106-4A80-9839-02A199979730}" destId="{C3C43298-84D0-4E6C-851B-E98693CA1866}" srcOrd="1" destOrd="0" presId="urn:microsoft.com/office/officeart/2005/8/layout/hierarchy3"/>
    <dgm:cxn modelId="{BB9D78EF-CDF9-416F-81D7-08DF67A458C0}" type="presParOf" srcId="{C3C43298-84D0-4E6C-851B-E98693CA1866}" destId="{F16163D0-05B4-41A5-B77B-E90EDE6C9833}" srcOrd="0" destOrd="0" presId="urn:microsoft.com/office/officeart/2005/8/layout/hierarchy3"/>
    <dgm:cxn modelId="{0260A7B1-AD64-4856-A2F8-E7662DF45B6C}" type="presParOf" srcId="{C3C43298-84D0-4E6C-851B-E98693CA1866}" destId="{AD43E6C5-C663-4491-8159-867D87854200}" srcOrd="1" destOrd="0" presId="urn:microsoft.com/office/officeart/2005/8/layout/hierarchy3"/>
    <dgm:cxn modelId="{46E26947-38D5-4718-AB69-239F56999EA9}" type="presParOf" srcId="{7E018496-0238-47B4-9BE3-67A5F6323199}" destId="{5E4FC295-9C4B-4580-9F91-E119353E7A1A}" srcOrd="1" destOrd="0" presId="urn:microsoft.com/office/officeart/2005/8/layout/hierarchy3"/>
    <dgm:cxn modelId="{FF90A574-E019-4589-BA53-2A8E83928812}" type="presParOf" srcId="{5E4FC295-9C4B-4580-9F91-E119353E7A1A}" destId="{3C4E91A6-7D5D-47F1-A9A3-2E98E4CF1788}" srcOrd="0" destOrd="0" presId="urn:microsoft.com/office/officeart/2005/8/layout/hierarchy3"/>
    <dgm:cxn modelId="{2DEF59F1-B55F-478A-A296-37757BEB11F8}" type="presParOf" srcId="{3C4E91A6-7D5D-47F1-A9A3-2E98E4CF1788}" destId="{A5577B40-B3E9-4FC2-B6EC-AB298F388831}" srcOrd="0" destOrd="0" presId="urn:microsoft.com/office/officeart/2005/8/layout/hierarchy3"/>
    <dgm:cxn modelId="{873230EE-C1DA-4453-BEEE-F295AC8C3437}" type="presParOf" srcId="{3C4E91A6-7D5D-47F1-A9A3-2E98E4CF1788}" destId="{DBC9EA9F-0A0E-4F06-AA7F-67EBF9123AF0}" srcOrd="1" destOrd="0" presId="urn:microsoft.com/office/officeart/2005/8/layout/hierarchy3"/>
    <dgm:cxn modelId="{746F640B-DA3F-4338-A34E-8416259BE356}" type="presParOf" srcId="{5E4FC295-9C4B-4580-9F91-E119353E7A1A}" destId="{4051C41D-2873-4711-91BB-9DD0913E7C5E}" srcOrd="1" destOrd="0" presId="urn:microsoft.com/office/officeart/2005/8/layout/hierarchy3"/>
    <dgm:cxn modelId="{121A1A3B-0B4B-4B0B-91A5-C7D880C57C15}" type="presParOf" srcId="{4051C41D-2873-4711-91BB-9DD0913E7C5E}" destId="{03A9E339-B8B3-4122-B813-C07E0DFD8722}" srcOrd="0" destOrd="0" presId="urn:microsoft.com/office/officeart/2005/8/layout/hierarchy3"/>
    <dgm:cxn modelId="{2A8FDF74-0A55-4FF7-9E7E-EA9E3FA06F58}" type="presParOf" srcId="{4051C41D-2873-4711-91BB-9DD0913E7C5E}" destId="{BE36ED5D-EBC7-493F-B7DA-0649C6DA674C}" srcOrd="1" destOrd="0" presId="urn:microsoft.com/office/officeart/2005/8/layout/hierarchy3"/>
    <dgm:cxn modelId="{FE4E6453-B5C7-45E6-95A7-1A9AB9A60F21}" type="presParOf" srcId="{7E018496-0238-47B4-9BE3-67A5F6323199}" destId="{987CE868-093F-49CC-B7E3-AB83D999F1E9}" srcOrd="2" destOrd="0" presId="urn:microsoft.com/office/officeart/2005/8/layout/hierarchy3"/>
    <dgm:cxn modelId="{BC4AC6FB-AF8F-4C88-9569-ADF56B5930E2}" type="presParOf" srcId="{987CE868-093F-49CC-B7E3-AB83D999F1E9}" destId="{5DF3D92E-04AB-498D-AAA2-691D04D8AC6D}" srcOrd="0" destOrd="0" presId="urn:microsoft.com/office/officeart/2005/8/layout/hierarchy3"/>
    <dgm:cxn modelId="{A6A89824-D9EE-42F5-A461-BB93D0F58900}" type="presParOf" srcId="{5DF3D92E-04AB-498D-AAA2-691D04D8AC6D}" destId="{FFF40E13-932C-46AE-87A3-1AB939444731}" srcOrd="0" destOrd="0" presId="urn:microsoft.com/office/officeart/2005/8/layout/hierarchy3"/>
    <dgm:cxn modelId="{9DB3BC48-CDE1-4DAF-A0F3-3AC2FFE07E97}" type="presParOf" srcId="{5DF3D92E-04AB-498D-AAA2-691D04D8AC6D}" destId="{B9D097CE-643E-42C1-ABB5-D564DE41760A}" srcOrd="1" destOrd="0" presId="urn:microsoft.com/office/officeart/2005/8/layout/hierarchy3"/>
    <dgm:cxn modelId="{AB37AAF8-5E4D-452B-A5B8-67B8F6217353}" type="presParOf" srcId="{987CE868-093F-49CC-B7E3-AB83D999F1E9}" destId="{B5FE4C36-51A4-433D-A4A6-484C3F150295}" srcOrd="1" destOrd="0" presId="urn:microsoft.com/office/officeart/2005/8/layout/hierarchy3"/>
    <dgm:cxn modelId="{678DEF35-C211-4681-B0E2-1C33E44DA873}" type="presParOf" srcId="{B5FE4C36-51A4-433D-A4A6-484C3F150295}" destId="{0FC39B2C-7B8E-4F0A-A752-219E573E3FF3}" srcOrd="0" destOrd="0" presId="urn:microsoft.com/office/officeart/2005/8/layout/hierarchy3"/>
    <dgm:cxn modelId="{F3CCC559-BDCB-45AE-8737-CB5B32D7E685}" type="presParOf" srcId="{B5FE4C36-51A4-433D-A4A6-484C3F150295}" destId="{D79F3701-C70E-4649-8C88-8745D2B01C51}" srcOrd="1" destOrd="0" presId="urn:microsoft.com/office/officeart/2005/8/layout/hierarchy3"/>
    <dgm:cxn modelId="{D67B5A0D-5CF3-4C57-9587-74196F2D9DF9}" type="presParOf" srcId="{7E018496-0238-47B4-9BE3-67A5F6323199}" destId="{DC267FCC-11DB-4953-90FA-456E86C1041E}" srcOrd="3" destOrd="0" presId="urn:microsoft.com/office/officeart/2005/8/layout/hierarchy3"/>
    <dgm:cxn modelId="{72C2BFCC-4BCE-4B1E-8BFF-E5CAC57EBF63}" type="presParOf" srcId="{DC267FCC-11DB-4953-90FA-456E86C1041E}" destId="{9672CCC5-3547-4084-97EA-91AA035F9909}" srcOrd="0" destOrd="0" presId="urn:microsoft.com/office/officeart/2005/8/layout/hierarchy3"/>
    <dgm:cxn modelId="{F31EB329-1355-4460-906D-E93633859965}" type="presParOf" srcId="{9672CCC5-3547-4084-97EA-91AA035F9909}" destId="{E01A7003-2166-4604-ACF1-CEA2C7B04515}" srcOrd="0" destOrd="0" presId="urn:microsoft.com/office/officeart/2005/8/layout/hierarchy3"/>
    <dgm:cxn modelId="{7AC0D2F3-2775-4900-A12A-917C0F183CCF}" type="presParOf" srcId="{9672CCC5-3547-4084-97EA-91AA035F9909}" destId="{2A29127A-FED0-4930-AE94-4960B1F16689}" srcOrd="1" destOrd="0" presId="urn:microsoft.com/office/officeart/2005/8/layout/hierarchy3"/>
    <dgm:cxn modelId="{DE9BC505-6847-4C14-B0EC-23699D5A1A6D}" type="presParOf" srcId="{DC267FCC-11DB-4953-90FA-456E86C1041E}" destId="{E579B57A-3C48-4A3C-A90A-00B4C9CCBC5D}" srcOrd="1" destOrd="0" presId="urn:microsoft.com/office/officeart/2005/8/layout/hierarchy3"/>
    <dgm:cxn modelId="{C557C30C-F583-401C-98F0-BC3FB57BE03E}" type="presParOf" srcId="{E579B57A-3C48-4A3C-A90A-00B4C9CCBC5D}" destId="{2063CE4F-1AAC-4E5F-9AC3-C0580E9D2E09}" srcOrd="0" destOrd="0" presId="urn:microsoft.com/office/officeart/2005/8/layout/hierarchy3"/>
    <dgm:cxn modelId="{E61FD48A-1618-4296-BC3B-A9B572C71BAB}" type="presParOf" srcId="{E579B57A-3C48-4A3C-A90A-00B4C9CCBC5D}" destId="{CA4B056A-8E6A-4250-924B-7FE09145E4EE}" srcOrd="1" destOrd="0" presId="urn:microsoft.com/office/officeart/2005/8/layout/hierarchy3"/>
    <dgm:cxn modelId="{B00AB475-9138-4231-AAAF-FA4190068C38}" type="presParOf" srcId="{7E018496-0238-47B4-9BE3-67A5F6323199}" destId="{1C25A796-2633-4050-8F1A-B724E220AD72}" srcOrd="4" destOrd="0" presId="urn:microsoft.com/office/officeart/2005/8/layout/hierarchy3"/>
    <dgm:cxn modelId="{4400B3BF-0760-4A10-AB35-FE3FE05F679C}" type="presParOf" srcId="{1C25A796-2633-4050-8F1A-B724E220AD72}" destId="{6E83BC09-B26F-4866-BF2D-438A8AA3FC38}" srcOrd="0" destOrd="0" presId="urn:microsoft.com/office/officeart/2005/8/layout/hierarchy3"/>
    <dgm:cxn modelId="{A51B3E24-D765-42F9-B4B6-39E285DAD81E}" type="presParOf" srcId="{6E83BC09-B26F-4866-BF2D-438A8AA3FC38}" destId="{DAD9398C-8B52-434A-8342-FACA62A08EA7}" srcOrd="0" destOrd="0" presId="urn:microsoft.com/office/officeart/2005/8/layout/hierarchy3"/>
    <dgm:cxn modelId="{70E5CE99-C7F2-435C-86C1-F383F19C8A71}" type="presParOf" srcId="{6E83BC09-B26F-4866-BF2D-438A8AA3FC38}" destId="{5FF56F76-4926-4C3E-BC32-D2BAADA82036}" srcOrd="1" destOrd="0" presId="urn:microsoft.com/office/officeart/2005/8/layout/hierarchy3"/>
    <dgm:cxn modelId="{6C8E123B-496D-43EA-B91B-1AF581ED994F}" type="presParOf" srcId="{1C25A796-2633-4050-8F1A-B724E220AD72}" destId="{7259BAD7-DE3B-49DE-82BD-E43909A08944}" srcOrd="1" destOrd="0" presId="urn:microsoft.com/office/officeart/2005/8/layout/hierarchy3"/>
    <dgm:cxn modelId="{54A2BD79-169F-43C7-954E-805A620FB920}" type="presParOf" srcId="{7259BAD7-DE3B-49DE-82BD-E43909A08944}" destId="{F1B45813-A3B2-4C73-B89E-AE4D32CFBC6B}" srcOrd="0" destOrd="0" presId="urn:microsoft.com/office/officeart/2005/8/layout/hierarchy3"/>
    <dgm:cxn modelId="{B5503408-0F22-4090-BAD6-A886EE9A8F98}" type="presParOf" srcId="{7259BAD7-DE3B-49DE-82BD-E43909A08944}" destId="{A2082EDD-28A7-487B-B68C-43072FAE31B8}" srcOrd="1" destOrd="0" presId="urn:microsoft.com/office/officeart/2005/8/layout/hierarchy3"/>
    <dgm:cxn modelId="{4CCD0FCE-5F5D-466E-B850-20834CC8BF5A}" type="presParOf" srcId="{7E018496-0238-47B4-9BE3-67A5F6323199}" destId="{768FF5CE-A245-482C-B8FA-74044E84D803}" srcOrd="5" destOrd="0" presId="urn:microsoft.com/office/officeart/2005/8/layout/hierarchy3"/>
    <dgm:cxn modelId="{882A3BF8-4420-42FA-BD5B-A144C50C9592}" type="presParOf" srcId="{768FF5CE-A245-482C-B8FA-74044E84D803}" destId="{64BD146A-F8DB-4C8A-AED7-56FECB28FAE9}" srcOrd="0" destOrd="0" presId="urn:microsoft.com/office/officeart/2005/8/layout/hierarchy3"/>
    <dgm:cxn modelId="{6B0E28AD-F742-4225-80AF-72D921642EA3}" type="presParOf" srcId="{64BD146A-F8DB-4C8A-AED7-56FECB28FAE9}" destId="{A9230E03-51FC-406C-AC0D-8445932A548A}" srcOrd="0" destOrd="0" presId="urn:microsoft.com/office/officeart/2005/8/layout/hierarchy3"/>
    <dgm:cxn modelId="{5ACBC8DF-97A4-4DE8-813E-663AE5C57DF7}" type="presParOf" srcId="{64BD146A-F8DB-4C8A-AED7-56FECB28FAE9}" destId="{D309B7D5-A159-4605-96EF-CEED7F8C5665}" srcOrd="1" destOrd="0" presId="urn:microsoft.com/office/officeart/2005/8/layout/hierarchy3"/>
    <dgm:cxn modelId="{BECECF2A-6BD9-4340-8AB4-C428939F9D5A}" type="presParOf" srcId="{768FF5CE-A245-482C-B8FA-74044E84D803}" destId="{024A54CA-E8CA-4B78-B0E8-5B0779818C7E}" srcOrd="1" destOrd="0" presId="urn:microsoft.com/office/officeart/2005/8/layout/hierarchy3"/>
    <dgm:cxn modelId="{8F800336-54C5-4549-BBE7-D31F2E15A6CC}" type="presParOf" srcId="{024A54CA-E8CA-4B78-B0E8-5B0779818C7E}" destId="{3EEB88EA-BA3E-45D5-B283-B39261703B44}" srcOrd="0" destOrd="0" presId="urn:microsoft.com/office/officeart/2005/8/layout/hierarchy3"/>
    <dgm:cxn modelId="{9A39E257-437B-4079-87FC-47E0F6E53EC7}" type="presParOf" srcId="{024A54CA-E8CA-4B78-B0E8-5B0779818C7E}" destId="{3FB126BF-D134-428F-AC30-0DA3029C24B3}"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E6C45C-A9B4-4756-8259-2ECC3BA7127D}"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s-ES"/>
        </a:p>
      </dgm:t>
    </dgm:pt>
    <dgm:pt modelId="{9C485606-37E9-48DD-96F3-DE8933EAE81F}">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P</a:t>
          </a:r>
        </a:p>
      </dgm:t>
    </dgm:pt>
    <dgm:pt modelId="{CB0765AC-CB48-4A5A-8C41-319B36E66E5E}" type="parTrans" cxnId="{E7CAE3A7-96AB-4EC7-9063-16B369B79CA4}">
      <dgm:prSet/>
      <dgm:spPr/>
      <dgm:t>
        <a:bodyPr/>
        <a:lstStyle/>
        <a:p>
          <a:endParaRPr lang="es-ES"/>
        </a:p>
      </dgm:t>
    </dgm:pt>
    <dgm:pt modelId="{E4B52DEC-CD1B-4129-963E-E1AFE4A90B85}" type="sibTrans" cxnId="{E7CAE3A7-96AB-4EC7-9063-16B369B79CA4}">
      <dgm:prSet/>
      <dgm:spPr/>
      <dgm:t>
        <a:bodyPr/>
        <a:lstStyle/>
        <a:p>
          <a:endParaRPr lang="es-ES"/>
        </a:p>
      </dgm:t>
    </dgm:pt>
    <dgm:pt modelId="{9DB030B6-CB0F-455F-B0E3-F0C225CFE703}">
      <dgm:prSet phldrT="[Texto]" custT="1"/>
      <dgm:spPr>
        <a:ln>
          <a:solidFill>
            <a:srgbClr val="C00000"/>
          </a:solidFill>
        </a:ln>
      </dgm:spPr>
      <dgm:t>
        <a:bodyPr/>
        <a:lstStyle/>
        <a:p>
          <a:pPr algn="l"/>
          <a:r>
            <a:rPr lang="es-ES" sz="2400" kern="1200" dirty="0">
              <a:latin typeface="Verdana" panose="020B0604030504040204" pitchFamily="34" charset="0"/>
              <a:ea typeface="Verdana" panose="020B0604030504040204" pitchFamily="34" charset="0"/>
            </a:rPr>
            <a:t> </a:t>
          </a:r>
          <a:r>
            <a:rPr lang="es-ES" sz="2000" kern="1200" dirty="0">
              <a:solidFill>
                <a:prstClr val="black">
                  <a:hueOff val="0"/>
                  <a:satOff val="0"/>
                  <a:lumOff val="0"/>
                  <a:alphaOff val="0"/>
                </a:prstClr>
              </a:solidFill>
              <a:latin typeface="Verdana" panose="020B0604030504040204" pitchFamily="34" charset="0"/>
              <a:ea typeface="Verdana" panose="020B0604030504040204" pitchFamily="34" charset="0"/>
              <a:cs typeface="+mn-cs"/>
            </a:rPr>
            <a:t>Política</a:t>
          </a:r>
        </a:p>
      </dgm:t>
    </dgm:pt>
    <dgm:pt modelId="{D8906BC3-19D3-47B3-B685-7A027A4C8089}" type="parTrans" cxnId="{F5B7F98E-62FD-4F43-84CB-88B6E66DC7D3}">
      <dgm:prSet/>
      <dgm:spPr>
        <a:ln>
          <a:solidFill>
            <a:srgbClr val="C00000"/>
          </a:solidFill>
        </a:ln>
      </dgm:spPr>
      <dgm:t>
        <a:bodyPr/>
        <a:lstStyle/>
        <a:p>
          <a:endParaRPr lang="es-ES"/>
        </a:p>
      </dgm:t>
    </dgm:pt>
    <dgm:pt modelId="{8F385940-347A-4357-A4CA-12373C10352C}" type="sibTrans" cxnId="{F5B7F98E-62FD-4F43-84CB-88B6E66DC7D3}">
      <dgm:prSet/>
      <dgm:spPr/>
      <dgm:t>
        <a:bodyPr/>
        <a:lstStyle/>
        <a:p>
          <a:endParaRPr lang="es-ES"/>
        </a:p>
      </dgm:t>
    </dgm:pt>
    <dgm:pt modelId="{D094B8DE-248D-4027-84D1-2C197B870102}">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E</a:t>
          </a:r>
        </a:p>
      </dgm:t>
    </dgm:pt>
    <dgm:pt modelId="{F6D764B3-855A-4262-9B6C-C53FF5A5018E}" type="parTrans" cxnId="{81B4FAEB-69DD-4ACD-8069-1C61597F649D}">
      <dgm:prSet/>
      <dgm:spPr/>
      <dgm:t>
        <a:bodyPr/>
        <a:lstStyle/>
        <a:p>
          <a:endParaRPr lang="es-ES"/>
        </a:p>
      </dgm:t>
    </dgm:pt>
    <dgm:pt modelId="{88E94871-6885-411D-84C3-D92B6EBF6E38}" type="sibTrans" cxnId="{81B4FAEB-69DD-4ACD-8069-1C61597F649D}">
      <dgm:prSet/>
      <dgm:spPr/>
      <dgm:t>
        <a:bodyPr/>
        <a:lstStyle/>
        <a:p>
          <a:endParaRPr lang="es-ES"/>
        </a:p>
      </dgm:t>
    </dgm:pt>
    <dgm:pt modelId="{F04793BB-AA35-4535-9E4A-9DD4D1B927F1}">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T</a:t>
          </a:r>
        </a:p>
      </dgm:t>
    </dgm:pt>
    <dgm:pt modelId="{53CB4419-8B34-4FEE-AF52-01E96C88F2D3}" type="parTrans" cxnId="{C45EDDCC-EC65-4DAC-8BCF-4E7A63170992}">
      <dgm:prSet/>
      <dgm:spPr/>
      <dgm:t>
        <a:bodyPr/>
        <a:lstStyle/>
        <a:p>
          <a:endParaRPr lang="es-ES"/>
        </a:p>
      </dgm:t>
    </dgm:pt>
    <dgm:pt modelId="{468666A7-E8A3-4A46-91CC-A66C3896DF91}" type="sibTrans" cxnId="{C45EDDCC-EC65-4DAC-8BCF-4E7A63170992}">
      <dgm:prSet/>
      <dgm:spPr/>
      <dgm:t>
        <a:bodyPr/>
        <a:lstStyle/>
        <a:p>
          <a:endParaRPr lang="es-ES"/>
        </a:p>
      </dgm:t>
    </dgm:pt>
    <dgm:pt modelId="{2B4C133F-4511-43C6-B7E0-0B6806B8434E}">
      <dgm:prSet phldrT="[Texto]" custT="1"/>
      <dgm:spPr>
        <a:ln>
          <a:solidFill>
            <a:srgbClr val="C00000"/>
          </a:solidFill>
        </a:ln>
      </dgm:spPr>
      <dgm:t>
        <a:bodyPr/>
        <a:lstStyle/>
        <a:p>
          <a:pPr algn="l"/>
          <a:r>
            <a:rPr lang="es-ES" sz="2100" dirty="0"/>
            <a:t> </a:t>
          </a:r>
          <a:r>
            <a:rPr lang="es-ES" sz="2000" dirty="0">
              <a:latin typeface="Verdana" panose="020B0604030504040204" pitchFamily="34" charset="0"/>
              <a:ea typeface="Verdana" panose="020B0604030504040204" pitchFamily="34" charset="0"/>
            </a:rPr>
            <a:t>Económica</a:t>
          </a:r>
          <a:endParaRPr lang="es-ES" sz="2100" dirty="0">
            <a:latin typeface="Verdana" panose="020B0604030504040204" pitchFamily="34" charset="0"/>
            <a:ea typeface="Verdana" panose="020B0604030504040204" pitchFamily="34" charset="0"/>
          </a:endParaRPr>
        </a:p>
      </dgm:t>
    </dgm:pt>
    <dgm:pt modelId="{68E74203-6F4F-48C7-B483-1C35514182E3}" type="parTrans" cxnId="{2AE21C9C-CEBC-43EE-815E-C0516B1302D2}">
      <dgm:prSet/>
      <dgm:spPr>
        <a:ln>
          <a:solidFill>
            <a:srgbClr val="C00000"/>
          </a:solidFill>
        </a:ln>
      </dgm:spPr>
      <dgm:t>
        <a:bodyPr/>
        <a:lstStyle/>
        <a:p>
          <a:endParaRPr lang="es-ES"/>
        </a:p>
      </dgm:t>
    </dgm:pt>
    <dgm:pt modelId="{A3E6064A-889A-4531-9266-908AC6338A8D}" type="sibTrans" cxnId="{2AE21C9C-CEBC-43EE-815E-C0516B1302D2}">
      <dgm:prSet/>
      <dgm:spPr/>
      <dgm:t>
        <a:bodyPr/>
        <a:lstStyle/>
        <a:p>
          <a:endParaRPr lang="es-ES"/>
        </a:p>
      </dgm:t>
    </dgm:pt>
    <dgm:pt modelId="{C01BEB40-DFD5-4C0E-9415-CD22AF648DDF}">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S</a:t>
          </a:r>
        </a:p>
      </dgm:t>
    </dgm:pt>
    <dgm:pt modelId="{4355BD1A-D614-4FFC-9EEF-869B67FBD098}" type="parTrans" cxnId="{AFD6EFB5-D8F5-445D-9956-2D10FD056757}">
      <dgm:prSet/>
      <dgm:spPr/>
      <dgm:t>
        <a:bodyPr/>
        <a:lstStyle/>
        <a:p>
          <a:endParaRPr lang="es-ES"/>
        </a:p>
      </dgm:t>
    </dgm:pt>
    <dgm:pt modelId="{5C44368C-16F3-4017-8F41-07EEE1B8A19C}" type="sibTrans" cxnId="{AFD6EFB5-D8F5-445D-9956-2D10FD056757}">
      <dgm:prSet/>
      <dgm:spPr/>
      <dgm:t>
        <a:bodyPr/>
        <a:lstStyle/>
        <a:p>
          <a:endParaRPr lang="es-ES"/>
        </a:p>
      </dgm:t>
    </dgm:pt>
    <dgm:pt modelId="{E328CA52-CA5C-4130-B339-3C73F5308BF5}">
      <dgm:prSet phldrT="[Texto]" custT="1"/>
      <dgm:spPr>
        <a:ln>
          <a:solidFill>
            <a:srgbClr val="C00000"/>
          </a:solidFill>
        </a:ln>
      </dgm:spPr>
      <dgm:t>
        <a:bodyPr/>
        <a:lstStyle/>
        <a:p>
          <a:pPr algn="l"/>
          <a:r>
            <a:rPr lang="es-ES" sz="2000" dirty="0">
              <a:latin typeface="Verdana" panose="020B0604030504040204" pitchFamily="34" charset="0"/>
              <a:ea typeface="Verdana" panose="020B0604030504040204" pitchFamily="34" charset="0"/>
            </a:rPr>
            <a:t> Social</a:t>
          </a:r>
          <a:endParaRPr lang="es-ES" sz="3600" dirty="0">
            <a:latin typeface="Verdana" panose="020B0604030504040204" pitchFamily="34" charset="0"/>
            <a:ea typeface="Verdana" panose="020B0604030504040204" pitchFamily="34" charset="0"/>
          </a:endParaRPr>
        </a:p>
      </dgm:t>
    </dgm:pt>
    <dgm:pt modelId="{6F46A8FB-83E5-49F5-9BE5-D0BA341669F7}" type="parTrans" cxnId="{91E38689-2E9C-4486-9FB2-8C9B272A8851}">
      <dgm:prSet/>
      <dgm:spPr>
        <a:ln>
          <a:solidFill>
            <a:srgbClr val="C00000"/>
          </a:solidFill>
        </a:ln>
      </dgm:spPr>
      <dgm:t>
        <a:bodyPr/>
        <a:lstStyle/>
        <a:p>
          <a:endParaRPr lang="es-ES"/>
        </a:p>
      </dgm:t>
    </dgm:pt>
    <dgm:pt modelId="{494E9D84-3F9D-43A7-9DDA-FC88E3E8162C}" type="sibTrans" cxnId="{91E38689-2E9C-4486-9FB2-8C9B272A8851}">
      <dgm:prSet/>
      <dgm:spPr/>
      <dgm:t>
        <a:bodyPr/>
        <a:lstStyle/>
        <a:p>
          <a:endParaRPr lang="es-ES"/>
        </a:p>
      </dgm:t>
    </dgm:pt>
    <dgm:pt modelId="{00486CA8-D871-4D56-9F12-AA9A5EA35880}">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E</a:t>
          </a:r>
        </a:p>
      </dgm:t>
    </dgm:pt>
    <dgm:pt modelId="{EDF18518-423D-4604-9A50-049FC309E68F}" type="parTrans" cxnId="{48FA55F0-C935-43AB-BE53-775610CD07DB}">
      <dgm:prSet/>
      <dgm:spPr/>
      <dgm:t>
        <a:bodyPr/>
        <a:lstStyle/>
        <a:p>
          <a:endParaRPr lang="es-ES"/>
        </a:p>
      </dgm:t>
    </dgm:pt>
    <dgm:pt modelId="{EA63F2B5-A092-49F9-A0BB-3AE0B569BF67}" type="sibTrans" cxnId="{48FA55F0-C935-43AB-BE53-775610CD07DB}">
      <dgm:prSet/>
      <dgm:spPr/>
      <dgm:t>
        <a:bodyPr/>
        <a:lstStyle/>
        <a:p>
          <a:endParaRPr lang="es-ES"/>
        </a:p>
      </dgm:t>
    </dgm:pt>
    <dgm:pt modelId="{4D9DB20D-BE0D-4911-BC6D-B38599E7DCBA}">
      <dgm:prSet phldrT="[Texto]"/>
      <dgm:spPr>
        <a:ln>
          <a:solidFill>
            <a:srgbClr val="C00000"/>
          </a:solidFill>
        </a:ln>
      </dgm:spPr>
      <dgm:t>
        <a:bodyPr/>
        <a:lstStyle/>
        <a:p>
          <a:r>
            <a:rPr lang="es-ES" dirty="0">
              <a:latin typeface="Verdana" panose="020B0604030504040204" pitchFamily="34" charset="0"/>
              <a:ea typeface="Verdana" panose="020B0604030504040204" pitchFamily="34" charset="0"/>
            </a:rPr>
            <a:t>Tecnológica</a:t>
          </a:r>
        </a:p>
      </dgm:t>
    </dgm:pt>
    <dgm:pt modelId="{E6C17E0C-FCDE-4AEF-9670-D42781F4A22F}" type="parTrans" cxnId="{4E8AB1CF-0814-4AC1-8189-3B41F47814EE}">
      <dgm:prSet/>
      <dgm:spPr>
        <a:ln>
          <a:solidFill>
            <a:srgbClr val="C00000"/>
          </a:solidFill>
        </a:ln>
      </dgm:spPr>
      <dgm:t>
        <a:bodyPr/>
        <a:lstStyle/>
        <a:p>
          <a:endParaRPr lang="es-ES"/>
        </a:p>
      </dgm:t>
    </dgm:pt>
    <dgm:pt modelId="{654C13F6-F09E-4EDC-8A7A-F00EB41C2C5C}" type="sibTrans" cxnId="{4E8AB1CF-0814-4AC1-8189-3B41F47814EE}">
      <dgm:prSet/>
      <dgm:spPr/>
      <dgm:t>
        <a:bodyPr/>
        <a:lstStyle/>
        <a:p>
          <a:endParaRPr lang="es-ES"/>
        </a:p>
      </dgm:t>
    </dgm:pt>
    <dgm:pt modelId="{153D9F9C-C703-4D57-A8F2-732FFBA60D97}">
      <dgm:prSet phldrT="[Texto]"/>
      <dgm:spPr>
        <a:solidFill>
          <a:schemeClr val="tx2">
            <a:lumMod val="75000"/>
          </a:schemeClr>
        </a:solidFill>
      </dgm:spPr>
      <dgm:t>
        <a:bodyPr/>
        <a:lstStyle/>
        <a:p>
          <a:r>
            <a:rPr lang="es-ES" dirty="0">
              <a:effectLst>
                <a:outerShdw blurRad="38100" dist="38100" dir="2700000" algn="tl">
                  <a:srgbClr val="000000">
                    <a:alpha val="43137"/>
                  </a:srgbClr>
                </a:outerShdw>
              </a:effectLst>
              <a:latin typeface="Arial Black" panose="020B0A04020102020204" pitchFamily="34" charset="0"/>
            </a:rPr>
            <a:t>L</a:t>
          </a:r>
        </a:p>
      </dgm:t>
    </dgm:pt>
    <dgm:pt modelId="{A1FF0F31-3E12-483C-80D8-A8210AE45697}" type="parTrans" cxnId="{EAE4829E-2106-483D-83B2-982F885C122C}">
      <dgm:prSet/>
      <dgm:spPr/>
      <dgm:t>
        <a:bodyPr/>
        <a:lstStyle/>
        <a:p>
          <a:endParaRPr lang="es-ES"/>
        </a:p>
      </dgm:t>
    </dgm:pt>
    <dgm:pt modelId="{2818D349-770B-4DB7-B29F-AF3BF3ED5862}" type="sibTrans" cxnId="{EAE4829E-2106-483D-83B2-982F885C122C}">
      <dgm:prSet/>
      <dgm:spPr/>
      <dgm:t>
        <a:bodyPr/>
        <a:lstStyle/>
        <a:p>
          <a:endParaRPr lang="es-ES"/>
        </a:p>
      </dgm:t>
    </dgm:pt>
    <dgm:pt modelId="{13CD0AA1-1D7A-47C4-9A92-B62C99708022}">
      <dgm:prSet phldrT="[Texto]" custT="1"/>
      <dgm:spPr>
        <a:ln>
          <a:solidFill>
            <a:srgbClr val="C00000"/>
          </a:solidFill>
        </a:ln>
      </dgm:spPr>
      <dgm:t>
        <a:bodyPr/>
        <a:lstStyle/>
        <a:p>
          <a:pPr algn="l"/>
          <a:r>
            <a:rPr lang="es-ES" sz="1900" dirty="0"/>
            <a:t> </a:t>
          </a:r>
          <a:r>
            <a:rPr lang="es-ES" sz="2000" dirty="0">
              <a:latin typeface="Verdana" panose="020B0604030504040204" pitchFamily="34" charset="0"/>
              <a:ea typeface="Verdana" panose="020B0604030504040204" pitchFamily="34" charset="0"/>
            </a:rPr>
            <a:t>Ecológica</a:t>
          </a:r>
          <a:endParaRPr lang="es-ES" sz="1900" dirty="0">
            <a:latin typeface="Verdana" panose="020B0604030504040204" pitchFamily="34" charset="0"/>
            <a:ea typeface="Verdana" panose="020B0604030504040204" pitchFamily="34" charset="0"/>
          </a:endParaRPr>
        </a:p>
      </dgm:t>
    </dgm:pt>
    <dgm:pt modelId="{E19CB67A-B2D7-4907-901A-5F7BDCDAE53E}" type="parTrans" cxnId="{090377D5-461A-4E43-9695-226C85F1055B}">
      <dgm:prSet/>
      <dgm:spPr>
        <a:ln>
          <a:solidFill>
            <a:srgbClr val="C00000"/>
          </a:solidFill>
        </a:ln>
      </dgm:spPr>
      <dgm:t>
        <a:bodyPr/>
        <a:lstStyle/>
        <a:p>
          <a:endParaRPr lang="es-ES"/>
        </a:p>
      </dgm:t>
    </dgm:pt>
    <dgm:pt modelId="{FE124857-C591-471E-83E4-DFEF2DBF6952}" type="sibTrans" cxnId="{090377D5-461A-4E43-9695-226C85F1055B}">
      <dgm:prSet/>
      <dgm:spPr/>
      <dgm:t>
        <a:bodyPr/>
        <a:lstStyle/>
        <a:p>
          <a:endParaRPr lang="es-ES"/>
        </a:p>
      </dgm:t>
    </dgm:pt>
    <dgm:pt modelId="{401F8C8D-30B0-4A96-A0BB-04D771751B31}">
      <dgm:prSet phldrT="[Texto]"/>
      <dgm:spPr>
        <a:ln>
          <a:solidFill>
            <a:srgbClr val="C00000"/>
          </a:solidFill>
        </a:ln>
      </dgm:spPr>
      <dgm:t>
        <a:bodyPr/>
        <a:lstStyle/>
        <a:p>
          <a:pPr algn="l"/>
          <a:r>
            <a:rPr lang="es-ES" dirty="0"/>
            <a:t>  </a:t>
          </a:r>
          <a:r>
            <a:rPr lang="es-ES" dirty="0">
              <a:latin typeface="Verdana" panose="020B0604030504040204" pitchFamily="34" charset="0"/>
              <a:ea typeface="Verdana" panose="020B0604030504040204" pitchFamily="34" charset="0"/>
            </a:rPr>
            <a:t>Legal</a:t>
          </a:r>
        </a:p>
      </dgm:t>
    </dgm:pt>
    <dgm:pt modelId="{7E923B57-24EE-4E02-AC5E-121B075638F3}" type="parTrans" cxnId="{A93DCABD-7179-4CB8-ABD7-CC450AC0CACE}">
      <dgm:prSet/>
      <dgm:spPr>
        <a:ln>
          <a:solidFill>
            <a:srgbClr val="C00000"/>
          </a:solidFill>
        </a:ln>
      </dgm:spPr>
      <dgm:t>
        <a:bodyPr/>
        <a:lstStyle/>
        <a:p>
          <a:endParaRPr lang="es-ES"/>
        </a:p>
      </dgm:t>
    </dgm:pt>
    <dgm:pt modelId="{F1E245A0-F950-4720-BD0B-4F8B064E25C1}" type="sibTrans" cxnId="{A93DCABD-7179-4CB8-ABD7-CC450AC0CACE}">
      <dgm:prSet/>
      <dgm:spPr/>
      <dgm:t>
        <a:bodyPr/>
        <a:lstStyle/>
        <a:p>
          <a:endParaRPr lang="es-ES"/>
        </a:p>
      </dgm:t>
    </dgm:pt>
    <dgm:pt modelId="{7E018496-0238-47B4-9BE3-67A5F6323199}" type="pres">
      <dgm:prSet presAssocID="{6FE6C45C-A9B4-4756-8259-2ECC3BA7127D}" presName="diagram" presStyleCnt="0">
        <dgm:presLayoutVars>
          <dgm:chPref val="1"/>
          <dgm:dir/>
          <dgm:animOne val="branch"/>
          <dgm:animLvl val="lvl"/>
          <dgm:resizeHandles/>
        </dgm:presLayoutVars>
      </dgm:prSet>
      <dgm:spPr/>
    </dgm:pt>
    <dgm:pt modelId="{2BC7BBE5-5106-4A80-9839-02A199979730}" type="pres">
      <dgm:prSet presAssocID="{9C485606-37E9-48DD-96F3-DE8933EAE81F}" presName="root" presStyleCnt="0"/>
      <dgm:spPr/>
    </dgm:pt>
    <dgm:pt modelId="{04D49774-FCE4-40E7-AB9F-61BD0CAE1941}" type="pres">
      <dgm:prSet presAssocID="{9C485606-37E9-48DD-96F3-DE8933EAE81F}" presName="rootComposite" presStyleCnt="0"/>
      <dgm:spPr/>
    </dgm:pt>
    <dgm:pt modelId="{3BD8CB28-D120-45D1-A7BC-7ED64AEA24C2}" type="pres">
      <dgm:prSet presAssocID="{9C485606-37E9-48DD-96F3-DE8933EAE81F}" presName="rootText" presStyleLbl="node1" presStyleIdx="0" presStyleCnt="6"/>
      <dgm:spPr/>
    </dgm:pt>
    <dgm:pt modelId="{B6B6C51C-F5FB-4FAD-A097-08CCF9720B77}" type="pres">
      <dgm:prSet presAssocID="{9C485606-37E9-48DD-96F3-DE8933EAE81F}" presName="rootConnector" presStyleLbl="node1" presStyleIdx="0" presStyleCnt="6"/>
      <dgm:spPr/>
    </dgm:pt>
    <dgm:pt modelId="{C3C43298-84D0-4E6C-851B-E98693CA1866}" type="pres">
      <dgm:prSet presAssocID="{9C485606-37E9-48DD-96F3-DE8933EAE81F}" presName="childShape" presStyleCnt="0"/>
      <dgm:spPr/>
    </dgm:pt>
    <dgm:pt modelId="{F16163D0-05B4-41A5-B77B-E90EDE6C9833}" type="pres">
      <dgm:prSet presAssocID="{D8906BC3-19D3-47B3-B685-7A027A4C8089}" presName="Name13" presStyleLbl="parChTrans1D2" presStyleIdx="0" presStyleCnt="6"/>
      <dgm:spPr/>
    </dgm:pt>
    <dgm:pt modelId="{AD43E6C5-C663-4491-8159-867D87854200}" type="pres">
      <dgm:prSet presAssocID="{9DB030B6-CB0F-455F-B0E3-F0C225CFE703}" presName="childText" presStyleLbl="bgAcc1" presStyleIdx="0" presStyleCnt="6" custScaleX="124520">
        <dgm:presLayoutVars>
          <dgm:bulletEnabled val="1"/>
        </dgm:presLayoutVars>
      </dgm:prSet>
      <dgm:spPr/>
    </dgm:pt>
    <dgm:pt modelId="{5E4FC295-9C4B-4580-9F91-E119353E7A1A}" type="pres">
      <dgm:prSet presAssocID="{D094B8DE-248D-4027-84D1-2C197B870102}" presName="root" presStyleCnt="0"/>
      <dgm:spPr/>
    </dgm:pt>
    <dgm:pt modelId="{3C4E91A6-7D5D-47F1-A9A3-2E98E4CF1788}" type="pres">
      <dgm:prSet presAssocID="{D094B8DE-248D-4027-84D1-2C197B870102}" presName="rootComposite" presStyleCnt="0"/>
      <dgm:spPr/>
    </dgm:pt>
    <dgm:pt modelId="{A5577B40-B3E9-4FC2-B6EC-AB298F388831}" type="pres">
      <dgm:prSet presAssocID="{D094B8DE-248D-4027-84D1-2C197B870102}" presName="rootText" presStyleLbl="node1" presStyleIdx="1" presStyleCnt="6"/>
      <dgm:spPr/>
    </dgm:pt>
    <dgm:pt modelId="{DBC9EA9F-0A0E-4F06-AA7F-67EBF9123AF0}" type="pres">
      <dgm:prSet presAssocID="{D094B8DE-248D-4027-84D1-2C197B870102}" presName="rootConnector" presStyleLbl="node1" presStyleIdx="1" presStyleCnt="6"/>
      <dgm:spPr/>
    </dgm:pt>
    <dgm:pt modelId="{4051C41D-2873-4711-91BB-9DD0913E7C5E}" type="pres">
      <dgm:prSet presAssocID="{D094B8DE-248D-4027-84D1-2C197B870102}" presName="childShape" presStyleCnt="0"/>
      <dgm:spPr/>
    </dgm:pt>
    <dgm:pt modelId="{03A9E339-B8B3-4122-B813-C07E0DFD8722}" type="pres">
      <dgm:prSet presAssocID="{68E74203-6F4F-48C7-B483-1C35514182E3}" presName="Name13" presStyleLbl="parChTrans1D2" presStyleIdx="1" presStyleCnt="6"/>
      <dgm:spPr/>
    </dgm:pt>
    <dgm:pt modelId="{BE36ED5D-EBC7-493F-B7DA-0649C6DA674C}" type="pres">
      <dgm:prSet presAssocID="{2B4C133F-4511-43C6-B7E0-0B6806B8434E}" presName="childText" presStyleLbl="bgAcc1" presStyleIdx="1" presStyleCnt="6" custScaleX="128861">
        <dgm:presLayoutVars>
          <dgm:bulletEnabled val="1"/>
        </dgm:presLayoutVars>
      </dgm:prSet>
      <dgm:spPr/>
    </dgm:pt>
    <dgm:pt modelId="{987CE868-093F-49CC-B7E3-AB83D999F1E9}" type="pres">
      <dgm:prSet presAssocID="{C01BEB40-DFD5-4C0E-9415-CD22AF648DDF}" presName="root" presStyleCnt="0"/>
      <dgm:spPr/>
    </dgm:pt>
    <dgm:pt modelId="{5DF3D92E-04AB-498D-AAA2-691D04D8AC6D}" type="pres">
      <dgm:prSet presAssocID="{C01BEB40-DFD5-4C0E-9415-CD22AF648DDF}" presName="rootComposite" presStyleCnt="0"/>
      <dgm:spPr/>
    </dgm:pt>
    <dgm:pt modelId="{FFF40E13-932C-46AE-87A3-1AB939444731}" type="pres">
      <dgm:prSet presAssocID="{C01BEB40-DFD5-4C0E-9415-CD22AF648DDF}" presName="rootText" presStyleLbl="node1" presStyleIdx="2" presStyleCnt="6"/>
      <dgm:spPr/>
    </dgm:pt>
    <dgm:pt modelId="{B9D097CE-643E-42C1-ABB5-D564DE41760A}" type="pres">
      <dgm:prSet presAssocID="{C01BEB40-DFD5-4C0E-9415-CD22AF648DDF}" presName="rootConnector" presStyleLbl="node1" presStyleIdx="2" presStyleCnt="6"/>
      <dgm:spPr/>
    </dgm:pt>
    <dgm:pt modelId="{B5FE4C36-51A4-433D-A4A6-484C3F150295}" type="pres">
      <dgm:prSet presAssocID="{C01BEB40-DFD5-4C0E-9415-CD22AF648DDF}" presName="childShape" presStyleCnt="0"/>
      <dgm:spPr/>
    </dgm:pt>
    <dgm:pt modelId="{0FC39B2C-7B8E-4F0A-A752-219E573E3FF3}" type="pres">
      <dgm:prSet presAssocID="{6F46A8FB-83E5-49F5-9BE5-D0BA341669F7}" presName="Name13" presStyleLbl="parChTrans1D2" presStyleIdx="2" presStyleCnt="6"/>
      <dgm:spPr/>
    </dgm:pt>
    <dgm:pt modelId="{D79F3701-C70E-4649-8C88-8745D2B01C51}" type="pres">
      <dgm:prSet presAssocID="{E328CA52-CA5C-4130-B339-3C73F5308BF5}" presName="childText" presStyleLbl="bgAcc1" presStyleIdx="2" presStyleCnt="6" custScaleX="124520">
        <dgm:presLayoutVars>
          <dgm:bulletEnabled val="1"/>
        </dgm:presLayoutVars>
      </dgm:prSet>
      <dgm:spPr/>
    </dgm:pt>
    <dgm:pt modelId="{DC267FCC-11DB-4953-90FA-456E86C1041E}" type="pres">
      <dgm:prSet presAssocID="{F04793BB-AA35-4535-9E4A-9DD4D1B927F1}" presName="root" presStyleCnt="0"/>
      <dgm:spPr/>
    </dgm:pt>
    <dgm:pt modelId="{9672CCC5-3547-4084-97EA-91AA035F9909}" type="pres">
      <dgm:prSet presAssocID="{F04793BB-AA35-4535-9E4A-9DD4D1B927F1}" presName="rootComposite" presStyleCnt="0"/>
      <dgm:spPr/>
    </dgm:pt>
    <dgm:pt modelId="{E01A7003-2166-4604-ACF1-CEA2C7B04515}" type="pres">
      <dgm:prSet presAssocID="{F04793BB-AA35-4535-9E4A-9DD4D1B927F1}" presName="rootText" presStyleLbl="node1" presStyleIdx="3" presStyleCnt="6"/>
      <dgm:spPr/>
    </dgm:pt>
    <dgm:pt modelId="{2A29127A-FED0-4930-AE94-4960B1F16689}" type="pres">
      <dgm:prSet presAssocID="{F04793BB-AA35-4535-9E4A-9DD4D1B927F1}" presName="rootConnector" presStyleLbl="node1" presStyleIdx="3" presStyleCnt="6"/>
      <dgm:spPr/>
    </dgm:pt>
    <dgm:pt modelId="{E579B57A-3C48-4A3C-A90A-00B4C9CCBC5D}" type="pres">
      <dgm:prSet presAssocID="{F04793BB-AA35-4535-9E4A-9DD4D1B927F1}" presName="childShape" presStyleCnt="0"/>
      <dgm:spPr/>
    </dgm:pt>
    <dgm:pt modelId="{2063CE4F-1AAC-4E5F-9AC3-C0580E9D2E09}" type="pres">
      <dgm:prSet presAssocID="{E6C17E0C-FCDE-4AEF-9670-D42781F4A22F}" presName="Name13" presStyleLbl="parChTrans1D2" presStyleIdx="3" presStyleCnt="6"/>
      <dgm:spPr/>
    </dgm:pt>
    <dgm:pt modelId="{CA4B056A-8E6A-4250-924B-7FE09145E4EE}" type="pres">
      <dgm:prSet presAssocID="{4D9DB20D-BE0D-4911-BC6D-B38599E7DCBA}" presName="childText" presStyleLbl="bgAcc1" presStyleIdx="3" presStyleCnt="6" custScaleX="124520">
        <dgm:presLayoutVars>
          <dgm:bulletEnabled val="1"/>
        </dgm:presLayoutVars>
      </dgm:prSet>
      <dgm:spPr/>
    </dgm:pt>
    <dgm:pt modelId="{1C25A796-2633-4050-8F1A-B724E220AD72}" type="pres">
      <dgm:prSet presAssocID="{00486CA8-D871-4D56-9F12-AA9A5EA35880}" presName="root" presStyleCnt="0"/>
      <dgm:spPr/>
    </dgm:pt>
    <dgm:pt modelId="{6E83BC09-B26F-4866-BF2D-438A8AA3FC38}" type="pres">
      <dgm:prSet presAssocID="{00486CA8-D871-4D56-9F12-AA9A5EA35880}" presName="rootComposite" presStyleCnt="0"/>
      <dgm:spPr/>
    </dgm:pt>
    <dgm:pt modelId="{DAD9398C-8B52-434A-8342-FACA62A08EA7}" type="pres">
      <dgm:prSet presAssocID="{00486CA8-D871-4D56-9F12-AA9A5EA35880}" presName="rootText" presStyleLbl="node1" presStyleIdx="4" presStyleCnt="6"/>
      <dgm:spPr/>
    </dgm:pt>
    <dgm:pt modelId="{5FF56F76-4926-4C3E-BC32-D2BAADA82036}" type="pres">
      <dgm:prSet presAssocID="{00486CA8-D871-4D56-9F12-AA9A5EA35880}" presName="rootConnector" presStyleLbl="node1" presStyleIdx="4" presStyleCnt="6"/>
      <dgm:spPr/>
    </dgm:pt>
    <dgm:pt modelId="{7259BAD7-DE3B-49DE-82BD-E43909A08944}" type="pres">
      <dgm:prSet presAssocID="{00486CA8-D871-4D56-9F12-AA9A5EA35880}" presName="childShape" presStyleCnt="0"/>
      <dgm:spPr/>
    </dgm:pt>
    <dgm:pt modelId="{F1B45813-A3B2-4C73-B89E-AE4D32CFBC6B}" type="pres">
      <dgm:prSet presAssocID="{E19CB67A-B2D7-4907-901A-5F7BDCDAE53E}" presName="Name13" presStyleLbl="parChTrans1D2" presStyleIdx="4" presStyleCnt="6"/>
      <dgm:spPr/>
    </dgm:pt>
    <dgm:pt modelId="{A2082EDD-28A7-487B-B68C-43072FAE31B8}" type="pres">
      <dgm:prSet presAssocID="{13CD0AA1-1D7A-47C4-9A92-B62C99708022}" presName="childText" presStyleLbl="bgAcc1" presStyleIdx="4" presStyleCnt="6" custScaleX="124520">
        <dgm:presLayoutVars>
          <dgm:bulletEnabled val="1"/>
        </dgm:presLayoutVars>
      </dgm:prSet>
      <dgm:spPr/>
    </dgm:pt>
    <dgm:pt modelId="{768FF5CE-A245-482C-B8FA-74044E84D803}" type="pres">
      <dgm:prSet presAssocID="{153D9F9C-C703-4D57-A8F2-732FFBA60D97}" presName="root" presStyleCnt="0"/>
      <dgm:spPr/>
    </dgm:pt>
    <dgm:pt modelId="{64BD146A-F8DB-4C8A-AED7-56FECB28FAE9}" type="pres">
      <dgm:prSet presAssocID="{153D9F9C-C703-4D57-A8F2-732FFBA60D97}" presName="rootComposite" presStyleCnt="0"/>
      <dgm:spPr/>
    </dgm:pt>
    <dgm:pt modelId="{A9230E03-51FC-406C-AC0D-8445932A548A}" type="pres">
      <dgm:prSet presAssocID="{153D9F9C-C703-4D57-A8F2-732FFBA60D97}" presName="rootText" presStyleLbl="node1" presStyleIdx="5" presStyleCnt="6"/>
      <dgm:spPr/>
    </dgm:pt>
    <dgm:pt modelId="{D309B7D5-A159-4605-96EF-CEED7F8C5665}" type="pres">
      <dgm:prSet presAssocID="{153D9F9C-C703-4D57-A8F2-732FFBA60D97}" presName="rootConnector" presStyleLbl="node1" presStyleIdx="5" presStyleCnt="6"/>
      <dgm:spPr/>
    </dgm:pt>
    <dgm:pt modelId="{024A54CA-E8CA-4B78-B0E8-5B0779818C7E}" type="pres">
      <dgm:prSet presAssocID="{153D9F9C-C703-4D57-A8F2-732FFBA60D97}" presName="childShape" presStyleCnt="0"/>
      <dgm:spPr/>
    </dgm:pt>
    <dgm:pt modelId="{3EEB88EA-BA3E-45D5-B283-B39261703B44}" type="pres">
      <dgm:prSet presAssocID="{7E923B57-24EE-4E02-AC5E-121B075638F3}" presName="Name13" presStyleLbl="parChTrans1D2" presStyleIdx="5" presStyleCnt="6"/>
      <dgm:spPr/>
    </dgm:pt>
    <dgm:pt modelId="{3FB126BF-D134-428F-AC30-0DA3029C24B3}" type="pres">
      <dgm:prSet presAssocID="{401F8C8D-30B0-4A96-A0BB-04D771751B31}" presName="childText" presStyleLbl="bgAcc1" presStyleIdx="5" presStyleCnt="6" custScaleX="128625">
        <dgm:presLayoutVars>
          <dgm:bulletEnabled val="1"/>
        </dgm:presLayoutVars>
      </dgm:prSet>
      <dgm:spPr/>
    </dgm:pt>
  </dgm:ptLst>
  <dgm:cxnLst>
    <dgm:cxn modelId="{BDC95908-C38C-4586-A4AC-696767D9FB8E}" type="presOf" srcId="{C01BEB40-DFD5-4C0E-9415-CD22AF648DDF}" destId="{FFF40E13-932C-46AE-87A3-1AB939444731}" srcOrd="0" destOrd="0" presId="urn:microsoft.com/office/officeart/2005/8/layout/hierarchy3"/>
    <dgm:cxn modelId="{C849270F-341A-409F-8C90-516027C68388}" type="presOf" srcId="{2B4C133F-4511-43C6-B7E0-0B6806B8434E}" destId="{BE36ED5D-EBC7-493F-B7DA-0649C6DA674C}" srcOrd="0" destOrd="0" presId="urn:microsoft.com/office/officeart/2005/8/layout/hierarchy3"/>
    <dgm:cxn modelId="{D7A57010-06E1-4F03-BD03-D1E76D629648}" type="presOf" srcId="{E19CB67A-B2D7-4907-901A-5F7BDCDAE53E}" destId="{F1B45813-A3B2-4C73-B89E-AE4D32CFBC6B}" srcOrd="0" destOrd="0" presId="urn:microsoft.com/office/officeart/2005/8/layout/hierarchy3"/>
    <dgm:cxn modelId="{D8D86517-10CC-4766-8773-8DCD78BB81E7}" type="presOf" srcId="{D094B8DE-248D-4027-84D1-2C197B870102}" destId="{A5577B40-B3E9-4FC2-B6EC-AB298F388831}" srcOrd="0" destOrd="0" presId="urn:microsoft.com/office/officeart/2005/8/layout/hierarchy3"/>
    <dgm:cxn modelId="{6916F823-CEA8-4EBC-868D-0437C1A2F656}" type="presOf" srcId="{D094B8DE-248D-4027-84D1-2C197B870102}" destId="{DBC9EA9F-0A0E-4F06-AA7F-67EBF9123AF0}" srcOrd="1" destOrd="0" presId="urn:microsoft.com/office/officeart/2005/8/layout/hierarchy3"/>
    <dgm:cxn modelId="{9F383937-50BE-49CD-A5E6-568B2DEE3E8B}" type="presOf" srcId="{7E923B57-24EE-4E02-AC5E-121B075638F3}" destId="{3EEB88EA-BA3E-45D5-B283-B39261703B44}" srcOrd="0" destOrd="0" presId="urn:microsoft.com/office/officeart/2005/8/layout/hierarchy3"/>
    <dgm:cxn modelId="{81CAC23D-E9B3-4DE3-9427-BFD04347E1B8}" type="presOf" srcId="{00486CA8-D871-4D56-9F12-AA9A5EA35880}" destId="{5FF56F76-4926-4C3E-BC32-D2BAADA82036}" srcOrd="1" destOrd="0" presId="urn:microsoft.com/office/officeart/2005/8/layout/hierarchy3"/>
    <dgm:cxn modelId="{7D3C985E-88EB-44AC-A45B-C5B27FAA154D}" type="presOf" srcId="{C01BEB40-DFD5-4C0E-9415-CD22AF648DDF}" destId="{B9D097CE-643E-42C1-ABB5-D564DE41760A}" srcOrd="1" destOrd="0" presId="urn:microsoft.com/office/officeart/2005/8/layout/hierarchy3"/>
    <dgm:cxn modelId="{E25E0A5F-416D-49DE-8CA3-1F3918168296}" type="presOf" srcId="{153D9F9C-C703-4D57-A8F2-732FFBA60D97}" destId="{A9230E03-51FC-406C-AC0D-8445932A548A}" srcOrd="0" destOrd="0" presId="urn:microsoft.com/office/officeart/2005/8/layout/hierarchy3"/>
    <dgm:cxn modelId="{CEFF4A49-B864-4858-A7B7-5EF02842A279}" type="presOf" srcId="{00486CA8-D871-4D56-9F12-AA9A5EA35880}" destId="{DAD9398C-8B52-434A-8342-FACA62A08EA7}" srcOrd="0" destOrd="0" presId="urn:microsoft.com/office/officeart/2005/8/layout/hierarchy3"/>
    <dgm:cxn modelId="{529EFB6A-12BB-4B27-96E5-04F36F98A1BE}" type="presOf" srcId="{6F46A8FB-83E5-49F5-9BE5-D0BA341669F7}" destId="{0FC39B2C-7B8E-4F0A-A752-219E573E3FF3}" srcOrd="0" destOrd="0" presId="urn:microsoft.com/office/officeart/2005/8/layout/hierarchy3"/>
    <dgm:cxn modelId="{EE05D54C-E057-4D3B-92BA-333B60C4369C}" type="presOf" srcId="{401F8C8D-30B0-4A96-A0BB-04D771751B31}" destId="{3FB126BF-D134-428F-AC30-0DA3029C24B3}" srcOrd="0" destOrd="0" presId="urn:microsoft.com/office/officeart/2005/8/layout/hierarchy3"/>
    <dgm:cxn modelId="{C6C34177-CD89-4FC2-96BE-091AE9EA5016}" type="presOf" srcId="{68E74203-6F4F-48C7-B483-1C35514182E3}" destId="{03A9E339-B8B3-4122-B813-C07E0DFD8722}" srcOrd="0" destOrd="0" presId="urn:microsoft.com/office/officeart/2005/8/layout/hierarchy3"/>
    <dgm:cxn modelId="{78CB7E81-0A2A-47B1-9D60-A264559F91F7}" type="presOf" srcId="{4D9DB20D-BE0D-4911-BC6D-B38599E7DCBA}" destId="{CA4B056A-8E6A-4250-924B-7FE09145E4EE}" srcOrd="0" destOrd="0" presId="urn:microsoft.com/office/officeart/2005/8/layout/hierarchy3"/>
    <dgm:cxn modelId="{91E38689-2E9C-4486-9FB2-8C9B272A8851}" srcId="{C01BEB40-DFD5-4C0E-9415-CD22AF648DDF}" destId="{E328CA52-CA5C-4130-B339-3C73F5308BF5}" srcOrd="0" destOrd="0" parTransId="{6F46A8FB-83E5-49F5-9BE5-D0BA341669F7}" sibTransId="{494E9D84-3F9D-43A7-9DDA-FC88E3E8162C}"/>
    <dgm:cxn modelId="{F5B7F98E-62FD-4F43-84CB-88B6E66DC7D3}" srcId="{9C485606-37E9-48DD-96F3-DE8933EAE81F}" destId="{9DB030B6-CB0F-455F-B0E3-F0C225CFE703}" srcOrd="0" destOrd="0" parTransId="{D8906BC3-19D3-47B3-B685-7A027A4C8089}" sibTransId="{8F385940-347A-4357-A4CA-12373C10352C}"/>
    <dgm:cxn modelId="{11D09E8F-1F1E-4C46-B099-499C6CCC6FEA}" type="presOf" srcId="{D8906BC3-19D3-47B3-B685-7A027A4C8089}" destId="{F16163D0-05B4-41A5-B77B-E90EDE6C9833}" srcOrd="0" destOrd="0" presId="urn:microsoft.com/office/officeart/2005/8/layout/hierarchy3"/>
    <dgm:cxn modelId="{0CE0B191-5B2F-484A-B40F-BD70783BD5AC}" type="presOf" srcId="{E6C17E0C-FCDE-4AEF-9670-D42781F4A22F}" destId="{2063CE4F-1AAC-4E5F-9AC3-C0580E9D2E09}" srcOrd="0" destOrd="0" presId="urn:microsoft.com/office/officeart/2005/8/layout/hierarchy3"/>
    <dgm:cxn modelId="{82AF7898-BF4E-41F7-A824-F5E8539235F2}" type="presOf" srcId="{F04793BB-AA35-4535-9E4A-9DD4D1B927F1}" destId="{E01A7003-2166-4604-ACF1-CEA2C7B04515}" srcOrd="0" destOrd="0" presId="urn:microsoft.com/office/officeart/2005/8/layout/hierarchy3"/>
    <dgm:cxn modelId="{7275DA9A-DDE7-40EA-8255-22EEEB43ACB8}" type="presOf" srcId="{153D9F9C-C703-4D57-A8F2-732FFBA60D97}" destId="{D309B7D5-A159-4605-96EF-CEED7F8C5665}" srcOrd="1" destOrd="0" presId="urn:microsoft.com/office/officeart/2005/8/layout/hierarchy3"/>
    <dgm:cxn modelId="{2AE21C9C-CEBC-43EE-815E-C0516B1302D2}" srcId="{D094B8DE-248D-4027-84D1-2C197B870102}" destId="{2B4C133F-4511-43C6-B7E0-0B6806B8434E}" srcOrd="0" destOrd="0" parTransId="{68E74203-6F4F-48C7-B483-1C35514182E3}" sibTransId="{A3E6064A-889A-4531-9266-908AC6338A8D}"/>
    <dgm:cxn modelId="{EAE4829E-2106-483D-83B2-982F885C122C}" srcId="{6FE6C45C-A9B4-4756-8259-2ECC3BA7127D}" destId="{153D9F9C-C703-4D57-A8F2-732FFBA60D97}" srcOrd="5" destOrd="0" parTransId="{A1FF0F31-3E12-483C-80D8-A8210AE45697}" sibTransId="{2818D349-770B-4DB7-B29F-AF3BF3ED5862}"/>
    <dgm:cxn modelId="{AA90D0A4-E046-48CD-922F-80511883DE47}" type="presOf" srcId="{E328CA52-CA5C-4130-B339-3C73F5308BF5}" destId="{D79F3701-C70E-4649-8C88-8745D2B01C51}" srcOrd="0" destOrd="0" presId="urn:microsoft.com/office/officeart/2005/8/layout/hierarchy3"/>
    <dgm:cxn modelId="{567D73A7-003D-4E0C-A315-2DE2FA2D1297}" type="presOf" srcId="{6FE6C45C-A9B4-4756-8259-2ECC3BA7127D}" destId="{7E018496-0238-47B4-9BE3-67A5F6323199}" srcOrd="0" destOrd="0" presId="urn:microsoft.com/office/officeart/2005/8/layout/hierarchy3"/>
    <dgm:cxn modelId="{E7CAE3A7-96AB-4EC7-9063-16B369B79CA4}" srcId="{6FE6C45C-A9B4-4756-8259-2ECC3BA7127D}" destId="{9C485606-37E9-48DD-96F3-DE8933EAE81F}" srcOrd="0" destOrd="0" parTransId="{CB0765AC-CB48-4A5A-8C41-319B36E66E5E}" sibTransId="{E4B52DEC-CD1B-4129-963E-E1AFE4A90B85}"/>
    <dgm:cxn modelId="{048D41A8-2573-4D19-B75B-866A39D1FF5D}" type="presOf" srcId="{F04793BB-AA35-4535-9E4A-9DD4D1B927F1}" destId="{2A29127A-FED0-4930-AE94-4960B1F16689}" srcOrd="1" destOrd="0" presId="urn:microsoft.com/office/officeart/2005/8/layout/hierarchy3"/>
    <dgm:cxn modelId="{AFD6EFB5-D8F5-445D-9956-2D10FD056757}" srcId="{6FE6C45C-A9B4-4756-8259-2ECC3BA7127D}" destId="{C01BEB40-DFD5-4C0E-9415-CD22AF648DDF}" srcOrd="2" destOrd="0" parTransId="{4355BD1A-D614-4FFC-9EEF-869B67FBD098}" sibTransId="{5C44368C-16F3-4017-8F41-07EEE1B8A19C}"/>
    <dgm:cxn modelId="{546A98BD-B1E8-4578-B9F6-B40272D3CF3E}" type="presOf" srcId="{13CD0AA1-1D7A-47C4-9A92-B62C99708022}" destId="{A2082EDD-28A7-487B-B68C-43072FAE31B8}" srcOrd="0" destOrd="0" presId="urn:microsoft.com/office/officeart/2005/8/layout/hierarchy3"/>
    <dgm:cxn modelId="{A93DCABD-7179-4CB8-ABD7-CC450AC0CACE}" srcId="{153D9F9C-C703-4D57-A8F2-732FFBA60D97}" destId="{401F8C8D-30B0-4A96-A0BB-04D771751B31}" srcOrd="0" destOrd="0" parTransId="{7E923B57-24EE-4E02-AC5E-121B075638F3}" sibTransId="{F1E245A0-F950-4720-BD0B-4F8B064E25C1}"/>
    <dgm:cxn modelId="{7E1C5ABF-3A6A-4C59-AC9D-38208ABD86E4}" type="presOf" srcId="{9C485606-37E9-48DD-96F3-DE8933EAE81F}" destId="{B6B6C51C-F5FB-4FAD-A097-08CCF9720B77}" srcOrd="1" destOrd="0" presId="urn:microsoft.com/office/officeart/2005/8/layout/hierarchy3"/>
    <dgm:cxn modelId="{C45EDDCC-EC65-4DAC-8BCF-4E7A63170992}" srcId="{6FE6C45C-A9B4-4756-8259-2ECC3BA7127D}" destId="{F04793BB-AA35-4535-9E4A-9DD4D1B927F1}" srcOrd="3" destOrd="0" parTransId="{53CB4419-8B34-4FEE-AF52-01E96C88F2D3}" sibTransId="{468666A7-E8A3-4A46-91CC-A66C3896DF91}"/>
    <dgm:cxn modelId="{7BD606CF-F65F-4D5F-AFEC-087D9389D766}" type="presOf" srcId="{9C485606-37E9-48DD-96F3-DE8933EAE81F}" destId="{3BD8CB28-D120-45D1-A7BC-7ED64AEA24C2}" srcOrd="0" destOrd="0" presId="urn:microsoft.com/office/officeart/2005/8/layout/hierarchy3"/>
    <dgm:cxn modelId="{4E8AB1CF-0814-4AC1-8189-3B41F47814EE}" srcId="{F04793BB-AA35-4535-9E4A-9DD4D1B927F1}" destId="{4D9DB20D-BE0D-4911-BC6D-B38599E7DCBA}" srcOrd="0" destOrd="0" parTransId="{E6C17E0C-FCDE-4AEF-9670-D42781F4A22F}" sibTransId="{654C13F6-F09E-4EDC-8A7A-F00EB41C2C5C}"/>
    <dgm:cxn modelId="{090377D5-461A-4E43-9695-226C85F1055B}" srcId="{00486CA8-D871-4D56-9F12-AA9A5EA35880}" destId="{13CD0AA1-1D7A-47C4-9A92-B62C99708022}" srcOrd="0" destOrd="0" parTransId="{E19CB67A-B2D7-4907-901A-5F7BDCDAE53E}" sibTransId="{FE124857-C591-471E-83E4-DFEF2DBF6952}"/>
    <dgm:cxn modelId="{649715DD-E6E8-4C43-A5B8-785F09DB5321}" type="presOf" srcId="{9DB030B6-CB0F-455F-B0E3-F0C225CFE703}" destId="{AD43E6C5-C663-4491-8159-867D87854200}" srcOrd="0" destOrd="0" presId="urn:microsoft.com/office/officeart/2005/8/layout/hierarchy3"/>
    <dgm:cxn modelId="{81B4FAEB-69DD-4ACD-8069-1C61597F649D}" srcId="{6FE6C45C-A9B4-4756-8259-2ECC3BA7127D}" destId="{D094B8DE-248D-4027-84D1-2C197B870102}" srcOrd="1" destOrd="0" parTransId="{F6D764B3-855A-4262-9B6C-C53FF5A5018E}" sibTransId="{88E94871-6885-411D-84C3-D92B6EBF6E38}"/>
    <dgm:cxn modelId="{48FA55F0-C935-43AB-BE53-775610CD07DB}" srcId="{6FE6C45C-A9B4-4756-8259-2ECC3BA7127D}" destId="{00486CA8-D871-4D56-9F12-AA9A5EA35880}" srcOrd="4" destOrd="0" parTransId="{EDF18518-423D-4604-9A50-049FC309E68F}" sibTransId="{EA63F2B5-A092-49F9-A0BB-3AE0B569BF67}"/>
    <dgm:cxn modelId="{4E1317C4-F196-4BA4-BACD-463040AFD286}" type="presParOf" srcId="{7E018496-0238-47B4-9BE3-67A5F6323199}" destId="{2BC7BBE5-5106-4A80-9839-02A199979730}" srcOrd="0" destOrd="0" presId="urn:microsoft.com/office/officeart/2005/8/layout/hierarchy3"/>
    <dgm:cxn modelId="{29A0DE8A-00D0-4C3B-8A04-C4B692631C77}" type="presParOf" srcId="{2BC7BBE5-5106-4A80-9839-02A199979730}" destId="{04D49774-FCE4-40E7-AB9F-61BD0CAE1941}" srcOrd="0" destOrd="0" presId="urn:microsoft.com/office/officeart/2005/8/layout/hierarchy3"/>
    <dgm:cxn modelId="{ECEE1AF5-41BE-4A88-A398-CC4DE39B22C5}" type="presParOf" srcId="{04D49774-FCE4-40E7-AB9F-61BD0CAE1941}" destId="{3BD8CB28-D120-45D1-A7BC-7ED64AEA24C2}" srcOrd="0" destOrd="0" presId="urn:microsoft.com/office/officeart/2005/8/layout/hierarchy3"/>
    <dgm:cxn modelId="{784A6F86-F3BB-4E1F-882A-37A487556726}" type="presParOf" srcId="{04D49774-FCE4-40E7-AB9F-61BD0CAE1941}" destId="{B6B6C51C-F5FB-4FAD-A097-08CCF9720B77}" srcOrd="1" destOrd="0" presId="urn:microsoft.com/office/officeart/2005/8/layout/hierarchy3"/>
    <dgm:cxn modelId="{6DA33BA4-5286-4997-B7FE-2E5D5ADF3ABC}" type="presParOf" srcId="{2BC7BBE5-5106-4A80-9839-02A199979730}" destId="{C3C43298-84D0-4E6C-851B-E98693CA1866}" srcOrd="1" destOrd="0" presId="urn:microsoft.com/office/officeart/2005/8/layout/hierarchy3"/>
    <dgm:cxn modelId="{BB9D78EF-CDF9-416F-81D7-08DF67A458C0}" type="presParOf" srcId="{C3C43298-84D0-4E6C-851B-E98693CA1866}" destId="{F16163D0-05B4-41A5-B77B-E90EDE6C9833}" srcOrd="0" destOrd="0" presId="urn:microsoft.com/office/officeart/2005/8/layout/hierarchy3"/>
    <dgm:cxn modelId="{0260A7B1-AD64-4856-A2F8-E7662DF45B6C}" type="presParOf" srcId="{C3C43298-84D0-4E6C-851B-E98693CA1866}" destId="{AD43E6C5-C663-4491-8159-867D87854200}" srcOrd="1" destOrd="0" presId="urn:microsoft.com/office/officeart/2005/8/layout/hierarchy3"/>
    <dgm:cxn modelId="{46E26947-38D5-4718-AB69-239F56999EA9}" type="presParOf" srcId="{7E018496-0238-47B4-9BE3-67A5F6323199}" destId="{5E4FC295-9C4B-4580-9F91-E119353E7A1A}" srcOrd="1" destOrd="0" presId="urn:microsoft.com/office/officeart/2005/8/layout/hierarchy3"/>
    <dgm:cxn modelId="{FF90A574-E019-4589-BA53-2A8E83928812}" type="presParOf" srcId="{5E4FC295-9C4B-4580-9F91-E119353E7A1A}" destId="{3C4E91A6-7D5D-47F1-A9A3-2E98E4CF1788}" srcOrd="0" destOrd="0" presId="urn:microsoft.com/office/officeart/2005/8/layout/hierarchy3"/>
    <dgm:cxn modelId="{2DEF59F1-B55F-478A-A296-37757BEB11F8}" type="presParOf" srcId="{3C4E91A6-7D5D-47F1-A9A3-2E98E4CF1788}" destId="{A5577B40-B3E9-4FC2-B6EC-AB298F388831}" srcOrd="0" destOrd="0" presId="urn:microsoft.com/office/officeart/2005/8/layout/hierarchy3"/>
    <dgm:cxn modelId="{873230EE-C1DA-4453-BEEE-F295AC8C3437}" type="presParOf" srcId="{3C4E91A6-7D5D-47F1-A9A3-2E98E4CF1788}" destId="{DBC9EA9F-0A0E-4F06-AA7F-67EBF9123AF0}" srcOrd="1" destOrd="0" presId="urn:microsoft.com/office/officeart/2005/8/layout/hierarchy3"/>
    <dgm:cxn modelId="{746F640B-DA3F-4338-A34E-8416259BE356}" type="presParOf" srcId="{5E4FC295-9C4B-4580-9F91-E119353E7A1A}" destId="{4051C41D-2873-4711-91BB-9DD0913E7C5E}" srcOrd="1" destOrd="0" presId="urn:microsoft.com/office/officeart/2005/8/layout/hierarchy3"/>
    <dgm:cxn modelId="{121A1A3B-0B4B-4B0B-91A5-C7D880C57C15}" type="presParOf" srcId="{4051C41D-2873-4711-91BB-9DD0913E7C5E}" destId="{03A9E339-B8B3-4122-B813-C07E0DFD8722}" srcOrd="0" destOrd="0" presId="urn:microsoft.com/office/officeart/2005/8/layout/hierarchy3"/>
    <dgm:cxn modelId="{2A8FDF74-0A55-4FF7-9E7E-EA9E3FA06F58}" type="presParOf" srcId="{4051C41D-2873-4711-91BB-9DD0913E7C5E}" destId="{BE36ED5D-EBC7-493F-B7DA-0649C6DA674C}" srcOrd="1" destOrd="0" presId="urn:microsoft.com/office/officeart/2005/8/layout/hierarchy3"/>
    <dgm:cxn modelId="{FE4E6453-B5C7-45E6-95A7-1A9AB9A60F21}" type="presParOf" srcId="{7E018496-0238-47B4-9BE3-67A5F6323199}" destId="{987CE868-093F-49CC-B7E3-AB83D999F1E9}" srcOrd="2" destOrd="0" presId="urn:microsoft.com/office/officeart/2005/8/layout/hierarchy3"/>
    <dgm:cxn modelId="{BC4AC6FB-AF8F-4C88-9569-ADF56B5930E2}" type="presParOf" srcId="{987CE868-093F-49CC-B7E3-AB83D999F1E9}" destId="{5DF3D92E-04AB-498D-AAA2-691D04D8AC6D}" srcOrd="0" destOrd="0" presId="urn:microsoft.com/office/officeart/2005/8/layout/hierarchy3"/>
    <dgm:cxn modelId="{A6A89824-D9EE-42F5-A461-BB93D0F58900}" type="presParOf" srcId="{5DF3D92E-04AB-498D-AAA2-691D04D8AC6D}" destId="{FFF40E13-932C-46AE-87A3-1AB939444731}" srcOrd="0" destOrd="0" presId="urn:microsoft.com/office/officeart/2005/8/layout/hierarchy3"/>
    <dgm:cxn modelId="{9DB3BC48-CDE1-4DAF-A0F3-3AC2FFE07E97}" type="presParOf" srcId="{5DF3D92E-04AB-498D-AAA2-691D04D8AC6D}" destId="{B9D097CE-643E-42C1-ABB5-D564DE41760A}" srcOrd="1" destOrd="0" presId="urn:microsoft.com/office/officeart/2005/8/layout/hierarchy3"/>
    <dgm:cxn modelId="{AB37AAF8-5E4D-452B-A5B8-67B8F6217353}" type="presParOf" srcId="{987CE868-093F-49CC-B7E3-AB83D999F1E9}" destId="{B5FE4C36-51A4-433D-A4A6-484C3F150295}" srcOrd="1" destOrd="0" presId="urn:microsoft.com/office/officeart/2005/8/layout/hierarchy3"/>
    <dgm:cxn modelId="{678DEF35-C211-4681-B0E2-1C33E44DA873}" type="presParOf" srcId="{B5FE4C36-51A4-433D-A4A6-484C3F150295}" destId="{0FC39B2C-7B8E-4F0A-A752-219E573E3FF3}" srcOrd="0" destOrd="0" presId="urn:microsoft.com/office/officeart/2005/8/layout/hierarchy3"/>
    <dgm:cxn modelId="{F3CCC559-BDCB-45AE-8737-CB5B32D7E685}" type="presParOf" srcId="{B5FE4C36-51A4-433D-A4A6-484C3F150295}" destId="{D79F3701-C70E-4649-8C88-8745D2B01C51}" srcOrd="1" destOrd="0" presId="urn:microsoft.com/office/officeart/2005/8/layout/hierarchy3"/>
    <dgm:cxn modelId="{D67B5A0D-5CF3-4C57-9587-74196F2D9DF9}" type="presParOf" srcId="{7E018496-0238-47B4-9BE3-67A5F6323199}" destId="{DC267FCC-11DB-4953-90FA-456E86C1041E}" srcOrd="3" destOrd="0" presId="urn:microsoft.com/office/officeart/2005/8/layout/hierarchy3"/>
    <dgm:cxn modelId="{72C2BFCC-4BCE-4B1E-8BFF-E5CAC57EBF63}" type="presParOf" srcId="{DC267FCC-11DB-4953-90FA-456E86C1041E}" destId="{9672CCC5-3547-4084-97EA-91AA035F9909}" srcOrd="0" destOrd="0" presId="urn:microsoft.com/office/officeart/2005/8/layout/hierarchy3"/>
    <dgm:cxn modelId="{F31EB329-1355-4460-906D-E93633859965}" type="presParOf" srcId="{9672CCC5-3547-4084-97EA-91AA035F9909}" destId="{E01A7003-2166-4604-ACF1-CEA2C7B04515}" srcOrd="0" destOrd="0" presId="urn:microsoft.com/office/officeart/2005/8/layout/hierarchy3"/>
    <dgm:cxn modelId="{7AC0D2F3-2775-4900-A12A-917C0F183CCF}" type="presParOf" srcId="{9672CCC5-3547-4084-97EA-91AA035F9909}" destId="{2A29127A-FED0-4930-AE94-4960B1F16689}" srcOrd="1" destOrd="0" presId="urn:microsoft.com/office/officeart/2005/8/layout/hierarchy3"/>
    <dgm:cxn modelId="{DE9BC505-6847-4C14-B0EC-23699D5A1A6D}" type="presParOf" srcId="{DC267FCC-11DB-4953-90FA-456E86C1041E}" destId="{E579B57A-3C48-4A3C-A90A-00B4C9CCBC5D}" srcOrd="1" destOrd="0" presId="urn:microsoft.com/office/officeart/2005/8/layout/hierarchy3"/>
    <dgm:cxn modelId="{C557C30C-F583-401C-98F0-BC3FB57BE03E}" type="presParOf" srcId="{E579B57A-3C48-4A3C-A90A-00B4C9CCBC5D}" destId="{2063CE4F-1AAC-4E5F-9AC3-C0580E9D2E09}" srcOrd="0" destOrd="0" presId="urn:microsoft.com/office/officeart/2005/8/layout/hierarchy3"/>
    <dgm:cxn modelId="{E61FD48A-1618-4296-BC3B-A9B572C71BAB}" type="presParOf" srcId="{E579B57A-3C48-4A3C-A90A-00B4C9CCBC5D}" destId="{CA4B056A-8E6A-4250-924B-7FE09145E4EE}" srcOrd="1" destOrd="0" presId="urn:microsoft.com/office/officeart/2005/8/layout/hierarchy3"/>
    <dgm:cxn modelId="{B00AB475-9138-4231-AAAF-FA4190068C38}" type="presParOf" srcId="{7E018496-0238-47B4-9BE3-67A5F6323199}" destId="{1C25A796-2633-4050-8F1A-B724E220AD72}" srcOrd="4" destOrd="0" presId="urn:microsoft.com/office/officeart/2005/8/layout/hierarchy3"/>
    <dgm:cxn modelId="{4400B3BF-0760-4A10-AB35-FE3FE05F679C}" type="presParOf" srcId="{1C25A796-2633-4050-8F1A-B724E220AD72}" destId="{6E83BC09-B26F-4866-BF2D-438A8AA3FC38}" srcOrd="0" destOrd="0" presId="urn:microsoft.com/office/officeart/2005/8/layout/hierarchy3"/>
    <dgm:cxn modelId="{A51B3E24-D765-42F9-B4B6-39E285DAD81E}" type="presParOf" srcId="{6E83BC09-B26F-4866-BF2D-438A8AA3FC38}" destId="{DAD9398C-8B52-434A-8342-FACA62A08EA7}" srcOrd="0" destOrd="0" presId="urn:microsoft.com/office/officeart/2005/8/layout/hierarchy3"/>
    <dgm:cxn modelId="{70E5CE99-C7F2-435C-86C1-F383F19C8A71}" type="presParOf" srcId="{6E83BC09-B26F-4866-BF2D-438A8AA3FC38}" destId="{5FF56F76-4926-4C3E-BC32-D2BAADA82036}" srcOrd="1" destOrd="0" presId="urn:microsoft.com/office/officeart/2005/8/layout/hierarchy3"/>
    <dgm:cxn modelId="{6C8E123B-496D-43EA-B91B-1AF581ED994F}" type="presParOf" srcId="{1C25A796-2633-4050-8F1A-B724E220AD72}" destId="{7259BAD7-DE3B-49DE-82BD-E43909A08944}" srcOrd="1" destOrd="0" presId="urn:microsoft.com/office/officeart/2005/8/layout/hierarchy3"/>
    <dgm:cxn modelId="{54A2BD79-169F-43C7-954E-805A620FB920}" type="presParOf" srcId="{7259BAD7-DE3B-49DE-82BD-E43909A08944}" destId="{F1B45813-A3B2-4C73-B89E-AE4D32CFBC6B}" srcOrd="0" destOrd="0" presId="urn:microsoft.com/office/officeart/2005/8/layout/hierarchy3"/>
    <dgm:cxn modelId="{B5503408-0F22-4090-BAD6-A886EE9A8F98}" type="presParOf" srcId="{7259BAD7-DE3B-49DE-82BD-E43909A08944}" destId="{A2082EDD-28A7-487B-B68C-43072FAE31B8}" srcOrd="1" destOrd="0" presId="urn:microsoft.com/office/officeart/2005/8/layout/hierarchy3"/>
    <dgm:cxn modelId="{4CCD0FCE-5F5D-466E-B850-20834CC8BF5A}" type="presParOf" srcId="{7E018496-0238-47B4-9BE3-67A5F6323199}" destId="{768FF5CE-A245-482C-B8FA-74044E84D803}" srcOrd="5" destOrd="0" presId="urn:microsoft.com/office/officeart/2005/8/layout/hierarchy3"/>
    <dgm:cxn modelId="{882A3BF8-4420-42FA-BD5B-A144C50C9592}" type="presParOf" srcId="{768FF5CE-A245-482C-B8FA-74044E84D803}" destId="{64BD146A-F8DB-4C8A-AED7-56FECB28FAE9}" srcOrd="0" destOrd="0" presId="urn:microsoft.com/office/officeart/2005/8/layout/hierarchy3"/>
    <dgm:cxn modelId="{6B0E28AD-F742-4225-80AF-72D921642EA3}" type="presParOf" srcId="{64BD146A-F8DB-4C8A-AED7-56FECB28FAE9}" destId="{A9230E03-51FC-406C-AC0D-8445932A548A}" srcOrd="0" destOrd="0" presId="urn:microsoft.com/office/officeart/2005/8/layout/hierarchy3"/>
    <dgm:cxn modelId="{5ACBC8DF-97A4-4DE8-813E-663AE5C57DF7}" type="presParOf" srcId="{64BD146A-F8DB-4C8A-AED7-56FECB28FAE9}" destId="{D309B7D5-A159-4605-96EF-CEED7F8C5665}" srcOrd="1" destOrd="0" presId="urn:microsoft.com/office/officeart/2005/8/layout/hierarchy3"/>
    <dgm:cxn modelId="{BECECF2A-6BD9-4340-8AB4-C428939F9D5A}" type="presParOf" srcId="{768FF5CE-A245-482C-B8FA-74044E84D803}" destId="{024A54CA-E8CA-4B78-B0E8-5B0779818C7E}" srcOrd="1" destOrd="0" presId="urn:microsoft.com/office/officeart/2005/8/layout/hierarchy3"/>
    <dgm:cxn modelId="{8F800336-54C5-4549-BBE7-D31F2E15A6CC}" type="presParOf" srcId="{024A54CA-E8CA-4B78-B0E8-5B0779818C7E}" destId="{3EEB88EA-BA3E-45D5-B283-B39261703B44}" srcOrd="0" destOrd="0" presId="urn:microsoft.com/office/officeart/2005/8/layout/hierarchy3"/>
    <dgm:cxn modelId="{9A39E257-437B-4079-87FC-47E0F6E53EC7}" type="presParOf" srcId="{024A54CA-E8CA-4B78-B0E8-5B0779818C7E}" destId="{3FB126BF-D134-428F-AC30-0DA3029C24B3}"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912B0B-EDA1-4BF2-853E-C6DA37575BD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s-ES"/>
        </a:p>
      </dgm:t>
    </dgm:pt>
    <dgm:pt modelId="{1900CFA4-7C5D-4523-B528-6A8181BD101B}">
      <dgm:prSet phldrT="[Texto]" custT="1">
        <dgm:style>
          <a:lnRef idx="3">
            <a:schemeClr val="lt1"/>
          </a:lnRef>
          <a:fillRef idx="1">
            <a:schemeClr val="accent2"/>
          </a:fillRef>
          <a:effectRef idx="1">
            <a:schemeClr val="accent2"/>
          </a:effectRef>
          <a:fontRef idx="minor">
            <a:schemeClr val="lt1"/>
          </a:fontRef>
        </dgm:style>
      </dgm:prSet>
      <dgm:spPr/>
      <dgm:t>
        <a:bodyPr/>
        <a:lstStyle/>
        <a:p>
          <a:r>
            <a:rPr lang="es-ES" sz="2800" dirty="0">
              <a:latin typeface="Verdana" panose="020B0604030504040204" pitchFamily="34" charset="0"/>
              <a:ea typeface="Verdana" panose="020B0604030504040204" pitchFamily="34" charset="0"/>
            </a:rPr>
            <a:t>Análisis</a:t>
          </a:r>
          <a:br>
            <a:rPr lang="es-ES" sz="2800" dirty="0">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Interno</a:t>
          </a:r>
        </a:p>
      </dgm:t>
    </dgm:pt>
    <dgm:pt modelId="{343A1623-E054-4F31-B48A-D7B209C2211B}" type="parTrans" cxnId="{6397E17B-40FB-4BE8-A1AC-4F7BC9253229}">
      <dgm:prSet/>
      <dgm:spPr/>
      <dgm:t>
        <a:bodyPr/>
        <a:lstStyle/>
        <a:p>
          <a:endParaRPr lang="es-ES"/>
        </a:p>
      </dgm:t>
    </dgm:pt>
    <dgm:pt modelId="{73001779-72E0-4FB5-81A0-7E44F05E70E7}" type="sibTrans" cxnId="{6397E17B-40FB-4BE8-A1AC-4F7BC9253229}">
      <dgm:prSet/>
      <dgm:spPr/>
      <dgm:t>
        <a:bodyPr/>
        <a:lstStyle/>
        <a:p>
          <a:endParaRPr lang="es-ES"/>
        </a:p>
      </dgm:t>
    </dgm:pt>
    <dgm:pt modelId="{A919DA94-59DB-4BFA-9A32-5A4665A9105A}">
      <dgm:prSet phldrT="[Texto]"/>
      <dgm:spPr>
        <a:blipFill rotWithShape="0">
          <a:blip xmlns:r="http://schemas.openxmlformats.org/officeDocument/2006/relationships" r:embed="rId1" cstate="print">
            <a:grayscl/>
            <a:extLst>
              <a:ext uri="{28A0092B-C50C-407E-A947-70E740481C1C}">
                <a14:useLocalDpi xmlns:a14="http://schemas.microsoft.com/office/drawing/2010/main" val="0"/>
              </a:ext>
            </a:extLst>
          </a:blip>
          <a:stretch>
            <a:fillRect/>
          </a:stretch>
        </a:blipFill>
      </dgm:spPr>
      <dgm:t>
        <a:bodyPr/>
        <a:lstStyle/>
        <a:p>
          <a:endParaRPr lang="es-ES" dirty="0"/>
        </a:p>
      </dgm:t>
    </dgm:pt>
    <dgm:pt modelId="{690C49AC-2C13-4EBA-9145-160FBBC9F31C}" type="parTrans" cxnId="{C519AB88-5428-4EAC-AEFB-D344BC159830}">
      <dgm:prSet/>
      <dgm:spPr>
        <a:ln>
          <a:solidFill>
            <a:srgbClr val="C00000"/>
          </a:solidFill>
        </a:ln>
      </dgm:spPr>
      <dgm:t>
        <a:bodyPr/>
        <a:lstStyle/>
        <a:p>
          <a:endParaRPr lang="es-ES"/>
        </a:p>
      </dgm:t>
    </dgm:pt>
    <dgm:pt modelId="{2CC3309A-2C0B-4BCF-A9C9-A3CE3EA2DBFA}" type="sibTrans" cxnId="{C519AB88-5428-4EAC-AEFB-D344BC159830}">
      <dgm:prSet/>
      <dgm:spPr/>
      <dgm:t>
        <a:bodyPr/>
        <a:lstStyle/>
        <a:p>
          <a:endParaRPr lang="es-ES"/>
        </a:p>
      </dgm:t>
    </dgm:pt>
    <dgm:pt modelId="{E46C8DFF-C694-4180-950F-1E3DEDC5FE0F}">
      <dgm:prSet phldrT="[Texto]"/>
      <dgm:spPr>
        <a:blipFill rotWithShape="0">
          <a:blip xmlns:r="http://schemas.openxmlformats.org/officeDocument/2006/relationships" r:embed="rId2" cstate="print">
            <a:grayscl/>
            <a:extLst>
              <a:ext uri="{28A0092B-C50C-407E-A947-70E740481C1C}">
                <a14:useLocalDpi xmlns:a14="http://schemas.microsoft.com/office/drawing/2010/main" val="0"/>
              </a:ext>
            </a:extLst>
          </a:blip>
          <a:stretch>
            <a:fillRect/>
          </a:stretch>
        </a:blipFill>
      </dgm:spPr>
      <dgm:t>
        <a:bodyPr/>
        <a:lstStyle/>
        <a:p>
          <a:r>
            <a:rPr lang="es-ES" dirty="0"/>
            <a:t> </a:t>
          </a:r>
        </a:p>
      </dgm:t>
    </dgm:pt>
    <dgm:pt modelId="{C91E87AD-D8FD-4C57-BE17-7978243FDFCF}" type="parTrans" cxnId="{E30E19C0-1FFD-4133-89AE-ED7472DB72F3}">
      <dgm:prSet/>
      <dgm:spPr>
        <a:ln>
          <a:solidFill>
            <a:srgbClr val="C00000"/>
          </a:solidFill>
        </a:ln>
      </dgm:spPr>
      <dgm:t>
        <a:bodyPr/>
        <a:lstStyle/>
        <a:p>
          <a:endParaRPr lang="es-ES"/>
        </a:p>
      </dgm:t>
    </dgm:pt>
    <dgm:pt modelId="{BCF199DE-6E09-4068-8A6B-9899DEED0C9A}" type="sibTrans" cxnId="{E30E19C0-1FFD-4133-89AE-ED7472DB72F3}">
      <dgm:prSet/>
      <dgm:spPr/>
      <dgm:t>
        <a:bodyPr/>
        <a:lstStyle/>
        <a:p>
          <a:endParaRPr lang="es-ES"/>
        </a:p>
      </dgm:t>
    </dgm:pt>
    <dgm:pt modelId="{0B08A91D-EB99-473B-BF8C-866B35AA6F61}">
      <dgm:prSet phldrT="[Texto]" phldr="1"/>
      <dgm:spPr>
        <a:blipFill rotWithShape="0">
          <a:blip xmlns:r="http://schemas.openxmlformats.org/officeDocument/2006/relationships" r:embed="rId3" cstate="print">
            <a:grayscl/>
            <a:extLst>
              <a:ext uri="{28A0092B-C50C-407E-A947-70E740481C1C}">
                <a14:useLocalDpi xmlns:a14="http://schemas.microsoft.com/office/drawing/2010/main" val="0"/>
              </a:ext>
            </a:extLst>
          </a:blip>
          <a:stretch>
            <a:fillRect/>
          </a:stretch>
        </a:blipFill>
      </dgm:spPr>
      <dgm:t>
        <a:bodyPr/>
        <a:lstStyle/>
        <a:p>
          <a:endParaRPr lang="es-ES" dirty="0"/>
        </a:p>
      </dgm:t>
    </dgm:pt>
    <dgm:pt modelId="{F658F312-9631-4264-9D6F-4C30FF612E23}" type="parTrans" cxnId="{3464BD05-F1F0-4F37-A546-423D61133298}">
      <dgm:prSet/>
      <dgm:spPr>
        <a:ln>
          <a:solidFill>
            <a:srgbClr val="C00000"/>
          </a:solidFill>
        </a:ln>
      </dgm:spPr>
      <dgm:t>
        <a:bodyPr/>
        <a:lstStyle/>
        <a:p>
          <a:endParaRPr lang="es-ES"/>
        </a:p>
      </dgm:t>
    </dgm:pt>
    <dgm:pt modelId="{4ADD6333-DCD2-4A80-A597-8E6E0F7180CC}" type="sibTrans" cxnId="{3464BD05-F1F0-4F37-A546-423D61133298}">
      <dgm:prSet/>
      <dgm:spPr/>
      <dgm:t>
        <a:bodyPr/>
        <a:lstStyle/>
        <a:p>
          <a:endParaRPr lang="es-ES"/>
        </a:p>
      </dgm:t>
    </dgm:pt>
    <dgm:pt modelId="{BC81F786-F12E-4D76-9BCE-21958366CA2A}" type="pres">
      <dgm:prSet presAssocID="{B1912B0B-EDA1-4BF2-853E-C6DA37575BD2}" presName="Name0" presStyleCnt="0">
        <dgm:presLayoutVars>
          <dgm:chMax val="1"/>
          <dgm:chPref val="1"/>
          <dgm:dir/>
          <dgm:animOne val="branch"/>
          <dgm:animLvl val="lvl"/>
        </dgm:presLayoutVars>
      </dgm:prSet>
      <dgm:spPr/>
    </dgm:pt>
    <dgm:pt modelId="{70495D51-A166-4B24-8B17-7CA99595A08D}" type="pres">
      <dgm:prSet presAssocID="{1900CFA4-7C5D-4523-B528-6A8181BD101B}" presName="singleCycle" presStyleCnt="0"/>
      <dgm:spPr/>
    </dgm:pt>
    <dgm:pt modelId="{5FE47FAC-DC79-40ED-88AA-535FB73DE4AE}" type="pres">
      <dgm:prSet presAssocID="{1900CFA4-7C5D-4523-B528-6A8181BD101B}" presName="singleCenter" presStyleLbl="node1" presStyleIdx="0" presStyleCnt="4" custScaleX="116042">
        <dgm:presLayoutVars>
          <dgm:chMax val="7"/>
          <dgm:chPref val="7"/>
        </dgm:presLayoutVars>
      </dgm:prSet>
      <dgm:spPr/>
    </dgm:pt>
    <dgm:pt modelId="{752E3A56-5D3F-48C5-9F2D-ABFCD0593E57}" type="pres">
      <dgm:prSet presAssocID="{690C49AC-2C13-4EBA-9145-160FBBC9F31C}" presName="Name56" presStyleLbl="parChTrans1D2" presStyleIdx="0" presStyleCnt="3"/>
      <dgm:spPr/>
    </dgm:pt>
    <dgm:pt modelId="{34120957-20BF-4A23-8562-F937CD6F67DB}" type="pres">
      <dgm:prSet presAssocID="{A919DA94-59DB-4BFA-9A32-5A4665A9105A}" presName="text0" presStyleLbl="node1" presStyleIdx="1" presStyleCnt="4" custScaleX="108616" custRadScaleRad="73590">
        <dgm:presLayoutVars>
          <dgm:bulletEnabled val="1"/>
        </dgm:presLayoutVars>
      </dgm:prSet>
      <dgm:spPr/>
    </dgm:pt>
    <dgm:pt modelId="{9492785D-DAB7-44E6-8B9C-6FDA9A235870}" type="pres">
      <dgm:prSet presAssocID="{C91E87AD-D8FD-4C57-BE17-7978243FDFCF}" presName="Name56" presStyleLbl="parChTrans1D2" presStyleIdx="1" presStyleCnt="3"/>
      <dgm:spPr/>
    </dgm:pt>
    <dgm:pt modelId="{7A3C7114-93CA-401E-BEB8-A6262D857775}" type="pres">
      <dgm:prSet presAssocID="{E46C8DFF-C694-4180-950F-1E3DEDC5FE0F}" presName="text0" presStyleLbl="node1" presStyleIdx="2" presStyleCnt="4" custScaleX="144783" custRadScaleRad="98269" custRadScaleInc="-2174">
        <dgm:presLayoutVars>
          <dgm:bulletEnabled val="1"/>
        </dgm:presLayoutVars>
      </dgm:prSet>
      <dgm:spPr/>
    </dgm:pt>
    <dgm:pt modelId="{BEB78093-3917-465D-A05D-21492F52D3B5}" type="pres">
      <dgm:prSet presAssocID="{F658F312-9631-4264-9D6F-4C30FF612E23}" presName="Name56" presStyleLbl="parChTrans1D2" presStyleIdx="2" presStyleCnt="3"/>
      <dgm:spPr/>
    </dgm:pt>
    <dgm:pt modelId="{CB27418B-5B95-4FCC-8A17-E87F251690F6}" type="pres">
      <dgm:prSet presAssocID="{0B08A91D-EB99-473B-BF8C-866B35AA6F61}" presName="text0" presStyleLbl="node1" presStyleIdx="3" presStyleCnt="4" custScaleX="109609" custScaleY="137145" custRadScaleRad="97871" custRadScaleInc="3745">
        <dgm:presLayoutVars>
          <dgm:bulletEnabled val="1"/>
        </dgm:presLayoutVars>
      </dgm:prSet>
      <dgm:spPr/>
    </dgm:pt>
  </dgm:ptLst>
  <dgm:cxnLst>
    <dgm:cxn modelId="{3464BD05-F1F0-4F37-A546-423D61133298}" srcId="{1900CFA4-7C5D-4523-B528-6A8181BD101B}" destId="{0B08A91D-EB99-473B-BF8C-866B35AA6F61}" srcOrd="2" destOrd="0" parTransId="{F658F312-9631-4264-9D6F-4C30FF612E23}" sibTransId="{4ADD6333-DCD2-4A80-A597-8E6E0F7180CC}"/>
    <dgm:cxn modelId="{21DFC509-1B4A-47B5-9F3F-F733490D79B2}" type="presOf" srcId="{C91E87AD-D8FD-4C57-BE17-7978243FDFCF}" destId="{9492785D-DAB7-44E6-8B9C-6FDA9A235870}" srcOrd="0" destOrd="0" presId="urn:microsoft.com/office/officeart/2008/layout/RadialCluster"/>
    <dgm:cxn modelId="{BD4EB63A-6031-47B1-9200-59FAF31B009E}" type="presOf" srcId="{0B08A91D-EB99-473B-BF8C-866B35AA6F61}" destId="{CB27418B-5B95-4FCC-8A17-E87F251690F6}" srcOrd="0" destOrd="0" presId="urn:microsoft.com/office/officeart/2008/layout/RadialCluster"/>
    <dgm:cxn modelId="{74455045-CBFB-481E-BC0A-DE46B6329544}" type="presOf" srcId="{690C49AC-2C13-4EBA-9145-160FBBC9F31C}" destId="{752E3A56-5D3F-48C5-9F2D-ABFCD0593E57}" srcOrd="0" destOrd="0" presId="urn:microsoft.com/office/officeart/2008/layout/RadialCluster"/>
    <dgm:cxn modelId="{F11BC67A-1BC8-4193-9016-32B2BC9F64F6}" type="presOf" srcId="{1900CFA4-7C5D-4523-B528-6A8181BD101B}" destId="{5FE47FAC-DC79-40ED-88AA-535FB73DE4AE}" srcOrd="0" destOrd="0" presId="urn:microsoft.com/office/officeart/2008/layout/RadialCluster"/>
    <dgm:cxn modelId="{6397E17B-40FB-4BE8-A1AC-4F7BC9253229}" srcId="{B1912B0B-EDA1-4BF2-853E-C6DA37575BD2}" destId="{1900CFA4-7C5D-4523-B528-6A8181BD101B}" srcOrd="0" destOrd="0" parTransId="{343A1623-E054-4F31-B48A-D7B209C2211B}" sibTransId="{73001779-72E0-4FB5-81A0-7E44F05E70E7}"/>
    <dgm:cxn modelId="{C519AB88-5428-4EAC-AEFB-D344BC159830}" srcId="{1900CFA4-7C5D-4523-B528-6A8181BD101B}" destId="{A919DA94-59DB-4BFA-9A32-5A4665A9105A}" srcOrd="0" destOrd="0" parTransId="{690C49AC-2C13-4EBA-9145-160FBBC9F31C}" sibTransId="{2CC3309A-2C0B-4BCF-A9C9-A3CE3EA2DBFA}"/>
    <dgm:cxn modelId="{3304BD94-3D70-44B8-B8BF-53B816D1F429}" type="presOf" srcId="{A919DA94-59DB-4BFA-9A32-5A4665A9105A}" destId="{34120957-20BF-4A23-8562-F937CD6F67DB}" srcOrd="0" destOrd="0" presId="urn:microsoft.com/office/officeart/2008/layout/RadialCluster"/>
    <dgm:cxn modelId="{DDC5709A-D96F-4CF2-AD32-AF3FE3A50420}" type="presOf" srcId="{F658F312-9631-4264-9D6F-4C30FF612E23}" destId="{BEB78093-3917-465D-A05D-21492F52D3B5}" srcOrd="0" destOrd="0" presId="urn:microsoft.com/office/officeart/2008/layout/RadialCluster"/>
    <dgm:cxn modelId="{E30E19C0-1FFD-4133-89AE-ED7472DB72F3}" srcId="{1900CFA4-7C5D-4523-B528-6A8181BD101B}" destId="{E46C8DFF-C694-4180-950F-1E3DEDC5FE0F}" srcOrd="1" destOrd="0" parTransId="{C91E87AD-D8FD-4C57-BE17-7978243FDFCF}" sibTransId="{BCF199DE-6E09-4068-8A6B-9899DEED0C9A}"/>
    <dgm:cxn modelId="{88B8ABC6-59F7-4BC8-B8F3-2903F878B02A}" type="presOf" srcId="{B1912B0B-EDA1-4BF2-853E-C6DA37575BD2}" destId="{BC81F786-F12E-4D76-9BCE-21958366CA2A}" srcOrd="0" destOrd="0" presId="urn:microsoft.com/office/officeart/2008/layout/RadialCluster"/>
    <dgm:cxn modelId="{E5525FEE-8DAF-47C3-86E0-5C05E118475B}" type="presOf" srcId="{E46C8DFF-C694-4180-950F-1E3DEDC5FE0F}" destId="{7A3C7114-93CA-401E-BEB8-A6262D857775}" srcOrd="0" destOrd="0" presId="urn:microsoft.com/office/officeart/2008/layout/RadialCluster"/>
    <dgm:cxn modelId="{FCB706B9-3269-41CF-BEDE-6E593025AFD5}" type="presParOf" srcId="{BC81F786-F12E-4D76-9BCE-21958366CA2A}" destId="{70495D51-A166-4B24-8B17-7CA99595A08D}" srcOrd="0" destOrd="0" presId="urn:microsoft.com/office/officeart/2008/layout/RadialCluster"/>
    <dgm:cxn modelId="{2F581FB3-49F9-48CC-B0D4-4F87D3DDA3EC}" type="presParOf" srcId="{70495D51-A166-4B24-8B17-7CA99595A08D}" destId="{5FE47FAC-DC79-40ED-88AA-535FB73DE4AE}" srcOrd="0" destOrd="0" presId="urn:microsoft.com/office/officeart/2008/layout/RadialCluster"/>
    <dgm:cxn modelId="{8EB9FAF4-9AD7-4EBF-B6FD-6A3FF2191E6C}" type="presParOf" srcId="{70495D51-A166-4B24-8B17-7CA99595A08D}" destId="{752E3A56-5D3F-48C5-9F2D-ABFCD0593E57}" srcOrd="1" destOrd="0" presId="urn:microsoft.com/office/officeart/2008/layout/RadialCluster"/>
    <dgm:cxn modelId="{501D995E-401A-4D2F-90A7-69FDBDDCE3E4}" type="presParOf" srcId="{70495D51-A166-4B24-8B17-7CA99595A08D}" destId="{34120957-20BF-4A23-8562-F937CD6F67DB}" srcOrd="2" destOrd="0" presId="urn:microsoft.com/office/officeart/2008/layout/RadialCluster"/>
    <dgm:cxn modelId="{FE327DCA-BFF0-4B16-8572-1782304C52FB}" type="presParOf" srcId="{70495D51-A166-4B24-8B17-7CA99595A08D}" destId="{9492785D-DAB7-44E6-8B9C-6FDA9A235870}" srcOrd="3" destOrd="0" presId="urn:microsoft.com/office/officeart/2008/layout/RadialCluster"/>
    <dgm:cxn modelId="{E500E21F-BB02-4662-8C9B-D49F6536ADB3}" type="presParOf" srcId="{70495D51-A166-4B24-8B17-7CA99595A08D}" destId="{7A3C7114-93CA-401E-BEB8-A6262D857775}" srcOrd="4" destOrd="0" presId="urn:microsoft.com/office/officeart/2008/layout/RadialCluster"/>
    <dgm:cxn modelId="{AC86DA84-19D1-429F-A21E-0F4D4A1AA642}" type="presParOf" srcId="{70495D51-A166-4B24-8B17-7CA99595A08D}" destId="{BEB78093-3917-465D-A05D-21492F52D3B5}" srcOrd="5" destOrd="0" presId="urn:microsoft.com/office/officeart/2008/layout/RadialCluster"/>
    <dgm:cxn modelId="{45BE5060-B1E1-4A2F-8018-656996990E47}" type="presParOf" srcId="{70495D51-A166-4B24-8B17-7CA99595A08D}" destId="{CB27418B-5B95-4FCC-8A17-E87F251690F6}"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007061-3365-4BB2-9D77-1C7CB5E05E34}" type="doc">
      <dgm:prSet loTypeId="urn:microsoft.com/office/officeart/2008/layout/HorizontalMultiLevelHierarchy" loCatId="hierarchy" qsTypeId="urn:microsoft.com/office/officeart/2005/8/quickstyle/simple1" qsCatId="simple" csTypeId="urn:microsoft.com/office/officeart/2005/8/colors/accent2_1" csCatId="accent2" phldr="1"/>
      <dgm:spPr/>
      <dgm:t>
        <a:bodyPr/>
        <a:lstStyle/>
        <a:p>
          <a:endParaRPr lang="es-ES"/>
        </a:p>
      </dgm:t>
    </dgm:pt>
    <dgm:pt modelId="{30F6E20B-332E-4955-8DE4-F84DC8915852}">
      <dgm:prSet phldrT="[Texto]" custT="1"/>
      <dgm:spPr>
        <a:solidFill>
          <a:srgbClr val="C00000"/>
        </a:solidFill>
      </dgm:spPr>
      <dgm:t>
        <a:bodyPr/>
        <a:lstStyle/>
        <a:p>
          <a:r>
            <a:rPr lang="es-ES" sz="2000" dirty="0">
              <a:solidFill>
                <a:schemeClr val="bg1"/>
              </a:solidFill>
              <a:latin typeface="Verdana" panose="020B0604030504040204" pitchFamily="34" charset="0"/>
              <a:ea typeface="Verdana" panose="020B0604030504040204" pitchFamily="34" charset="0"/>
            </a:rPr>
            <a:t>Recursos</a:t>
          </a:r>
        </a:p>
      </dgm:t>
    </dgm:pt>
    <dgm:pt modelId="{ED472F31-A888-4DD6-BE24-84D66BD4BC31}" type="parTrans" cxnId="{506FBFEB-B2E6-4B82-9897-476CEFC091C3}">
      <dgm:prSet/>
      <dgm:spPr/>
      <dgm:t>
        <a:bodyPr/>
        <a:lstStyle/>
        <a:p>
          <a:endParaRPr lang="es-ES"/>
        </a:p>
      </dgm:t>
    </dgm:pt>
    <dgm:pt modelId="{FA44FFDF-CAEC-44CA-8CC0-6D2B1F6DE7FE}" type="sibTrans" cxnId="{506FBFEB-B2E6-4B82-9897-476CEFC091C3}">
      <dgm:prSet/>
      <dgm:spPr/>
      <dgm:t>
        <a:bodyPr/>
        <a:lstStyle/>
        <a:p>
          <a:endParaRPr lang="es-ES"/>
        </a:p>
      </dgm:t>
    </dgm:pt>
    <dgm:pt modelId="{C2EF3A03-71D2-45F8-AE28-FBB19953AA65}">
      <dgm:prSet phldrT="[Texto]"/>
      <dgm:spPr/>
      <dgm:t>
        <a:bodyPr/>
        <a:lstStyle/>
        <a:p>
          <a:pPr algn="l"/>
          <a:r>
            <a:rPr lang="es-ES" dirty="0">
              <a:latin typeface="Verdana" panose="020B0604030504040204" pitchFamily="34" charset="0"/>
              <a:ea typeface="Verdana" panose="020B0604030504040204" pitchFamily="34" charset="0"/>
            </a:rPr>
            <a:t>   Tangibles</a:t>
          </a:r>
        </a:p>
      </dgm:t>
    </dgm:pt>
    <dgm:pt modelId="{22C0258B-30CA-4473-874F-E97ECB558DDB}" type="parTrans" cxnId="{14E9CA40-958E-425A-963E-862D62120179}">
      <dgm:prSet/>
      <dgm:spPr/>
      <dgm:t>
        <a:bodyPr/>
        <a:lstStyle/>
        <a:p>
          <a:endParaRPr lang="es-ES"/>
        </a:p>
      </dgm:t>
    </dgm:pt>
    <dgm:pt modelId="{AF765B16-EED0-464D-86AD-AFA0B46EB465}" type="sibTrans" cxnId="{14E9CA40-958E-425A-963E-862D62120179}">
      <dgm:prSet/>
      <dgm:spPr/>
      <dgm:t>
        <a:bodyPr/>
        <a:lstStyle/>
        <a:p>
          <a:endParaRPr lang="es-ES"/>
        </a:p>
      </dgm:t>
    </dgm:pt>
    <dgm:pt modelId="{395C076B-7235-4E8E-8125-BB4F626A6052}">
      <dgm:prSet phldrT="[Texto]"/>
      <dgm:spPr/>
      <dgm:t>
        <a:bodyPr/>
        <a:lstStyle/>
        <a:p>
          <a:pPr algn="l"/>
          <a:r>
            <a:rPr lang="es-ES" dirty="0">
              <a:latin typeface="Verdana" panose="020B0604030504040204" pitchFamily="34" charset="0"/>
              <a:ea typeface="Verdana" panose="020B0604030504040204" pitchFamily="34" charset="0"/>
            </a:rPr>
            <a:t>   Intangibles</a:t>
          </a:r>
        </a:p>
      </dgm:t>
    </dgm:pt>
    <dgm:pt modelId="{C5784793-0E7C-4F13-A3A6-BF795D8BB3B8}" type="parTrans" cxnId="{2707D4E2-79D9-4893-AA02-0D762792196F}">
      <dgm:prSet/>
      <dgm:spPr/>
      <dgm:t>
        <a:bodyPr/>
        <a:lstStyle/>
        <a:p>
          <a:endParaRPr lang="es-ES"/>
        </a:p>
      </dgm:t>
    </dgm:pt>
    <dgm:pt modelId="{DCF5535A-BA5D-4945-B0A4-5E504FBABEFE}" type="sibTrans" cxnId="{2707D4E2-79D9-4893-AA02-0D762792196F}">
      <dgm:prSet/>
      <dgm:spPr/>
      <dgm:t>
        <a:bodyPr/>
        <a:lstStyle/>
        <a:p>
          <a:endParaRPr lang="es-ES"/>
        </a:p>
      </dgm:t>
    </dgm:pt>
    <dgm:pt modelId="{13549686-88A2-4185-A223-D33648554E1C}">
      <dgm:prSet phldrT="[Texto]" custT="1"/>
      <dgm:spPr>
        <a:solidFill>
          <a:srgbClr val="C00000"/>
        </a:solidFill>
      </dgm:spPr>
      <dgm:t>
        <a:bodyPr/>
        <a:lstStyle/>
        <a:p>
          <a:r>
            <a:rPr lang="es-ES" sz="2000" dirty="0">
              <a:solidFill>
                <a:schemeClr val="bg1"/>
              </a:solidFill>
              <a:latin typeface="Verdana" panose="020B0604030504040204" pitchFamily="34" charset="0"/>
              <a:ea typeface="Verdana" panose="020B0604030504040204" pitchFamily="34" charset="0"/>
            </a:rPr>
            <a:t>Capacidades</a:t>
          </a:r>
        </a:p>
      </dgm:t>
    </dgm:pt>
    <dgm:pt modelId="{CD8AEDB5-2FA6-493E-BDB8-2D72F4B3A954}" type="parTrans" cxnId="{1CFB4EEC-8C28-431B-9042-AD06EAB18C94}">
      <dgm:prSet/>
      <dgm:spPr/>
      <dgm:t>
        <a:bodyPr/>
        <a:lstStyle/>
        <a:p>
          <a:endParaRPr lang="es-ES"/>
        </a:p>
      </dgm:t>
    </dgm:pt>
    <dgm:pt modelId="{B967C96D-C8E9-48DF-A26B-609A35674E55}" type="sibTrans" cxnId="{1CFB4EEC-8C28-431B-9042-AD06EAB18C94}">
      <dgm:prSet/>
      <dgm:spPr/>
      <dgm:t>
        <a:bodyPr/>
        <a:lstStyle/>
        <a:p>
          <a:endParaRPr lang="es-ES"/>
        </a:p>
      </dgm:t>
    </dgm:pt>
    <dgm:pt modelId="{FB2A3817-39F3-4275-A3BA-2B655B80FBCA}">
      <dgm:prSet phldrT="[Texto]"/>
      <dgm:spPr/>
      <dgm:t>
        <a:bodyPr/>
        <a:lstStyle/>
        <a:p>
          <a:pPr algn="l"/>
          <a:r>
            <a:rPr lang="es-ES" dirty="0">
              <a:latin typeface="Verdana" panose="020B0604030504040204" pitchFamily="34" charset="0"/>
              <a:ea typeface="Verdana" panose="020B0604030504040204" pitchFamily="34" charset="0"/>
            </a:rPr>
            <a:t>   Gestión del Conocimiento</a:t>
          </a:r>
        </a:p>
      </dgm:t>
    </dgm:pt>
    <dgm:pt modelId="{CAE15E83-4524-4898-B5E8-C9FBE95FE50E}" type="parTrans" cxnId="{BD75CE65-1A10-425C-B226-7EFF33028EF9}">
      <dgm:prSet/>
      <dgm:spPr/>
      <dgm:t>
        <a:bodyPr/>
        <a:lstStyle/>
        <a:p>
          <a:endParaRPr lang="es-ES"/>
        </a:p>
      </dgm:t>
    </dgm:pt>
    <dgm:pt modelId="{9371C713-7F77-492E-B8FB-1A5178A705DA}" type="sibTrans" cxnId="{BD75CE65-1A10-425C-B226-7EFF33028EF9}">
      <dgm:prSet/>
      <dgm:spPr/>
      <dgm:t>
        <a:bodyPr/>
        <a:lstStyle/>
        <a:p>
          <a:endParaRPr lang="es-ES"/>
        </a:p>
      </dgm:t>
    </dgm:pt>
    <dgm:pt modelId="{F8025BCB-CA87-41AC-8B31-1CD7FFA5C496}">
      <dgm:prSet phldrT="[Texto]"/>
      <dgm:spPr/>
      <dgm:t>
        <a:bodyPr/>
        <a:lstStyle/>
        <a:p>
          <a:pPr algn="l"/>
          <a:r>
            <a:rPr lang="es-ES" dirty="0">
              <a:latin typeface="Verdana" panose="020B0604030504040204" pitchFamily="34" charset="0"/>
              <a:ea typeface="Verdana" panose="020B0604030504040204" pitchFamily="34" charset="0"/>
            </a:rPr>
            <a:t>   Capacidad de Absorción</a:t>
          </a:r>
        </a:p>
      </dgm:t>
    </dgm:pt>
    <dgm:pt modelId="{CED0C7A7-B9E6-4CFD-941B-F826C527C825}" type="parTrans" cxnId="{DFE66992-535F-4543-9666-D407D2157119}">
      <dgm:prSet/>
      <dgm:spPr/>
      <dgm:t>
        <a:bodyPr/>
        <a:lstStyle/>
        <a:p>
          <a:endParaRPr lang="es-ES"/>
        </a:p>
      </dgm:t>
    </dgm:pt>
    <dgm:pt modelId="{94D040CB-10B3-4153-845B-B4E77BC901EF}" type="sibTrans" cxnId="{DFE66992-535F-4543-9666-D407D2157119}">
      <dgm:prSet/>
      <dgm:spPr/>
      <dgm:t>
        <a:bodyPr/>
        <a:lstStyle/>
        <a:p>
          <a:endParaRPr lang="es-ES"/>
        </a:p>
      </dgm:t>
    </dgm:pt>
    <dgm:pt modelId="{EA0CCED8-00A5-45DF-9D4C-77713B2B9283}">
      <dgm:prSet phldrT="[Texto]"/>
      <dgm:spPr/>
      <dgm:t>
        <a:bodyPr/>
        <a:lstStyle/>
        <a:p>
          <a:pPr algn="l"/>
          <a:r>
            <a:rPr lang="es-ES" dirty="0">
              <a:latin typeface="Verdana" panose="020B0604030504040204" pitchFamily="34" charset="0"/>
              <a:ea typeface="Verdana" panose="020B0604030504040204" pitchFamily="34" charset="0"/>
            </a:rPr>
            <a:t>   Capacidad de Aprendizaje</a:t>
          </a:r>
        </a:p>
      </dgm:t>
    </dgm:pt>
    <dgm:pt modelId="{79239C9C-5C9C-4AB4-9C2E-C702462AF514}" type="parTrans" cxnId="{A4AB4EA3-AF95-4E80-B368-D3F12D681370}">
      <dgm:prSet/>
      <dgm:spPr/>
      <dgm:t>
        <a:bodyPr/>
        <a:lstStyle/>
        <a:p>
          <a:endParaRPr lang="es-ES"/>
        </a:p>
      </dgm:t>
    </dgm:pt>
    <dgm:pt modelId="{FBD57A80-7A53-4AEF-A764-49861A0353EF}" type="sibTrans" cxnId="{A4AB4EA3-AF95-4E80-B368-D3F12D681370}">
      <dgm:prSet/>
      <dgm:spPr/>
      <dgm:t>
        <a:bodyPr/>
        <a:lstStyle/>
        <a:p>
          <a:endParaRPr lang="es-ES"/>
        </a:p>
      </dgm:t>
    </dgm:pt>
    <dgm:pt modelId="{00C31D9B-1FF1-42D6-A6D7-41C0AEC5B4E0}">
      <dgm:prSet phldrT="[Texto]"/>
      <dgm:spPr/>
      <dgm:t>
        <a:bodyPr/>
        <a:lstStyle/>
        <a:p>
          <a:pPr algn="l"/>
          <a:r>
            <a:rPr lang="es-ES" dirty="0">
              <a:latin typeface="Verdana" panose="020B0604030504040204" pitchFamily="34" charset="0"/>
              <a:ea typeface="Verdana" panose="020B0604030504040204" pitchFamily="34" charset="0"/>
            </a:rPr>
            <a:t>   Capacidad de Innovación</a:t>
          </a:r>
        </a:p>
      </dgm:t>
    </dgm:pt>
    <dgm:pt modelId="{88777E09-8FFD-4EC6-873C-B56522C0293A}" type="parTrans" cxnId="{A343B432-E62A-48AC-885E-397BBCBF2163}">
      <dgm:prSet/>
      <dgm:spPr/>
      <dgm:t>
        <a:bodyPr/>
        <a:lstStyle/>
        <a:p>
          <a:endParaRPr lang="es-ES"/>
        </a:p>
      </dgm:t>
    </dgm:pt>
    <dgm:pt modelId="{CF57EB93-2AB1-4F5B-8053-E0BD3241AE44}" type="sibTrans" cxnId="{A343B432-E62A-48AC-885E-397BBCBF2163}">
      <dgm:prSet/>
      <dgm:spPr/>
      <dgm:t>
        <a:bodyPr/>
        <a:lstStyle/>
        <a:p>
          <a:endParaRPr lang="es-ES"/>
        </a:p>
      </dgm:t>
    </dgm:pt>
    <dgm:pt modelId="{443A9D19-CFF8-4A7E-94AF-5B7107841F2A}">
      <dgm:prSet phldrT="[Texto]"/>
      <dgm:spPr/>
      <dgm:t>
        <a:bodyPr/>
        <a:lstStyle/>
        <a:p>
          <a:pPr algn="l"/>
          <a:r>
            <a:rPr lang="es-ES" dirty="0">
              <a:latin typeface="Verdana" panose="020B0604030504040204" pitchFamily="34" charset="0"/>
              <a:ea typeface="Verdana" panose="020B0604030504040204" pitchFamily="34" charset="0"/>
            </a:rPr>
            <a:t>   Capacidad de Adaptación</a:t>
          </a:r>
        </a:p>
      </dgm:t>
    </dgm:pt>
    <dgm:pt modelId="{791E3E4D-3B45-44C5-BEFD-9B9F3A77AD8A}" type="parTrans" cxnId="{30C52FCA-B63B-451B-ABDE-59C4947F8749}">
      <dgm:prSet/>
      <dgm:spPr/>
      <dgm:t>
        <a:bodyPr/>
        <a:lstStyle/>
        <a:p>
          <a:endParaRPr lang="es-ES"/>
        </a:p>
      </dgm:t>
    </dgm:pt>
    <dgm:pt modelId="{34654340-03D5-42B0-B280-DFDA3F9B21BA}" type="sibTrans" cxnId="{30C52FCA-B63B-451B-ABDE-59C4947F8749}">
      <dgm:prSet/>
      <dgm:spPr/>
      <dgm:t>
        <a:bodyPr/>
        <a:lstStyle/>
        <a:p>
          <a:endParaRPr lang="es-ES"/>
        </a:p>
      </dgm:t>
    </dgm:pt>
    <dgm:pt modelId="{7BBFAF99-E72C-42AD-9E53-64B3E6BD0205}">
      <dgm:prSet phldrT="[Texto]"/>
      <dgm:spPr/>
      <dgm:t>
        <a:bodyPr/>
        <a:lstStyle/>
        <a:p>
          <a:pPr algn="l"/>
          <a:r>
            <a:rPr lang="es-ES" dirty="0">
              <a:latin typeface="Verdana" panose="020B0604030504040204" pitchFamily="34" charset="0"/>
              <a:ea typeface="Verdana" panose="020B0604030504040204" pitchFamily="34" charset="0"/>
            </a:rPr>
            <a:t>   Resiliencia</a:t>
          </a:r>
        </a:p>
      </dgm:t>
    </dgm:pt>
    <dgm:pt modelId="{B49B36FD-466D-4680-86D5-0E2284804DBD}" type="parTrans" cxnId="{E153FCA4-28D3-4F9D-8EA5-52D1B1F923F0}">
      <dgm:prSet/>
      <dgm:spPr/>
      <dgm:t>
        <a:bodyPr/>
        <a:lstStyle/>
        <a:p>
          <a:endParaRPr lang="es-ES"/>
        </a:p>
      </dgm:t>
    </dgm:pt>
    <dgm:pt modelId="{739836EC-17D7-4960-9A6A-A9BE71890D51}" type="sibTrans" cxnId="{E153FCA4-28D3-4F9D-8EA5-52D1B1F923F0}">
      <dgm:prSet/>
      <dgm:spPr/>
      <dgm:t>
        <a:bodyPr/>
        <a:lstStyle/>
        <a:p>
          <a:endParaRPr lang="es-ES"/>
        </a:p>
      </dgm:t>
    </dgm:pt>
    <dgm:pt modelId="{26219BE4-285F-4718-A5C7-1B74DB284481}">
      <dgm:prSet phldrT="[Texto]"/>
      <dgm:spPr/>
      <dgm:t>
        <a:bodyPr/>
        <a:lstStyle/>
        <a:p>
          <a:pPr algn="l"/>
          <a:r>
            <a:rPr lang="es-ES" dirty="0">
              <a:latin typeface="Verdana" panose="020B0604030504040204" pitchFamily="34" charset="0"/>
              <a:ea typeface="Verdana" panose="020B0604030504040204" pitchFamily="34" charset="0"/>
            </a:rPr>
            <a:t>  Físicos</a:t>
          </a:r>
        </a:p>
      </dgm:t>
    </dgm:pt>
    <dgm:pt modelId="{20C5FA71-06C9-42B7-B8C6-63A75759E4B8}" type="parTrans" cxnId="{D673AD6E-A1C2-41E2-AF8B-EB5F66BF181B}">
      <dgm:prSet/>
      <dgm:spPr/>
      <dgm:t>
        <a:bodyPr/>
        <a:lstStyle/>
        <a:p>
          <a:endParaRPr lang="es-ES"/>
        </a:p>
      </dgm:t>
    </dgm:pt>
    <dgm:pt modelId="{C69DDB76-4CB8-441A-B4D2-E7C5B8B7C43B}" type="sibTrans" cxnId="{D673AD6E-A1C2-41E2-AF8B-EB5F66BF181B}">
      <dgm:prSet/>
      <dgm:spPr/>
      <dgm:t>
        <a:bodyPr/>
        <a:lstStyle/>
        <a:p>
          <a:endParaRPr lang="es-ES"/>
        </a:p>
      </dgm:t>
    </dgm:pt>
    <dgm:pt modelId="{E3960A76-2675-454A-A327-12875ABCC442}">
      <dgm:prSet phldrT="[Texto]"/>
      <dgm:spPr/>
      <dgm:t>
        <a:bodyPr/>
        <a:lstStyle/>
        <a:p>
          <a:pPr algn="l"/>
          <a:r>
            <a:rPr lang="es-ES" dirty="0">
              <a:latin typeface="Verdana" panose="020B0604030504040204" pitchFamily="34" charset="0"/>
              <a:ea typeface="Verdana" panose="020B0604030504040204" pitchFamily="34" charset="0"/>
            </a:rPr>
            <a:t>  Financieros</a:t>
          </a:r>
        </a:p>
      </dgm:t>
    </dgm:pt>
    <dgm:pt modelId="{13A8ECD2-D220-4752-AF5E-98510AF2E32F}" type="parTrans" cxnId="{2C6DAB54-5568-4E5B-B9A7-CF6B3D108901}">
      <dgm:prSet/>
      <dgm:spPr/>
      <dgm:t>
        <a:bodyPr/>
        <a:lstStyle/>
        <a:p>
          <a:endParaRPr lang="es-ES"/>
        </a:p>
      </dgm:t>
    </dgm:pt>
    <dgm:pt modelId="{EA8449E1-9958-418F-92F3-29BF4AA091F4}" type="sibTrans" cxnId="{2C6DAB54-5568-4E5B-B9A7-CF6B3D108901}">
      <dgm:prSet/>
      <dgm:spPr/>
      <dgm:t>
        <a:bodyPr/>
        <a:lstStyle/>
        <a:p>
          <a:endParaRPr lang="es-ES"/>
        </a:p>
      </dgm:t>
    </dgm:pt>
    <dgm:pt modelId="{4C5C8C63-6D5D-4AB6-8D95-16DF2DA841A6}">
      <dgm:prSet phldrT="[Texto]"/>
      <dgm:spPr/>
      <dgm:t>
        <a:bodyPr/>
        <a:lstStyle/>
        <a:p>
          <a:pPr algn="l"/>
          <a:r>
            <a:rPr lang="es-ES" dirty="0">
              <a:latin typeface="Verdana" panose="020B0604030504040204" pitchFamily="34" charset="0"/>
              <a:ea typeface="Verdana" panose="020B0604030504040204" pitchFamily="34" charset="0"/>
            </a:rPr>
            <a:t>  Humanos</a:t>
          </a:r>
        </a:p>
      </dgm:t>
    </dgm:pt>
    <dgm:pt modelId="{FC1E737A-7AD3-43E2-8DE0-3113AA85206B}" type="parTrans" cxnId="{08091093-6C0F-44B8-A39D-21640B291A37}">
      <dgm:prSet/>
      <dgm:spPr/>
      <dgm:t>
        <a:bodyPr/>
        <a:lstStyle/>
        <a:p>
          <a:endParaRPr lang="es-ES"/>
        </a:p>
      </dgm:t>
    </dgm:pt>
    <dgm:pt modelId="{E2AFAE07-7B49-454D-9BE0-FCBA40782F0C}" type="sibTrans" cxnId="{08091093-6C0F-44B8-A39D-21640B291A37}">
      <dgm:prSet/>
      <dgm:spPr/>
      <dgm:t>
        <a:bodyPr/>
        <a:lstStyle/>
        <a:p>
          <a:endParaRPr lang="es-ES"/>
        </a:p>
      </dgm:t>
    </dgm:pt>
    <dgm:pt modelId="{532D0770-804B-4EDC-AF62-70C30D084262}">
      <dgm:prSet phldrT="[Texto]"/>
      <dgm:spPr/>
      <dgm:t>
        <a:bodyPr/>
        <a:lstStyle/>
        <a:p>
          <a:pPr algn="l"/>
          <a:r>
            <a:rPr lang="es-ES" dirty="0">
              <a:latin typeface="Verdana" panose="020B0604030504040204" pitchFamily="34" charset="0"/>
              <a:ea typeface="Verdana" panose="020B0604030504040204" pitchFamily="34" charset="0"/>
            </a:rPr>
            <a:t>  No Humanos</a:t>
          </a:r>
        </a:p>
      </dgm:t>
    </dgm:pt>
    <dgm:pt modelId="{57B6DD37-1C67-4636-8FBE-5AE462BC9CB0}" type="parTrans" cxnId="{12C5D9AC-4E9A-4012-8668-E76C8D9E7B06}">
      <dgm:prSet/>
      <dgm:spPr/>
      <dgm:t>
        <a:bodyPr/>
        <a:lstStyle/>
        <a:p>
          <a:endParaRPr lang="es-ES"/>
        </a:p>
      </dgm:t>
    </dgm:pt>
    <dgm:pt modelId="{AE1F51E9-680A-4522-BC4B-6CF2DDCCA70A}" type="sibTrans" cxnId="{12C5D9AC-4E9A-4012-8668-E76C8D9E7B06}">
      <dgm:prSet/>
      <dgm:spPr/>
      <dgm:t>
        <a:bodyPr/>
        <a:lstStyle/>
        <a:p>
          <a:endParaRPr lang="es-ES"/>
        </a:p>
      </dgm:t>
    </dgm:pt>
    <dgm:pt modelId="{D7614141-04B8-48B7-9E50-DB8A8A6161EE}" type="pres">
      <dgm:prSet presAssocID="{C1007061-3365-4BB2-9D77-1C7CB5E05E34}" presName="Name0" presStyleCnt="0">
        <dgm:presLayoutVars>
          <dgm:chPref val="1"/>
          <dgm:dir/>
          <dgm:animOne val="branch"/>
          <dgm:animLvl val="lvl"/>
          <dgm:resizeHandles val="exact"/>
        </dgm:presLayoutVars>
      </dgm:prSet>
      <dgm:spPr/>
    </dgm:pt>
    <dgm:pt modelId="{21537376-2678-4B21-938A-032A3828FC17}" type="pres">
      <dgm:prSet presAssocID="{30F6E20B-332E-4955-8DE4-F84DC8915852}" presName="root1" presStyleCnt="0"/>
      <dgm:spPr/>
    </dgm:pt>
    <dgm:pt modelId="{5F77EB2C-73B1-4E7F-8C35-54A7EEF38077}" type="pres">
      <dgm:prSet presAssocID="{30F6E20B-332E-4955-8DE4-F84DC8915852}" presName="LevelOneTextNode" presStyleLbl="node0" presStyleIdx="0" presStyleCnt="2">
        <dgm:presLayoutVars>
          <dgm:chPref val="3"/>
        </dgm:presLayoutVars>
      </dgm:prSet>
      <dgm:spPr/>
    </dgm:pt>
    <dgm:pt modelId="{9E80E15F-C9BD-4D0C-86E6-86D9AB00DB1D}" type="pres">
      <dgm:prSet presAssocID="{30F6E20B-332E-4955-8DE4-F84DC8915852}" presName="level2hierChild" presStyleCnt="0"/>
      <dgm:spPr/>
    </dgm:pt>
    <dgm:pt modelId="{FD1E15B9-DFFC-4FB4-AC94-6CFD7B57E2CC}" type="pres">
      <dgm:prSet presAssocID="{22C0258B-30CA-4473-874F-E97ECB558DDB}" presName="conn2-1" presStyleLbl="parChTrans1D2" presStyleIdx="0" presStyleCnt="8"/>
      <dgm:spPr/>
    </dgm:pt>
    <dgm:pt modelId="{C18A32D4-F101-4D5E-8059-00578D147FEA}" type="pres">
      <dgm:prSet presAssocID="{22C0258B-30CA-4473-874F-E97ECB558DDB}" presName="connTx" presStyleLbl="parChTrans1D2" presStyleIdx="0" presStyleCnt="8"/>
      <dgm:spPr/>
    </dgm:pt>
    <dgm:pt modelId="{643D7B45-5640-47F9-9A5E-4DA540690394}" type="pres">
      <dgm:prSet presAssocID="{C2EF3A03-71D2-45F8-AE28-FBB19953AA65}" presName="root2" presStyleCnt="0"/>
      <dgm:spPr/>
    </dgm:pt>
    <dgm:pt modelId="{F86960E1-FEF7-42F4-9F0F-21D3A4FDC467}" type="pres">
      <dgm:prSet presAssocID="{C2EF3A03-71D2-45F8-AE28-FBB19953AA65}" presName="LevelTwoTextNode" presStyleLbl="node2" presStyleIdx="0" presStyleCnt="8" custScaleX="111202">
        <dgm:presLayoutVars>
          <dgm:chPref val="3"/>
        </dgm:presLayoutVars>
      </dgm:prSet>
      <dgm:spPr/>
    </dgm:pt>
    <dgm:pt modelId="{320BC60A-2A8E-4B27-82F3-42F25785B8CD}" type="pres">
      <dgm:prSet presAssocID="{C2EF3A03-71D2-45F8-AE28-FBB19953AA65}" presName="level3hierChild" presStyleCnt="0"/>
      <dgm:spPr/>
    </dgm:pt>
    <dgm:pt modelId="{0E377EDC-3F96-4578-B57E-0391D87FD9AC}" type="pres">
      <dgm:prSet presAssocID="{20C5FA71-06C9-42B7-B8C6-63A75759E4B8}" presName="conn2-1" presStyleLbl="parChTrans1D3" presStyleIdx="0" presStyleCnt="4"/>
      <dgm:spPr/>
    </dgm:pt>
    <dgm:pt modelId="{6A60C9AF-2D21-4075-BE98-BF7743A889BB}" type="pres">
      <dgm:prSet presAssocID="{20C5FA71-06C9-42B7-B8C6-63A75759E4B8}" presName="connTx" presStyleLbl="parChTrans1D3" presStyleIdx="0" presStyleCnt="4"/>
      <dgm:spPr/>
    </dgm:pt>
    <dgm:pt modelId="{91D6BF11-25EC-4F11-8366-6E0A5A23BE4C}" type="pres">
      <dgm:prSet presAssocID="{26219BE4-285F-4718-A5C7-1B74DB284481}" presName="root2" presStyleCnt="0"/>
      <dgm:spPr/>
    </dgm:pt>
    <dgm:pt modelId="{BE98ED9B-B4F7-49C8-B5C1-7ADF159ECC4B}" type="pres">
      <dgm:prSet presAssocID="{26219BE4-285F-4718-A5C7-1B74DB284481}" presName="LevelTwoTextNode" presStyleLbl="node3" presStyleIdx="0" presStyleCnt="4" custScaleX="124851">
        <dgm:presLayoutVars>
          <dgm:chPref val="3"/>
        </dgm:presLayoutVars>
      </dgm:prSet>
      <dgm:spPr/>
    </dgm:pt>
    <dgm:pt modelId="{16D1ED67-3C5A-4539-9534-3D8A94070E81}" type="pres">
      <dgm:prSet presAssocID="{26219BE4-285F-4718-A5C7-1B74DB284481}" presName="level3hierChild" presStyleCnt="0"/>
      <dgm:spPr/>
    </dgm:pt>
    <dgm:pt modelId="{8181A79A-3F1D-42E7-82DD-69020889E2B9}" type="pres">
      <dgm:prSet presAssocID="{13A8ECD2-D220-4752-AF5E-98510AF2E32F}" presName="conn2-1" presStyleLbl="parChTrans1D3" presStyleIdx="1" presStyleCnt="4"/>
      <dgm:spPr/>
    </dgm:pt>
    <dgm:pt modelId="{CC5BB292-8768-4A0C-87A4-7D9C09445651}" type="pres">
      <dgm:prSet presAssocID="{13A8ECD2-D220-4752-AF5E-98510AF2E32F}" presName="connTx" presStyleLbl="parChTrans1D3" presStyleIdx="1" presStyleCnt="4"/>
      <dgm:spPr/>
    </dgm:pt>
    <dgm:pt modelId="{EE3D719B-9684-4220-A5F8-E725D2DE8590}" type="pres">
      <dgm:prSet presAssocID="{E3960A76-2675-454A-A327-12875ABCC442}" presName="root2" presStyleCnt="0"/>
      <dgm:spPr/>
    </dgm:pt>
    <dgm:pt modelId="{7614F3A8-BCB7-48A7-9B48-8853D2FA1327}" type="pres">
      <dgm:prSet presAssocID="{E3960A76-2675-454A-A327-12875ABCC442}" presName="LevelTwoTextNode" presStyleLbl="node3" presStyleIdx="1" presStyleCnt="4" custScaleX="124851">
        <dgm:presLayoutVars>
          <dgm:chPref val="3"/>
        </dgm:presLayoutVars>
      </dgm:prSet>
      <dgm:spPr/>
    </dgm:pt>
    <dgm:pt modelId="{CD4DDAFE-8228-4882-A2A1-DC0A497FF85C}" type="pres">
      <dgm:prSet presAssocID="{E3960A76-2675-454A-A327-12875ABCC442}" presName="level3hierChild" presStyleCnt="0"/>
      <dgm:spPr/>
    </dgm:pt>
    <dgm:pt modelId="{D0D862AE-0462-4D95-A235-733DF9EA005D}" type="pres">
      <dgm:prSet presAssocID="{C5784793-0E7C-4F13-A3A6-BF795D8BB3B8}" presName="conn2-1" presStyleLbl="parChTrans1D2" presStyleIdx="1" presStyleCnt="8"/>
      <dgm:spPr/>
    </dgm:pt>
    <dgm:pt modelId="{63F8A4CA-E29D-48A5-8509-FC7334462EED}" type="pres">
      <dgm:prSet presAssocID="{C5784793-0E7C-4F13-A3A6-BF795D8BB3B8}" presName="connTx" presStyleLbl="parChTrans1D2" presStyleIdx="1" presStyleCnt="8"/>
      <dgm:spPr/>
    </dgm:pt>
    <dgm:pt modelId="{79458828-95C5-4F24-926C-660B66D31B36}" type="pres">
      <dgm:prSet presAssocID="{395C076B-7235-4E8E-8125-BB4F626A6052}" presName="root2" presStyleCnt="0"/>
      <dgm:spPr/>
    </dgm:pt>
    <dgm:pt modelId="{59B1CB3B-F212-4470-9705-20A4830B79AE}" type="pres">
      <dgm:prSet presAssocID="{395C076B-7235-4E8E-8125-BB4F626A6052}" presName="LevelTwoTextNode" presStyleLbl="node2" presStyleIdx="1" presStyleCnt="8" custScaleX="111202">
        <dgm:presLayoutVars>
          <dgm:chPref val="3"/>
        </dgm:presLayoutVars>
      </dgm:prSet>
      <dgm:spPr/>
    </dgm:pt>
    <dgm:pt modelId="{F13FA896-2032-4E64-A802-94BBA5933570}" type="pres">
      <dgm:prSet presAssocID="{395C076B-7235-4E8E-8125-BB4F626A6052}" presName="level3hierChild" presStyleCnt="0"/>
      <dgm:spPr/>
    </dgm:pt>
    <dgm:pt modelId="{1CE5FFD7-5EF9-4D2D-9E74-9C8F9D49B905}" type="pres">
      <dgm:prSet presAssocID="{FC1E737A-7AD3-43E2-8DE0-3113AA85206B}" presName="conn2-1" presStyleLbl="parChTrans1D3" presStyleIdx="2" presStyleCnt="4"/>
      <dgm:spPr/>
    </dgm:pt>
    <dgm:pt modelId="{DF27DE35-A2EE-448D-8A47-9F428AA4937D}" type="pres">
      <dgm:prSet presAssocID="{FC1E737A-7AD3-43E2-8DE0-3113AA85206B}" presName="connTx" presStyleLbl="parChTrans1D3" presStyleIdx="2" presStyleCnt="4"/>
      <dgm:spPr/>
    </dgm:pt>
    <dgm:pt modelId="{99466EF4-EE55-4D45-957D-A5796C3F6B58}" type="pres">
      <dgm:prSet presAssocID="{4C5C8C63-6D5D-4AB6-8D95-16DF2DA841A6}" presName="root2" presStyleCnt="0"/>
      <dgm:spPr/>
    </dgm:pt>
    <dgm:pt modelId="{02F8DC21-2BB8-4E83-BECF-C93068B028B6}" type="pres">
      <dgm:prSet presAssocID="{4C5C8C63-6D5D-4AB6-8D95-16DF2DA841A6}" presName="LevelTwoTextNode" presStyleLbl="node3" presStyleIdx="2" presStyleCnt="4" custScaleX="124851">
        <dgm:presLayoutVars>
          <dgm:chPref val="3"/>
        </dgm:presLayoutVars>
      </dgm:prSet>
      <dgm:spPr/>
    </dgm:pt>
    <dgm:pt modelId="{EA1E27BF-6CCD-4C51-BBF9-C738C1CCA9C8}" type="pres">
      <dgm:prSet presAssocID="{4C5C8C63-6D5D-4AB6-8D95-16DF2DA841A6}" presName="level3hierChild" presStyleCnt="0"/>
      <dgm:spPr/>
    </dgm:pt>
    <dgm:pt modelId="{C2F3F891-4356-4440-AA55-A787BFA7579F}" type="pres">
      <dgm:prSet presAssocID="{57B6DD37-1C67-4636-8FBE-5AE462BC9CB0}" presName="conn2-1" presStyleLbl="parChTrans1D3" presStyleIdx="3" presStyleCnt="4"/>
      <dgm:spPr/>
    </dgm:pt>
    <dgm:pt modelId="{1DF087BC-CE66-4404-9FB5-76BC203854EA}" type="pres">
      <dgm:prSet presAssocID="{57B6DD37-1C67-4636-8FBE-5AE462BC9CB0}" presName="connTx" presStyleLbl="parChTrans1D3" presStyleIdx="3" presStyleCnt="4"/>
      <dgm:spPr/>
    </dgm:pt>
    <dgm:pt modelId="{94741574-CCFA-4DC4-BF2A-B1066A0E7A6D}" type="pres">
      <dgm:prSet presAssocID="{532D0770-804B-4EDC-AF62-70C30D084262}" presName="root2" presStyleCnt="0"/>
      <dgm:spPr/>
    </dgm:pt>
    <dgm:pt modelId="{37BB8307-59C7-4725-BA94-99E82EC2E5AE}" type="pres">
      <dgm:prSet presAssocID="{532D0770-804B-4EDC-AF62-70C30D084262}" presName="LevelTwoTextNode" presStyleLbl="node3" presStyleIdx="3" presStyleCnt="4" custScaleX="124851">
        <dgm:presLayoutVars>
          <dgm:chPref val="3"/>
        </dgm:presLayoutVars>
      </dgm:prSet>
      <dgm:spPr/>
    </dgm:pt>
    <dgm:pt modelId="{032F8082-B4C7-41A3-B266-D20ADA1207A1}" type="pres">
      <dgm:prSet presAssocID="{532D0770-804B-4EDC-AF62-70C30D084262}" presName="level3hierChild" presStyleCnt="0"/>
      <dgm:spPr/>
    </dgm:pt>
    <dgm:pt modelId="{FC470499-2AF1-4935-93DB-1EA337031965}" type="pres">
      <dgm:prSet presAssocID="{13549686-88A2-4185-A223-D33648554E1C}" presName="root1" presStyleCnt="0"/>
      <dgm:spPr/>
    </dgm:pt>
    <dgm:pt modelId="{2DF5DD1E-4E7E-40D2-9A44-662E833D0934}" type="pres">
      <dgm:prSet presAssocID="{13549686-88A2-4185-A223-D33648554E1C}" presName="LevelOneTextNode" presStyleLbl="node0" presStyleIdx="1" presStyleCnt="2">
        <dgm:presLayoutVars>
          <dgm:chPref val="3"/>
        </dgm:presLayoutVars>
      </dgm:prSet>
      <dgm:spPr/>
    </dgm:pt>
    <dgm:pt modelId="{7F0AA4B8-9DE9-40EF-8C29-8176A92AF834}" type="pres">
      <dgm:prSet presAssocID="{13549686-88A2-4185-A223-D33648554E1C}" presName="level2hierChild" presStyleCnt="0"/>
      <dgm:spPr/>
    </dgm:pt>
    <dgm:pt modelId="{2484454F-FA61-47D1-AA6E-5FFE12D937DB}" type="pres">
      <dgm:prSet presAssocID="{CAE15E83-4524-4898-B5E8-C9FBE95FE50E}" presName="conn2-1" presStyleLbl="parChTrans1D2" presStyleIdx="2" presStyleCnt="8"/>
      <dgm:spPr/>
    </dgm:pt>
    <dgm:pt modelId="{3AF043B0-73C6-477C-9FCA-CE7F1B123BEC}" type="pres">
      <dgm:prSet presAssocID="{CAE15E83-4524-4898-B5E8-C9FBE95FE50E}" presName="connTx" presStyleLbl="parChTrans1D2" presStyleIdx="2" presStyleCnt="8"/>
      <dgm:spPr/>
    </dgm:pt>
    <dgm:pt modelId="{813C4945-C973-4C84-8BC7-CA1F0EC2374A}" type="pres">
      <dgm:prSet presAssocID="{FB2A3817-39F3-4275-A3BA-2B655B80FBCA}" presName="root2" presStyleCnt="0"/>
      <dgm:spPr/>
    </dgm:pt>
    <dgm:pt modelId="{31BD4860-4191-42B2-991D-9F6D8E61AD0C}" type="pres">
      <dgm:prSet presAssocID="{FB2A3817-39F3-4275-A3BA-2B655B80FBCA}" presName="LevelTwoTextNode" presStyleLbl="node2" presStyleIdx="2" presStyleCnt="8" custScaleX="256937">
        <dgm:presLayoutVars>
          <dgm:chPref val="3"/>
        </dgm:presLayoutVars>
      </dgm:prSet>
      <dgm:spPr/>
    </dgm:pt>
    <dgm:pt modelId="{FB04622C-F291-48F5-A01F-6D2A1F4CC903}" type="pres">
      <dgm:prSet presAssocID="{FB2A3817-39F3-4275-A3BA-2B655B80FBCA}" presName="level3hierChild" presStyleCnt="0"/>
      <dgm:spPr/>
    </dgm:pt>
    <dgm:pt modelId="{D601E31E-B5CF-455F-ADE9-67D5C816A214}" type="pres">
      <dgm:prSet presAssocID="{CED0C7A7-B9E6-4CFD-941B-F826C527C825}" presName="conn2-1" presStyleLbl="parChTrans1D2" presStyleIdx="3" presStyleCnt="8"/>
      <dgm:spPr/>
    </dgm:pt>
    <dgm:pt modelId="{07A6BC8B-2830-4F54-BA45-2323B291C149}" type="pres">
      <dgm:prSet presAssocID="{CED0C7A7-B9E6-4CFD-941B-F826C527C825}" presName="connTx" presStyleLbl="parChTrans1D2" presStyleIdx="3" presStyleCnt="8"/>
      <dgm:spPr/>
    </dgm:pt>
    <dgm:pt modelId="{00D8ED50-1818-4BD8-9C03-B79C0DCAB72D}" type="pres">
      <dgm:prSet presAssocID="{F8025BCB-CA87-41AC-8B31-1CD7FFA5C496}" presName="root2" presStyleCnt="0"/>
      <dgm:spPr/>
    </dgm:pt>
    <dgm:pt modelId="{21BAC97B-C0DA-437B-AA4C-E08342317D32}" type="pres">
      <dgm:prSet presAssocID="{F8025BCB-CA87-41AC-8B31-1CD7FFA5C496}" presName="LevelTwoTextNode" presStyleLbl="node2" presStyleIdx="3" presStyleCnt="8" custScaleX="256937">
        <dgm:presLayoutVars>
          <dgm:chPref val="3"/>
        </dgm:presLayoutVars>
      </dgm:prSet>
      <dgm:spPr/>
    </dgm:pt>
    <dgm:pt modelId="{9E049AAB-0FD8-43F6-9341-640B6F613D01}" type="pres">
      <dgm:prSet presAssocID="{F8025BCB-CA87-41AC-8B31-1CD7FFA5C496}" presName="level3hierChild" presStyleCnt="0"/>
      <dgm:spPr/>
    </dgm:pt>
    <dgm:pt modelId="{6FB188A4-C723-4676-AFBD-3ACBCCA241E0}" type="pres">
      <dgm:prSet presAssocID="{79239C9C-5C9C-4AB4-9C2E-C702462AF514}" presName="conn2-1" presStyleLbl="parChTrans1D2" presStyleIdx="4" presStyleCnt="8"/>
      <dgm:spPr/>
    </dgm:pt>
    <dgm:pt modelId="{6940514A-A8D5-4A61-8B79-248F0ABA4407}" type="pres">
      <dgm:prSet presAssocID="{79239C9C-5C9C-4AB4-9C2E-C702462AF514}" presName="connTx" presStyleLbl="parChTrans1D2" presStyleIdx="4" presStyleCnt="8"/>
      <dgm:spPr/>
    </dgm:pt>
    <dgm:pt modelId="{BAD6C0DE-ED92-4BDF-B842-4BD8B3B0B440}" type="pres">
      <dgm:prSet presAssocID="{EA0CCED8-00A5-45DF-9D4C-77713B2B9283}" presName="root2" presStyleCnt="0"/>
      <dgm:spPr/>
    </dgm:pt>
    <dgm:pt modelId="{96659A4E-C594-4667-BEE1-76903784F602}" type="pres">
      <dgm:prSet presAssocID="{EA0CCED8-00A5-45DF-9D4C-77713B2B9283}" presName="LevelTwoTextNode" presStyleLbl="node2" presStyleIdx="4" presStyleCnt="8" custScaleX="256937">
        <dgm:presLayoutVars>
          <dgm:chPref val="3"/>
        </dgm:presLayoutVars>
      </dgm:prSet>
      <dgm:spPr/>
    </dgm:pt>
    <dgm:pt modelId="{8CDBAC3D-15C7-4B5A-A418-BC601B08C323}" type="pres">
      <dgm:prSet presAssocID="{EA0CCED8-00A5-45DF-9D4C-77713B2B9283}" presName="level3hierChild" presStyleCnt="0"/>
      <dgm:spPr/>
    </dgm:pt>
    <dgm:pt modelId="{B0A2ED7C-3B92-4093-8CD4-1A28532261D8}" type="pres">
      <dgm:prSet presAssocID="{88777E09-8FFD-4EC6-873C-B56522C0293A}" presName="conn2-1" presStyleLbl="parChTrans1D2" presStyleIdx="5" presStyleCnt="8"/>
      <dgm:spPr/>
    </dgm:pt>
    <dgm:pt modelId="{BCE07A37-8EFC-4DD1-A6BC-9D558DFC69B5}" type="pres">
      <dgm:prSet presAssocID="{88777E09-8FFD-4EC6-873C-B56522C0293A}" presName="connTx" presStyleLbl="parChTrans1D2" presStyleIdx="5" presStyleCnt="8"/>
      <dgm:spPr/>
    </dgm:pt>
    <dgm:pt modelId="{1738607B-09DC-4E73-97E0-9053BA58C91C}" type="pres">
      <dgm:prSet presAssocID="{00C31D9B-1FF1-42D6-A6D7-41C0AEC5B4E0}" presName="root2" presStyleCnt="0"/>
      <dgm:spPr/>
    </dgm:pt>
    <dgm:pt modelId="{F8AE5B19-65E8-4593-BCAB-F39A50FF7040}" type="pres">
      <dgm:prSet presAssocID="{00C31D9B-1FF1-42D6-A6D7-41C0AEC5B4E0}" presName="LevelTwoTextNode" presStyleLbl="node2" presStyleIdx="5" presStyleCnt="8" custScaleX="256937">
        <dgm:presLayoutVars>
          <dgm:chPref val="3"/>
        </dgm:presLayoutVars>
      </dgm:prSet>
      <dgm:spPr/>
    </dgm:pt>
    <dgm:pt modelId="{D6CB09E2-2A2F-4733-B21D-52819C6762E0}" type="pres">
      <dgm:prSet presAssocID="{00C31D9B-1FF1-42D6-A6D7-41C0AEC5B4E0}" presName="level3hierChild" presStyleCnt="0"/>
      <dgm:spPr/>
    </dgm:pt>
    <dgm:pt modelId="{D1FCB47A-E3F0-4EBE-9D62-3F1AFE1FBB5D}" type="pres">
      <dgm:prSet presAssocID="{791E3E4D-3B45-44C5-BEFD-9B9F3A77AD8A}" presName="conn2-1" presStyleLbl="parChTrans1D2" presStyleIdx="6" presStyleCnt="8"/>
      <dgm:spPr/>
    </dgm:pt>
    <dgm:pt modelId="{4F173F87-5F4F-4CD0-89E6-085E853D0FD7}" type="pres">
      <dgm:prSet presAssocID="{791E3E4D-3B45-44C5-BEFD-9B9F3A77AD8A}" presName="connTx" presStyleLbl="parChTrans1D2" presStyleIdx="6" presStyleCnt="8"/>
      <dgm:spPr/>
    </dgm:pt>
    <dgm:pt modelId="{31718A6D-E4EF-4C55-8415-019D3D131B55}" type="pres">
      <dgm:prSet presAssocID="{443A9D19-CFF8-4A7E-94AF-5B7107841F2A}" presName="root2" presStyleCnt="0"/>
      <dgm:spPr/>
    </dgm:pt>
    <dgm:pt modelId="{34A1F885-6BC0-4084-987A-1825B17336D0}" type="pres">
      <dgm:prSet presAssocID="{443A9D19-CFF8-4A7E-94AF-5B7107841F2A}" presName="LevelTwoTextNode" presStyleLbl="node2" presStyleIdx="6" presStyleCnt="8" custScaleX="256937">
        <dgm:presLayoutVars>
          <dgm:chPref val="3"/>
        </dgm:presLayoutVars>
      </dgm:prSet>
      <dgm:spPr/>
    </dgm:pt>
    <dgm:pt modelId="{CF70B7BA-3E78-4191-968E-B25F88BDE845}" type="pres">
      <dgm:prSet presAssocID="{443A9D19-CFF8-4A7E-94AF-5B7107841F2A}" presName="level3hierChild" presStyleCnt="0"/>
      <dgm:spPr/>
    </dgm:pt>
    <dgm:pt modelId="{FAF152D2-6D9A-48E3-8B38-308873E81E58}" type="pres">
      <dgm:prSet presAssocID="{B49B36FD-466D-4680-86D5-0E2284804DBD}" presName="conn2-1" presStyleLbl="parChTrans1D2" presStyleIdx="7" presStyleCnt="8"/>
      <dgm:spPr/>
    </dgm:pt>
    <dgm:pt modelId="{2728C8C9-E206-4F85-8C17-3B66643F3987}" type="pres">
      <dgm:prSet presAssocID="{B49B36FD-466D-4680-86D5-0E2284804DBD}" presName="connTx" presStyleLbl="parChTrans1D2" presStyleIdx="7" presStyleCnt="8"/>
      <dgm:spPr/>
    </dgm:pt>
    <dgm:pt modelId="{69328FEF-71A9-424E-A97C-95FBB8726B71}" type="pres">
      <dgm:prSet presAssocID="{7BBFAF99-E72C-42AD-9E53-64B3E6BD0205}" presName="root2" presStyleCnt="0"/>
      <dgm:spPr/>
    </dgm:pt>
    <dgm:pt modelId="{7EC82F23-C5D2-4782-8AB3-1BDEE6304C75}" type="pres">
      <dgm:prSet presAssocID="{7BBFAF99-E72C-42AD-9E53-64B3E6BD0205}" presName="LevelTwoTextNode" presStyleLbl="node2" presStyleIdx="7" presStyleCnt="8" custScaleX="256937">
        <dgm:presLayoutVars>
          <dgm:chPref val="3"/>
        </dgm:presLayoutVars>
      </dgm:prSet>
      <dgm:spPr/>
    </dgm:pt>
    <dgm:pt modelId="{D3C6E808-F0E5-4F9F-AB82-6E1EC238DF4D}" type="pres">
      <dgm:prSet presAssocID="{7BBFAF99-E72C-42AD-9E53-64B3E6BD0205}" presName="level3hierChild" presStyleCnt="0"/>
      <dgm:spPr/>
    </dgm:pt>
  </dgm:ptLst>
  <dgm:cxnLst>
    <dgm:cxn modelId="{5FDB3C06-9266-41AF-B9DA-3DE11AA9F800}" type="presOf" srcId="{791E3E4D-3B45-44C5-BEFD-9B9F3A77AD8A}" destId="{4F173F87-5F4F-4CD0-89E6-085E853D0FD7}" srcOrd="1" destOrd="0" presId="urn:microsoft.com/office/officeart/2008/layout/HorizontalMultiLevelHierarchy"/>
    <dgm:cxn modelId="{EAD2F506-F867-4EB1-B83A-F6A842E0D0D6}" type="presOf" srcId="{CED0C7A7-B9E6-4CFD-941B-F826C527C825}" destId="{07A6BC8B-2830-4F54-BA45-2323B291C149}" srcOrd="1" destOrd="0" presId="urn:microsoft.com/office/officeart/2008/layout/HorizontalMultiLevelHierarchy"/>
    <dgm:cxn modelId="{0D0D3E14-6307-4036-ABCB-74AD62CE5CBC}" type="presOf" srcId="{FC1E737A-7AD3-43E2-8DE0-3113AA85206B}" destId="{DF27DE35-A2EE-448D-8A47-9F428AA4937D}" srcOrd="1" destOrd="0" presId="urn:microsoft.com/office/officeart/2008/layout/HorizontalMultiLevelHierarchy"/>
    <dgm:cxn modelId="{9418391B-9787-44D6-89B4-A3812A48499C}" type="presOf" srcId="{22C0258B-30CA-4473-874F-E97ECB558DDB}" destId="{FD1E15B9-DFFC-4FB4-AC94-6CFD7B57E2CC}" srcOrd="0" destOrd="0" presId="urn:microsoft.com/office/officeart/2008/layout/HorizontalMultiLevelHierarchy"/>
    <dgm:cxn modelId="{64B0901B-D156-4BD7-B6AC-929EDDDF0169}" type="presOf" srcId="{7BBFAF99-E72C-42AD-9E53-64B3E6BD0205}" destId="{7EC82F23-C5D2-4782-8AB3-1BDEE6304C75}" srcOrd="0" destOrd="0" presId="urn:microsoft.com/office/officeart/2008/layout/HorizontalMultiLevelHierarchy"/>
    <dgm:cxn modelId="{A343B432-E62A-48AC-885E-397BBCBF2163}" srcId="{13549686-88A2-4185-A223-D33648554E1C}" destId="{00C31D9B-1FF1-42D6-A6D7-41C0AEC5B4E0}" srcOrd="3" destOrd="0" parTransId="{88777E09-8FFD-4EC6-873C-B56522C0293A}" sibTransId="{CF57EB93-2AB1-4F5B-8053-E0BD3241AE44}"/>
    <dgm:cxn modelId="{14E9CA40-958E-425A-963E-862D62120179}" srcId="{30F6E20B-332E-4955-8DE4-F84DC8915852}" destId="{C2EF3A03-71D2-45F8-AE28-FBB19953AA65}" srcOrd="0" destOrd="0" parTransId="{22C0258B-30CA-4473-874F-E97ECB558DDB}" sibTransId="{AF765B16-EED0-464D-86AD-AFA0B46EB465}"/>
    <dgm:cxn modelId="{0357F85B-6B6C-4D47-BBDD-BB56C3390123}" type="presOf" srcId="{79239C9C-5C9C-4AB4-9C2E-C702462AF514}" destId="{6940514A-A8D5-4A61-8B79-248F0ABA4407}" srcOrd="1" destOrd="0" presId="urn:microsoft.com/office/officeart/2008/layout/HorizontalMultiLevelHierarchy"/>
    <dgm:cxn modelId="{745B705F-70F4-4121-9ADC-A9A203E1CAB5}" type="presOf" srcId="{C1007061-3365-4BB2-9D77-1C7CB5E05E34}" destId="{D7614141-04B8-48B7-9E50-DB8A8A6161EE}" srcOrd="0" destOrd="0" presId="urn:microsoft.com/office/officeart/2008/layout/HorizontalMultiLevelHierarchy"/>
    <dgm:cxn modelId="{3C524561-681F-4F69-A881-72FC92C2F2B9}" type="presOf" srcId="{CED0C7A7-B9E6-4CFD-941B-F826C527C825}" destId="{D601E31E-B5CF-455F-ADE9-67D5C816A214}" srcOrd="0" destOrd="0" presId="urn:microsoft.com/office/officeart/2008/layout/HorizontalMultiLevelHierarchy"/>
    <dgm:cxn modelId="{C291F261-386B-4E7A-BE1D-3320AEBBBFB0}" type="presOf" srcId="{4C5C8C63-6D5D-4AB6-8D95-16DF2DA841A6}" destId="{02F8DC21-2BB8-4E83-BECF-C93068B028B6}" srcOrd="0" destOrd="0" presId="urn:microsoft.com/office/officeart/2008/layout/HorizontalMultiLevelHierarchy"/>
    <dgm:cxn modelId="{8CAD0644-1790-46E9-AFD1-CF70C1D9B4EA}" type="presOf" srcId="{CAE15E83-4524-4898-B5E8-C9FBE95FE50E}" destId="{2484454F-FA61-47D1-AA6E-5FFE12D937DB}" srcOrd="0" destOrd="0" presId="urn:microsoft.com/office/officeart/2008/layout/HorizontalMultiLevelHierarchy"/>
    <dgm:cxn modelId="{BD75CE65-1A10-425C-B226-7EFF33028EF9}" srcId="{13549686-88A2-4185-A223-D33648554E1C}" destId="{FB2A3817-39F3-4275-A3BA-2B655B80FBCA}" srcOrd="0" destOrd="0" parTransId="{CAE15E83-4524-4898-B5E8-C9FBE95FE50E}" sibTransId="{9371C713-7F77-492E-B8FB-1A5178A705DA}"/>
    <dgm:cxn modelId="{E54CC747-7CAF-472B-8F16-3EE3F30BDFD2}" type="presOf" srcId="{20C5FA71-06C9-42B7-B8C6-63A75759E4B8}" destId="{0E377EDC-3F96-4578-B57E-0391D87FD9AC}" srcOrd="0" destOrd="0" presId="urn:microsoft.com/office/officeart/2008/layout/HorizontalMultiLevelHierarchy"/>
    <dgm:cxn modelId="{F7CA044A-288C-437D-9D0B-F96210632E37}" type="presOf" srcId="{532D0770-804B-4EDC-AF62-70C30D084262}" destId="{37BB8307-59C7-4725-BA94-99E82EC2E5AE}" srcOrd="0" destOrd="0" presId="urn:microsoft.com/office/officeart/2008/layout/HorizontalMultiLevelHierarchy"/>
    <dgm:cxn modelId="{D673AD6E-A1C2-41E2-AF8B-EB5F66BF181B}" srcId="{C2EF3A03-71D2-45F8-AE28-FBB19953AA65}" destId="{26219BE4-285F-4718-A5C7-1B74DB284481}" srcOrd="0" destOrd="0" parTransId="{20C5FA71-06C9-42B7-B8C6-63A75759E4B8}" sibTransId="{C69DDB76-4CB8-441A-B4D2-E7C5B8B7C43B}"/>
    <dgm:cxn modelId="{D11DA64F-45B3-44A8-812C-83685EBFA459}" type="presOf" srcId="{FB2A3817-39F3-4275-A3BA-2B655B80FBCA}" destId="{31BD4860-4191-42B2-991D-9F6D8E61AD0C}" srcOrd="0" destOrd="0" presId="urn:microsoft.com/office/officeart/2008/layout/HorizontalMultiLevelHierarchy"/>
    <dgm:cxn modelId="{8E31E851-46B0-4A70-B2F0-D98DCFE14366}" type="presOf" srcId="{791E3E4D-3B45-44C5-BEFD-9B9F3A77AD8A}" destId="{D1FCB47A-E3F0-4EBE-9D62-3F1AFE1FBB5D}" srcOrd="0" destOrd="0" presId="urn:microsoft.com/office/officeart/2008/layout/HorizontalMultiLevelHierarchy"/>
    <dgm:cxn modelId="{2C6DAB54-5568-4E5B-B9A7-CF6B3D108901}" srcId="{C2EF3A03-71D2-45F8-AE28-FBB19953AA65}" destId="{E3960A76-2675-454A-A327-12875ABCC442}" srcOrd="1" destOrd="0" parTransId="{13A8ECD2-D220-4752-AF5E-98510AF2E32F}" sibTransId="{EA8449E1-9958-418F-92F3-29BF4AA091F4}"/>
    <dgm:cxn modelId="{DC966E56-CC4A-49E1-A522-08EDE8771D23}" type="presOf" srcId="{22C0258B-30CA-4473-874F-E97ECB558DDB}" destId="{C18A32D4-F101-4D5E-8059-00578D147FEA}" srcOrd="1" destOrd="0" presId="urn:microsoft.com/office/officeart/2008/layout/HorizontalMultiLevelHierarchy"/>
    <dgm:cxn modelId="{F6C6237F-1155-48B4-B3B6-7ACF16C47359}" type="presOf" srcId="{C5784793-0E7C-4F13-A3A6-BF795D8BB3B8}" destId="{63F8A4CA-E29D-48A5-8509-FC7334462EED}" srcOrd="1" destOrd="0" presId="urn:microsoft.com/office/officeart/2008/layout/HorizontalMultiLevelHierarchy"/>
    <dgm:cxn modelId="{30B8D77F-2188-454E-8BB8-2943C15D9ACC}" type="presOf" srcId="{57B6DD37-1C67-4636-8FBE-5AE462BC9CB0}" destId="{1DF087BC-CE66-4404-9FB5-76BC203854EA}" srcOrd="1" destOrd="0" presId="urn:microsoft.com/office/officeart/2008/layout/HorizontalMultiLevelHierarchy"/>
    <dgm:cxn modelId="{DFE66992-535F-4543-9666-D407D2157119}" srcId="{13549686-88A2-4185-A223-D33648554E1C}" destId="{F8025BCB-CA87-41AC-8B31-1CD7FFA5C496}" srcOrd="1" destOrd="0" parTransId="{CED0C7A7-B9E6-4CFD-941B-F826C527C825}" sibTransId="{94D040CB-10B3-4153-845B-B4E77BC901EF}"/>
    <dgm:cxn modelId="{08091093-6C0F-44B8-A39D-21640B291A37}" srcId="{395C076B-7235-4E8E-8125-BB4F626A6052}" destId="{4C5C8C63-6D5D-4AB6-8D95-16DF2DA841A6}" srcOrd="0" destOrd="0" parTransId="{FC1E737A-7AD3-43E2-8DE0-3113AA85206B}" sibTransId="{E2AFAE07-7B49-454D-9BE0-FCBA40782F0C}"/>
    <dgm:cxn modelId="{5E094695-83EB-4418-86BF-D0997559282A}" type="presOf" srcId="{20C5FA71-06C9-42B7-B8C6-63A75759E4B8}" destId="{6A60C9AF-2D21-4075-BE98-BF7743A889BB}" srcOrd="1" destOrd="0" presId="urn:microsoft.com/office/officeart/2008/layout/HorizontalMultiLevelHierarchy"/>
    <dgm:cxn modelId="{C2017B95-89CE-4435-B549-88722C1EDC2D}" type="presOf" srcId="{F8025BCB-CA87-41AC-8B31-1CD7FFA5C496}" destId="{21BAC97B-C0DA-437B-AA4C-E08342317D32}" srcOrd="0" destOrd="0" presId="urn:microsoft.com/office/officeart/2008/layout/HorizontalMultiLevelHierarchy"/>
    <dgm:cxn modelId="{C8724F96-0D89-43E7-8406-9CAA53CF6E08}" type="presOf" srcId="{C2EF3A03-71D2-45F8-AE28-FBB19953AA65}" destId="{F86960E1-FEF7-42F4-9F0F-21D3A4FDC467}" srcOrd="0" destOrd="0" presId="urn:microsoft.com/office/officeart/2008/layout/HorizontalMultiLevelHierarchy"/>
    <dgm:cxn modelId="{AF236C9D-109F-430A-8CDB-029C16614F71}" type="presOf" srcId="{B49B36FD-466D-4680-86D5-0E2284804DBD}" destId="{FAF152D2-6D9A-48E3-8B38-308873E81E58}" srcOrd="0" destOrd="0" presId="urn:microsoft.com/office/officeart/2008/layout/HorizontalMultiLevelHierarchy"/>
    <dgm:cxn modelId="{2F6A929E-9D95-492F-BA87-40A439BC8B1B}" type="presOf" srcId="{26219BE4-285F-4718-A5C7-1B74DB284481}" destId="{BE98ED9B-B4F7-49C8-B5C1-7ADF159ECC4B}" srcOrd="0" destOrd="0" presId="urn:microsoft.com/office/officeart/2008/layout/HorizontalMultiLevelHierarchy"/>
    <dgm:cxn modelId="{F94003A0-DD4A-4D3A-8E12-E2096454A985}" type="presOf" srcId="{C5784793-0E7C-4F13-A3A6-BF795D8BB3B8}" destId="{D0D862AE-0462-4D95-A235-733DF9EA005D}" srcOrd="0" destOrd="0" presId="urn:microsoft.com/office/officeart/2008/layout/HorizontalMultiLevelHierarchy"/>
    <dgm:cxn modelId="{A4AB4EA3-AF95-4E80-B368-D3F12D681370}" srcId="{13549686-88A2-4185-A223-D33648554E1C}" destId="{EA0CCED8-00A5-45DF-9D4C-77713B2B9283}" srcOrd="2" destOrd="0" parTransId="{79239C9C-5C9C-4AB4-9C2E-C702462AF514}" sibTransId="{FBD57A80-7A53-4AEF-A764-49861A0353EF}"/>
    <dgm:cxn modelId="{C43EEDA3-35A8-4023-8519-535F664BECCA}" type="presOf" srcId="{EA0CCED8-00A5-45DF-9D4C-77713B2B9283}" destId="{96659A4E-C594-4667-BEE1-76903784F602}" srcOrd="0" destOrd="0" presId="urn:microsoft.com/office/officeart/2008/layout/HorizontalMultiLevelHierarchy"/>
    <dgm:cxn modelId="{E153FCA4-28D3-4F9D-8EA5-52D1B1F923F0}" srcId="{13549686-88A2-4185-A223-D33648554E1C}" destId="{7BBFAF99-E72C-42AD-9E53-64B3E6BD0205}" srcOrd="5" destOrd="0" parTransId="{B49B36FD-466D-4680-86D5-0E2284804DBD}" sibTransId="{739836EC-17D7-4960-9A6A-A9BE71890D51}"/>
    <dgm:cxn modelId="{C0924AA5-6D7C-45C0-80FB-95E52F99D79C}" type="presOf" srcId="{FC1E737A-7AD3-43E2-8DE0-3113AA85206B}" destId="{1CE5FFD7-5EF9-4D2D-9E74-9C8F9D49B905}" srcOrd="0" destOrd="0" presId="urn:microsoft.com/office/officeart/2008/layout/HorizontalMultiLevelHierarchy"/>
    <dgm:cxn modelId="{6811DAAA-7006-4D40-BE13-CAA83F390E9E}" type="presOf" srcId="{CAE15E83-4524-4898-B5E8-C9FBE95FE50E}" destId="{3AF043B0-73C6-477C-9FCA-CE7F1B123BEC}" srcOrd="1" destOrd="0" presId="urn:microsoft.com/office/officeart/2008/layout/HorizontalMultiLevelHierarchy"/>
    <dgm:cxn modelId="{65F83EAC-B6E0-47A7-912B-EFB91ADEB1F1}" type="presOf" srcId="{13A8ECD2-D220-4752-AF5E-98510AF2E32F}" destId="{8181A79A-3F1D-42E7-82DD-69020889E2B9}" srcOrd="0" destOrd="0" presId="urn:microsoft.com/office/officeart/2008/layout/HorizontalMultiLevelHierarchy"/>
    <dgm:cxn modelId="{3BC957AC-5805-4718-B30D-AD292A7161BD}" type="presOf" srcId="{13A8ECD2-D220-4752-AF5E-98510AF2E32F}" destId="{CC5BB292-8768-4A0C-87A4-7D9C09445651}" srcOrd="1" destOrd="0" presId="urn:microsoft.com/office/officeart/2008/layout/HorizontalMultiLevelHierarchy"/>
    <dgm:cxn modelId="{12C5D9AC-4E9A-4012-8668-E76C8D9E7B06}" srcId="{395C076B-7235-4E8E-8125-BB4F626A6052}" destId="{532D0770-804B-4EDC-AF62-70C30D084262}" srcOrd="1" destOrd="0" parTransId="{57B6DD37-1C67-4636-8FBE-5AE462BC9CB0}" sibTransId="{AE1F51E9-680A-4522-BC4B-6CF2DDCCA70A}"/>
    <dgm:cxn modelId="{36316DAF-B214-4F18-B75A-FC96EBFD9748}" type="presOf" srcId="{395C076B-7235-4E8E-8125-BB4F626A6052}" destId="{59B1CB3B-F212-4470-9705-20A4830B79AE}" srcOrd="0" destOrd="0" presId="urn:microsoft.com/office/officeart/2008/layout/HorizontalMultiLevelHierarchy"/>
    <dgm:cxn modelId="{1AC94CB7-8844-41D7-8CEF-F517993A6B0A}" type="presOf" srcId="{443A9D19-CFF8-4A7E-94AF-5B7107841F2A}" destId="{34A1F885-6BC0-4084-987A-1825B17336D0}" srcOrd="0" destOrd="0" presId="urn:microsoft.com/office/officeart/2008/layout/HorizontalMultiLevelHierarchy"/>
    <dgm:cxn modelId="{0A158DC2-54C3-4448-837E-8E690D1E4048}" type="presOf" srcId="{79239C9C-5C9C-4AB4-9C2E-C702462AF514}" destId="{6FB188A4-C723-4676-AFBD-3ACBCCA241E0}" srcOrd="0" destOrd="0" presId="urn:microsoft.com/office/officeart/2008/layout/HorizontalMultiLevelHierarchy"/>
    <dgm:cxn modelId="{7DFCE9C2-CA4D-4CCA-AA80-DF00F188AE36}" type="presOf" srcId="{B49B36FD-466D-4680-86D5-0E2284804DBD}" destId="{2728C8C9-E206-4F85-8C17-3B66643F3987}" srcOrd="1" destOrd="0" presId="urn:microsoft.com/office/officeart/2008/layout/HorizontalMultiLevelHierarchy"/>
    <dgm:cxn modelId="{30C52FCA-B63B-451B-ABDE-59C4947F8749}" srcId="{13549686-88A2-4185-A223-D33648554E1C}" destId="{443A9D19-CFF8-4A7E-94AF-5B7107841F2A}" srcOrd="4" destOrd="0" parTransId="{791E3E4D-3B45-44C5-BEFD-9B9F3A77AD8A}" sibTransId="{34654340-03D5-42B0-B280-DFDA3F9B21BA}"/>
    <dgm:cxn modelId="{B210C4D2-08F4-4C8B-B962-62A8732A93B6}" type="presOf" srcId="{88777E09-8FFD-4EC6-873C-B56522C0293A}" destId="{BCE07A37-8EFC-4DD1-A6BC-9D558DFC69B5}" srcOrd="1" destOrd="0" presId="urn:microsoft.com/office/officeart/2008/layout/HorizontalMultiLevelHierarchy"/>
    <dgm:cxn modelId="{5B780CDF-D14E-4ABF-B7C3-61B0732CD41E}" type="presOf" srcId="{30F6E20B-332E-4955-8DE4-F84DC8915852}" destId="{5F77EB2C-73B1-4E7F-8C35-54A7EEF38077}" srcOrd="0" destOrd="0" presId="urn:microsoft.com/office/officeart/2008/layout/HorizontalMultiLevelHierarchy"/>
    <dgm:cxn modelId="{2707D4E2-79D9-4893-AA02-0D762792196F}" srcId="{30F6E20B-332E-4955-8DE4-F84DC8915852}" destId="{395C076B-7235-4E8E-8125-BB4F626A6052}" srcOrd="1" destOrd="0" parTransId="{C5784793-0E7C-4F13-A3A6-BF795D8BB3B8}" sibTransId="{DCF5535A-BA5D-4945-B0A4-5E504FBABEFE}"/>
    <dgm:cxn modelId="{506FBFEB-B2E6-4B82-9897-476CEFC091C3}" srcId="{C1007061-3365-4BB2-9D77-1C7CB5E05E34}" destId="{30F6E20B-332E-4955-8DE4-F84DC8915852}" srcOrd="0" destOrd="0" parTransId="{ED472F31-A888-4DD6-BE24-84D66BD4BC31}" sibTransId="{FA44FFDF-CAEC-44CA-8CC0-6D2B1F6DE7FE}"/>
    <dgm:cxn modelId="{1CFB4EEC-8C28-431B-9042-AD06EAB18C94}" srcId="{C1007061-3365-4BB2-9D77-1C7CB5E05E34}" destId="{13549686-88A2-4185-A223-D33648554E1C}" srcOrd="1" destOrd="0" parTransId="{CD8AEDB5-2FA6-493E-BDB8-2D72F4B3A954}" sibTransId="{B967C96D-C8E9-48DF-A26B-609A35674E55}"/>
    <dgm:cxn modelId="{B17511F4-3180-422A-B143-252AF90D1104}" type="presOf" srcId="{57B6DD37-1C67-4636-8FBE-5AE462BC9CB0}" destId="{C2F3F891-4356-4440-AA55-A787BFA7579F}" srcOrd="0" destOrd="0" presId="urn:microsoft.com/office/officeart/2008/layout/HorizontalMultiLevelHierarchy"/>
    <dgm:cxn modelId="{121ECAF6-1B2F-4BC7-8DD5-D94976A2388F}" type="presOf" srcId="{00C31D9B-1FF1-42D6-A6D7-41C0AEC5B4E0}" destId="{F8AE5B19-65E8-4593-BCAB-F39A50FF7040}" srcOrd="0" destOrd="0" presId="urn:microsoft.com/office/officeart/2008/layout/HorizontalMultiLevelHierarchy"/>
    <dgm:cxn modelId="{EFE3F0F9-98BE-45CF-B6F0-00DF32CBCF5D}" type="presOf" srcId="{13549686-88A2-4185-A223-D33648554E1C}" destId="{2DF5DD1E-4E7E-40D2-9A44-662E833D0934}" srcOrd="0" destOrd="0" presId="urn:microsoft.com/office/officeart/2008/layout/HorizontalMultiLevelHierarchy"/>
    <dgm:cxn modelId="{12D0FFFA-9769-448D-A39D-5C0AE8BFB0F6}" type="presOf" srcId="{E3960A76-2675-454A-A327-12875ABCC442}" destId="{7614F3A8-BCB7-48A7-9B48-8853D2FA1327}" srcOrd="0" destOrd="0" presId="urn:microsoft.com/office/officeart/2008/layout/HorizontalMultiLevelHierarchy"/>
    <dgm:cxn modelId="{584838FE-DA2C-43A7-BF01-969B401A28B3}" type="presOf" srcId="{88777E09-8FFD-4EC6-873C-B56522C0293A}" destId="{B0A2ED7C-3B92-4093-8CD4-1A28532261D8}" srcOrd="0" destOrd="0" presId="urn:microsoft.com/office/officeart/2008/layout/HorizontalMultiLevelHierarchy"/>
    <dgm:cxn modelId="{52AE92B6-B68A-4F94-A25D-9BAB8089F62E}" type="presParOf" srcId="{D7614141-04B8-48B7-9E50-DB8A8A6161EE}" destId="{21537376-2678-4B21-938A-032A3828FC17}" srcOrd="0" destOrd="0" presId="urn:microsoft.com/office/officeart/2008/layout/HorizontalMultiLevelHierarchy"/>
    <dgm:cxn modelId="{9D15F47D-0D10-479E-ADFF-51A237BA7405}" type="presParOf" srcId="{21537376-2678-4B21-938A-032A3828FC17}" destId="{5F77EB2C-73B1-4E7F-8C35-54A7EEF38077}" srcOrd="0" destOrd="0" presId="urn:microsoft.com/office/officeart/2008/layout/HorizontalMultiLevelHierarchy"/>
    <dgm:cxn modelId="{30611BB4-E857-4FC5-AAAE-F7C5FD3B3CE8}" type="presParOf" srcId="{21537376-2678-4B21-938A-032A3828FC17}" destId="{9E80E15F-C9BD-4D0C-86E6-86D9AB00DB1D}" srcOrd="1" destOrd="0" presId="urn:microsoft.com/office/officeart/2008/layout/HorizontalMultiLevelHierarchy"/>
    <dgm:cxn modelId="{CECA340B-C33A-493F-8816-184462A863ED}" type="presParOf" srcId="{9E80E15F-C9BD-4D0C-86E6-86D9AB00DB1D}" destId="{FD1E15B9-DFFC-4FB4-AC94-6CFD7B57E2CC}" srcOrd="0" destOrd="0" presId="urn:microsoft.com/office/officeart/2008/layout/HorizontalMultiLevelHierarchy"/>
    <dgm:cxn modelId="{27D66089-EBAF-4931-88FA-78F712911DFB}" type="presParOf" srcId="{FD1E15B9-DFFC-4FB4-AC94-6CFD7B57E2CC}" destId="{C18A32D4-F101-4D5E-8059-00578D147FEA}" srcOrd="0" destOrd="0" presId="urn:microsoft.com/office/officeart/2008/layout/HorizontalMultiLevelHierarchy"/>
    <dgm:cxn modelId="{F30519CE-4F85-40B1-BD26-BC33C93578C2}" type="presParOf" srcId="{9E80E15F-C9BD-4D0C-86E6-86D9AB00DB1D}" destId="{643D7B45-5640-47F9-9A5E-4DA540690394}" srcOrd="1" destOrd="0" presId="urn:microsoft.com/office/officeart/2008/layout/HorizontalMultiLevelHierarchy"/>
    <dgm:cxn modelId="{F660A84E-629D-41EB-9812-D2AF2A788F23}" type="presParOf" srcId="{643D7B45-5640-47F9-9A5E-4DA540690394}" destId="{F86960E1-FEF7-42F4-9F0F-21D3A4FDC467}" srcOrd="0" destOrd="0" presId="urn:microsoft.com/office/officeart/2008/layout/HorizontalMultiLevelHierarchy"/>
    <dgm:cxn modelId="{48187539-4359-4151-B786-35D067B649BE}" type="presParOf" srcId="{643D7B45-5640-47F9-9A5E-4DA540690394}" destId="{320BC60A-2A8E-4B27-82F3-42F25785B8CD}" srcOrd="1" destOrd="0" presId="urn:microsoft.com/office/officeart/2008/layout/HorizontalMultiLevelHierarchy"/>
    <dgm:cxn modelId="{BF9328F5-1589-42C5-9F2D-866C2146CCFF}" type="presParOf" srcId="{320BC60A-2A8E-4B27-82F3-42F25785B8CD}" destId="{0E377EDC-3F96-4578-B57E-0391D87FD9AC}" srcOrd="0" destOrd="0" presId="urn:microsoft.com/office/officeart/2008/layout/HorizontalMultiLevelHierarchy"/>
    <dgm:cxn modelId="{8CA210E0-2082-40D5-8D90-0938DCAB0C39}" type="presParOf" srcId="{0E377EDC-3F96-4578-B57E-0391D87FD9AC}" destId="{6A60C9AF-2D21-4075-BE98-BF7743A889BB}" srcOrd="0" destOrd="0" presId="urn:microsoft.com/office/officeart/2008/layout/HorizontalMultiLevelHierarchy"/>
    <dgm:cxn modelId="{E63B40F3-5E75-4F40-8487-46965ECE5B56}" type="presParOf" srcId="{320BC60A-2A8E-4B27-82F3-42F25785B8CD}" destId="{91D6BF11-25EC-4F11-8366-6E0A5A23BE4C}" srcOrd="1" destOrd="0" presId="urn:microsoft.com/office/officeart/2008/layout/HorizontalMultiLevelHierarchy"/>
    <dgm:cxn modelId="{77F69A20-7998-4AC9-B4DA-74244685858F}" type="presParOf" srcId="{91D6BF11-25EC-4F11-8366-6E0A5A23BE4C}" destId="{BE98ED9B-B4F7-49C8-B5C1-7ADF159ECC4B}" srcOrd="0" destOrd="0" presId="urn:microsoft.com/office/officeart/2008/layout/HorizontalMultiLevelHierarchy"/>
    <dgm:cxn modelId="{0679B242-A75E-4C4C-B757-03B2C76287F8}" type="presParOf" srcId="{91D6BF11-25EC-4F11-8366-6E0A5A23BE4C}" destId="{16D1ED67-3C5A-4539-9534-3D8A94070E81}" srcOrd="1" destOrd="0" presId="urn:microsoft.com/office/officeart/2008/layout/HorizontalMultiLevelHierarchy"/>
    <dgm:cxn modelId="{30FB271A-47F9-40F2-BF2D-5C5705462229}" type="presParOf" srcId="{320BC60A-2A8E-4B27-82F3-42F25785B8CD}" destId="{8181A79A-3F1D-42E7-82DD-69020889E2B9}" srcOrd="2" destOrd="0" presId="urn:microsoft.com/office/officeart/2008/layout/HorizontalMultiLevelHierarchy"/>
    <dgm:cxn modelId="{71072363-ADD4-45B4-8FB0-DD1C6171090D}" type="presParOf" srcId="{8181A79A-3F1D-42E7-82DD-69020889E2B9}" destId="{CC5BB292-8768-4A0C-87A4-7D9C09445651}" srcOrd="0" destOrd="0" presId="urn:microsoft.com/office/officeart/2008/layout/HorizontalMultiLevelHierarchy"/>
    <dgm:cxn modelId="{7373C1FA-CCCC-435A-8B83-B93AAC5A9D02}" type="presParOf" srcId="{320BC60A-2A8E-4B27-82F3-42F25785B8CD}" destId="{EE3D719B-9684-4220-A5F8-E725D2DE8590}" srcOrd="3" destOrd="0" presId="urn:microsoft.com/office/officeart/2008/layout/HorizontalMultiLevelHierarchy"/>
    <dgm:cxn modelId="{139A3F08-662E-4E8C-8791-3F0993C408B9}" type="presParOf" srcId="{EE3D719B-9684-4220-A5F8-E725D2DE8590}" destId="{7614F3A8-BCB7-48A7-9B48-8853D2FA1327}" srcOrd="0" destOrd="0" presId="urn:microsoft.com/office/officeart/2008/layout/HorizontalMultiLevelHierarchy"/>
    <dgm:cxn modelId="{5621EA3D-A62F-424E-AB8D-B85C470057BF}" type="presParOf" srcId="{EE3D719B-9684-4220-A5F8-E725D2DE8590}" destId="{CD4DDAFE-8228-4882-A2A1-DC0A497FF85C}" srcOrd="1" destOrd="0" presId="urn:microsoft.com/office/officeart/2008/layout/HorizontalMultiLevelHierarchy"/>
    <dgm:cxn modelId="{0E4252A0-62FC-45B3-914F-3276A29FA3CA}" type="presParOf" srcId="{9E80E15F-C9BD-4D0C-86E6-86D9AB00DB1D}" destId="{D0D862AE-0462-4D95-A235-733DF9EA005D}" srcOrd="2" destOrd="0" presId="urn:microsoft.com/office/officeart/2008/layout/HorizontalMultiLevelHierarchy"/>
    <dgm:cxn modelId="{CD4995DA-33CD-4850-9DBB-18A7403B8590}" type="presParOf" srcId="{D0D862AE-0462-4D95-A235-733DF9EA005D}" destId="{63F8A4CA-E29D-48A5-8509-FC7334462EED}" srcOrd="0" destOrd="0" presId="urn:microsoft.com/office/officeart/2008/layout/HorizontalMultiLevelHierarchy"/>
    <dgm:cxn modelId="{40C1B7BF-370A-4998-9DC5-A2292DFF18E5}" type="presParOf" srcId="{9E80E15F-C9BD-4D0C-86E6-86D9AB00DB1D}" destId="{79458828-95C5-4F24-926C-660B66D31B36}" srcOrd="3" destOrd="0" presId="urn:microsoft.com/office/officeart/2008/layout/HorizontalMultiLevelHierarchy"/>
    <dgm:cxn modelId="{38E9789E-FE2A-44F1-AC9D-9009F322C6D1}" type="presParOf" srcId="{79458828-95C5-4F24-926C-660B66D31B36}" destId="{59B1CB3B-F212-4470-9705-20A4830B79AE}" srcOrd="0" destOrd="0" presId="urn:microsoft.com/office/officeart/2008/layout/HorizontalMultiLevelHierarchy"/>
    <dgm:cxn modelId="{A7605124-5D98-4D30-A6A4-C933D3CD4237}" type="presParOf" srcId="{79458828-95C5-4F24-926C-660B66D31B36}" destId="{F13FA896-2032-4E64-A802-94BBA5933570}" srcOrd="1" destOrd="0" presId="urn:microsoft.com/office/officeart/2008/layout/HorizontalMultiLevelHierarchy"/>
    <dgm:cxn modelId="{E76AF5E5-0F66-409E-9B1B-DD027E318208}" type="presParOf" srcId="{F13FA896-2032-4E64-A802-94BBA5933570}" destId="{1CE5FFD7-5EF9-4D2D-9E74-9C8F9D49B905}" srcOrd="0" destOrd="0" presId="urn:microsoft.com/office/officeart/2008/layout/HorizontalMultiLevelHierarchy"/>
    <dgm:cxn modelId="{FBF07FB1-D318-4002-956F-CD42CEA733CF}" type="presParOf" srcId="{1CE5FFD7-5EF9-4D2D-9E74-9C8F9D49B905}" destId="{DF27DE35-A2EE-448D-8A47-9F428AA4937D}" srcOrd="0" destOrd="0" presId="urn:microsoft.com/office/officeart/2008/layout/HorizontalMultiLevelHierarchy"/>
    <dgm:cxn modelId="{52692680-5550-403D-A956-48BB126466CF}" type="presParOf" srcId="{F13FA896-2032-4E64-A802-94BBA5933570}" destId="{99466EF4-EE55-4D45-957D-A5796C3F6B58}" srcOrd="1" destOrd="0" presId="urn:microsoft.com/office/officeart/2008/layout/HorizontalMultiLevelHierarchy"/>
    <dgm:cxn modelId="{55383978-0B81-4239-A6E0-1C73FD5023E0}" type="presParOf" srcId="{99466EF4-EE55-4D45-957D-A5796C3F6B58}" destId="{02F8DC21-2BB8-4E83-BECF-C93068B028B6}" srcOrd="0" destOrd="0" presId="urn:microsoft.com/office/officeart/2008/layout/HorizontalMultiLevelHierarchy"/>
    <dgm:cxn modelId="{49814F9C-C06A-4E37-B92B-4F5743586152}" type="presParOf" srcId="{99466EF4-EE55-4D45-957D-A5796C3F6B58}" destId="{EA1E27BF-6CCD-4C51-BBF9-C738C1CCA9C8}" srcOrd="1" destOrd="0" presId="urn:microsoft.com/office/officeart/2008/layout/HorizontalMultiLevelHierarchy"/>
    <dgm:cxn modelId="{A34FB7DA-1C95-4902-ACD3-E61A07B2EC89}" type="presParOf" srcId="{F13FA896-2032-4E64-A802-94BBA5933570}" destId="{C2F3F891-4356-4440-AA55-A787BFA7579F}" srcOrd="2" destOrd="0" presId="urn:microsoft.com/office/officeart/2008/layout/HorizontalMultiLevelHierarchy"/>
    <dgm:cxn modelId="{CA2863B3-F155-409F-81B3-608AAC285625}" type="presParOf" srcId="{C2F3F891-4356-4440-AA55-A787BFA7579F}" destId="{1DF087BC-CE66-4404-9FB5-76BC203854EA}" srcOrd="0" destOrd="0" presId="urn:microsoft.com/office/officeart/2008/layout/HorizontalMultiLevelHierarchy"/>
    <dgm:cxn modelId="{5F38EB47-D5E7-45F7-856C-BF9C6AE0B8DB}" type="presParOf" srcId="{F13FA896-2032-4E64-A802-94BBA5933570}" destId="{94741574-CCFA-4DC4-BF2A-B1066A0E7A6D}" srcOrd="3" destOrd="0" presId="urn:microsoft.com/office/officeart/2008/layout/HorizontalMultiLevelHierarchy"/>
    <dgm:cxn modelId="{EE53E503-E6C2-4988-9801-547E02C4DB5B}" type="presParOf" srcId="{94741574-CCFA-4DC4-BF2A-B1066A0E7A6D}" destId="{37BB8307-59C7-4725-BA94-99E82EC2E5AE}" srcOrd="0" destOrd="0" presId="urn:microsoft.com/office/officeart/2008/layout/HorizontalMultiLevelHierarchy"/>
    <dgm:cxn modelId="{E35D7020-5A21-4BDC-B2B4-69C33E9696F6}" type="presParOf" srcId="{94741574-CCFA-4DC4-BF2A-B1066A0E7A6D}" destId="{032F8082-B4C7-41A3-B266-D20ADA1207A1}" srcOrd="1" destOrd="0" presId="urn:microsoft.com/office/officeart/2008/layout/HorizontalMultiLevelHierarchy"/>
    <dgm:cxn modelId="{E6A666A2-1B6F-4E35-BCFB-AE792A29AA5E}" type="presParOf" srcId="{D7614141-04B8-48B7-9E50-DB8A8A6161EE}" destId="{FC470499-2AF1-4935-93DB-1EA337031965}" srcOrd="1" destOrd="0" presId="urn:microsoft.com/office/officeart/2008/layout/HorizontalMultiLevelHierarchy"/>
    <dgm:cxn modelId="{6B396BF5-42DB-4180-A06B-E2C94B32FF74}" type="presParOf" srcId="{FC470499-2AF1-4935-93DB-1EA337031965}" destId="{2DF5DD1E-4E7E-40D2-9A44-662E833D0934}" srcOrd="0" destOrd="0" presId="urn:microsoft.com/office/officeart/2008/layout/HorizontalMultiLevelHierarchy"/>
    <dgm:cxn modelId="{141EDF53-2D68-4196-B048-59D9B9B6AF4B}" type="presParOf" srcId="{FC470499-2AF1-4935-93DB-1EA337031965}" destId="{7F0AA4B8-9DE9-40EF-8C29-8176A92AF834}" srcOrd="1" destOrd="0" presId="urn:microsoft.com/office/officeart/2008/layout/HorizontalMultiLevelHierarchy"/>
    <dgm:cxn modelId="{329362E4-8FEC-42D0-92D5-B79B3E443184}" type="presParOf" srcId="{7F0AA4B8-9DE9-40EF-8C29-8176A92AF834}" destId="{2484454F-FA61-47D1-AA6E-5FFE12D937DB}" srcOrd="0" destOrd="0" presId="urn:microsoft.com/office/officeart/2008/layout/HorizontalMultiLevelHierarchy"/>
    <dgm:cxn modelId="{D7F6B294-229D-46BE-9A7A-31708FE49964}" type="presParOf" srcId="{2484454F-FA61-47D1-AA6E-5FFE12D937DB}" destId="{3AF043B0-73C6-477C-9FCA-CE7F1B123BEC}" srcOrd="0" destOrd="0" presId="urn:microsoft.com/office/officeart/2008/layout/HorizontalMultiLevelHierarchy"/>
    <dgm:cxn modelId="{B986347D-67F3-47EC-A738-03704DB1FE79}" type="presParOf" srcId="{7F0AA4B8-9DE9-40EF-8C29-8176A92AF834}" destId="{813C4945-C973-4C84-8BC7-CA1F0EC2374A}" srcOrd="1" destOrd="0" presId="urn:microsoft.com/office/officeart/2008/layout/HorizontalMultiLevelHierarchy"/>
    <dgm:cxn modelId="{A77029A1-44F8-4C6A-9A65-0DBDAE79464C}" type="presParOf" srcId="{813C4945-C973-4C84-8BC7-CA1F0EC2374A}" destId="{31BD4860-4191-42B2-991D-9F6D8E61AD0C}" srcOrd="0" destOrd="0" presId="urn:microsoft.com/office/officeart/2008/layout/HorizontalMultiLevelHierarchy"/>
    <dgm:cxn modelId="{96EDCF8E-87A0-4A6B-9209-A8FF542B6EFC}" type="presParOf" srcId="{813C4945-C973-4C84-8BC7-CA1F0EC2374A}" destId="{FB04622C-F291-48F5-A01F-6D2A1F4CC903}" srcOrd="1" destOrd="0" presId="urn:microsoft.com/office/officeart/2008/layout/HorizontalMultiLevelHierarchy"/>
    <dgm:cxn modelId="{5B401AD6-51F6-4EC4-A526-E48F63A08893}" type="presParOf" srcId="{7F0AA4B8-9DE9-40EF-8C29-8176A92AF834}" destId="{D601E31E-B5CF-455F-ADE9-67D5C816A214}" srcOrd="2" destOrd="0" presId="urn:microsoft.com/office/officeart/2008/layout/HorizontalMultiLevelHierarchy"/>
    <dgm:cxn modelId="{0F677458-11DD-4ADC-A4E6-767E9D41229F}" type="presParOf" srcId="{D601E31E-B5CF-455F-ADE9-67D5C816A214}" destId="{07A6BC8B-2830-4F54-BA45-2323B291C149}" srcOrd="0" destOrd="0" presId="urn:microsoft.com/office/officeart/2008/layout/HorizontalMultiLevelHierarchy"/>
    <dgm:cxn modelId="{B8E70415-3962-49E4-94C4-B2AD628BADAC}" type="presParOf" srcId="{7F0AA4B8-9DE9-40EF-8C29-8176A92AF834}" destId="{00D8ED50-1818-4BD8-9C03-B79C0DCAB72D}" srcOrd="3" destOrd="0" presId="urn:microsoft.com/office/officeart/2008/layout/HorizontalMultiLevelHierarchy"/>
    <dgm:cxn modelId="{EAA62852-CB57-4856-B042-AB4267B4087D}" type="presParOf" srcId="{00D8ED50-1818-4BD8-9C03-B79C0DCAB72D}" destId="{21BAC97B-C0DA-437B-AA4C-E08342317D32}" srcOrd="0" destOrd="0" presId="urn:microsoft.com/office/officeart/2008/layout/HorizontalMultiLevelHierarchy"/>
    <dgm:cxn modelId="{98F02DBD-4012-40C8-9A7A-A039F247ED62}" type="presParOf" srcId="{00D8ED50-1818-4BD8-9C03-B79C0DCAB72D}" destId="{9E049AAB-0FD8-43F6-9341-640B6F613D01}" srcOrd="1" destOrd="0" presId="urn:microsoft.com/office/officeart/2008/layout/HorizontalMultiLevelHierarchy"/>
    <dgm:cxn modelId="{029CA6F9-8F0D-4D7A-A72A-27BDA2880B77}" type="presParOf" srcId="{7F0AA4B8-9DE9-40EF-8C29-8176A92AF834}" destId="{6FB188A4-C723-4676-AFBD-3ACBCCA241E0}" srcOrd="4" destOrd="0" presId="urn:microsoft.com/office/officeart/2008/layout/HorizontalMultiLevelHierarchy"/>
    <dgm:cxn modelId="{3EB11DCF-1822-417E-8F09-41909139521E}" type="presParOf" srcId="{6FB188A4-C723-4676-AFBD-3ACBCCA241E0}" destId="{6940514A-A8D5-4A61-8B79-248F0ABA4407}" srcOrd="0" destOrd="0" presId="urn:microsoft.com/office/officeart/2008/layout/HorizontalMultiLevelHierarchy"/>
    <dgm:cxn modelId="{08FE3F1C-D0AB-4816-AC14-AA5F69253C8B}" type="presParOf" srcId="{7F0AA4B8-9DE9-40EF-8C29-8176A92AF834}" destId="{BAD6C0DE-ED92-4BDF-B842-4BD8B3B0B440}" srcOrd="5" destOrd="0" presId="urn:microsoft.com/office/officeart/2008/layout/HorizontalMultiLevelHierarchy"/>
    <dgm:cxn modelId="{0172142C-5513-432E-83F5-3EB9E8EB9C47}" type="presParOf" srcId="{BAD6C0DE-ED92-4BDF-B842-4BD8B3B0B440}" destId="{96659A4E-C594-4667-BEE1-76903784F602}" srcOrd="0" destOrd="0" presId="urn:microsoft.com/office/officeart/2008/layout/HorizontalMultiLevelHierarchy"/>
    <dgm:cxn modelId="{B02AEA15-17E2-40E6-AC21-D555FA636BFD}" type="presParOf" srcId="{BAD6C0DE-ED92-4BDF-B842-4BD8B3B0B440}" destId="{8CDBAC3D-15C7-4B5A-A418-BC601B08C323}" srcOrd="1" destOrd="0" presId="urn:microsoft.com/office/officeart/2008/layout/HorizontalMultiLevelHierarchy"/>
    <dgm:cxn modelId="{B79CF063-1A53-4C2D-BA09-C83B005FAEFF}" type="presParOf" srcId="{7F0AA4B8-9DE9-40EF-8C29-8176A92AF834}" destId="{B0A2ED7C-3B92-4093-8CD4-1A28532261D8}" srcOrd="6" destOrd="0" presId="urn:microsoft.com/office/officeart/2008/layout/HorizontalMultiLevelHierarchy"/>
    <dgm:cxn modelId="{444F8C68-5A77-4658-8E5A-7EFC009DDEED}" type="presParOf" srcId="{B0A2ED7C-3B92-4093-8CD4-1A28532261D8}" destId="{BCE07A37-8EFC-4DD1-A6BC-9D558DFC69B5}" srcOrd="0" destOrd="0" presId="urn:microsoft.com/office/officeart/2008/layout/HorizontalMultiLevelHierarchy"/>
    <dgm:cxn modelId="{2409A286-E121-45FE-8EB2-6438E86C1876}" type="presParOf" srcId="{7F0AA4B8-9DE9-40EF-8C29-8176A92AF834}" destId="{1738607B-09DC-4E73-97E0-9053BA58C91C}" srcOrd="7" destOrd="0" presId="urn:microsoft.com/office/officeart/2008/layout/HorizontalMultiLevelHierarchy"/>
    <dgm:cxn modelId="{46E57760-9058-437B-A309-C9E74D4F8745}" type="presParOf" srcId="{1738607B-09DC-4E73-97E0-9053BA58C91C}" destId="{F8AE5B19-65E8-4593-BCAB-F39A50FF7040}" srcOrd="0" destOrd="0" presId="urn:microsoft.com/office/officeart/2008/layout/HorizontalMultiLevelHierarchy"/>
    <dgm:cxn modelId="{352E1F8F-FE62-4C05-9AC1-712A045708C0}" type="presParOf" srcId="{1738607B-09DC-4E73-97E0-9053BA58C91C}" destId="{D6CB09E2-2A2F-4733-B21D-52819C6762E0}" srcOrd="1" destOrd="0" presId="urn:microsoft.com/office/officeart/2008/layout/HorizontalMultiLevelHierarchy"/>
    <dgm:cxn modelId="{58599A4C-0051-4DDC-842A-FE821212EFE5}" type="presParOf" srcId="{7F0AA4B8-9DE9-40EF-8C29-8176A92AF834}" destId="{D1FCB47A-E3F0-4EBE-9D62-3F1AFE1FBB5D}" srcOrd="8" destOrd="0" presId="urn:microsoft.com/office/officeart/2008/layout/HorizontalMultiLevelHierarchy"/>
    <dgm:cxn modelId="{05F9F302-0280-4125-B962-78C7C4E3017D}" type="presParOf" srcId="{D1FCB47A-E3F0-4EBE-9D62-3F1AFE1FBB5D}" destId="{4F173F87-5F4F-4CD0-89E6-085E853D0FD7}" srcOrd="0" destOrd="0" presId="urn:microsoft.com/office/officeart/2008/layout/HorizontalMultiLevelHierarchy"/>
    <dgm:cxn modelId="{9C203FAF-6BFB-4DC6-8616-FA68A5FE303A}" type="presParOf" srcId="{7F0AA4B8-9DE9-40EF-8C29-8176A92AF834}" destId="{31718A6D-E4EF-4C55-8415-019D3D131B55}" srcOrd="9" destOrd="0" presId="urn:microsoft.com/office/officeart/2008/layout/HorizontalMultiLevelHierarchy"/>
    <dgm:cxn modelId="{8938365D-6179-4DD7-BBC7-8C15FCCB70FA}" type="presParOf" srcId="{31718A6D-E4EF-4C55-8415-019D3D131B55}" destId="{34A1F885-6BC0-4084-987A-1825B17336D0}" srcOrd="0" destOrd="0" presId="urn:microsoft.com/office/officeart/2008/layout/HorizontalMultiLevelHierarchy"/>
    <dgm:cxn modelId="{EBC37C05-AC82-4662-8B62-AB7044FCC95B}" type="presParOf" srcId="{31718A6D-E4EF-4C55-8415-019D3D131B55}" destId="{CF70B7BA-3E78-4191-968E-B25F88BDE845}" srcOrd="1" destOrd="0" presId="urn:microsoft.com/office/officeart/2008/layout/HorizontalMultiLevelHierarchy"/>
    <dgm:cxn modelId="{A5C59727-E5A6-459D-A1DD-5350D4DCC2C6}" type="presParOf" srcId="{7F0AA4B8-9DE9-40EF-8C29-8176A92AF834}" destId="{FAF152D2-6D9A-48E3-8B38-308873E81E58}" srcOrd="10" destOrd="0" presId="urn:microsoft.com/office/officeart/2008/layout/HorizontalMultiLevelHierarchy"/>
    <dgm:cxn modelId="{DD04683B-0B16-4846-8E9A-BC68AE544BCA}" type="presParOf" srcId="{FAF152D2-6D9A-48E3-8B38-308873E81E58}" destId="{2728C8C9-E206-4F85-8C17-3B66643F3987}" srcOrd="0" destOrd="0" presId="urn:microsoft.com/office/officeart/2008/layout/HorizontalMultiLevelHierarchy"/>
    <dgm:cxn modelId="{996EE439-7ABE-4C46-82A2-F2C33F30CA9A}" type="presParOf" srcId="{7F0AA4B8-9DE9-40EF-8C29-8176A92AF834}" destId="{69328FEF-71A9-424E-A97C-95FBB8726B71}" srcOrd="11" destOrd="0" presId="urn:microsoft.com/office/officeart/2008/layout/HorizontalMultiLevelHierarchy"/>
    <dgm:cxn modelId="{5062B912-6305-46C3-A293-A565087DC640}" type="presParOf" srcId="{69328FEF-71A9-424E-A97C-95FBB8726B71}" destId="{7EC82F23-C5D2-4782-8AB3-1BDEE6304C75}" srcOrd="0" destOrd="0" presId="urn:microsoft.com/office/officeart/2008/layout/HorizontalMultiLevelHierarchy"/>
    <dgm:cxn modelId="{991A44A7-6C95-48FE-B3FF-4A5276B1CCA7}" type="presParOf" srcId="{69328FEF-71A9-424E-A97C-95FBB8726B71}" destId="{D3C6E808-F0E5-4F9F-AB82-6E1EC238DF4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8A736-1C3F-493A-83DE-3B01CAD99908}">
      <dsp:nvSpPr>
        <dsp:cNvPr id="0" name=""/>
        <dsp:cNvSpPr/>
      </dsp:nvSpPr>
      <dsp:spPr>
        <a:xfrm>
          <a:off x="0" y="2770916"/>
          <a:ext cx="2189059" cy="850384"/>
        </a:xfrm>
        <a:prstGeom prst="roundRect">
          <a:avLst>
            <a:gd name="adj" fmla="val 10000"/>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b="1" kern="1200" dirty="0">
              <a:solidFill>
                <a:schemeClr val="bg1"/>
              </a:solidFill>
              <a:latin typeface="Verdana" panose="020B0604030504040204" pitchFamily="34" charset="0"/>
              <a:ea typeface="Verdana" panose="020B0604030504040204" pitchFamily="34" charset="0"/>
              <a:cs typeface="Segoe UI" panose="020B0502040204020203" pitchFamily="34" charset="0"/>
            </a:rPr>
            <a:t>EMPRESA</a:t>
          </a:r>
          <a:endParaRPr lang="es-ES" sz="1000" b="1" kern="1200" dirty="0">
            <a:solidFill>
              <a:schemeClr val="bg1"/>
            </a:solidFill>
            <a:latin typeface="Verdana" panose="020B0604030504040204" pitchFamily="34" charset="0"/>
            <a:ea typeface="Verdana" panose="020B0604030504040204" pitchFamily="34" charset="0"/>
            <a:cs typeface="Segoe UI" panose="020B0502040204020203" pitchFamily="34" charset="0"/>
          </a:endParaRPr>
        </a:p>
      </dsp:txBody>
      <dsp:txXfrm>
        <a:off x="24907" y="2795823"/>
        <a:ext cx="2139245" cy="800570"/>
      </dsp:txXfrm>
    </dsp:sp>
    <dsp:sp modelId="{9B845558-6374-4195-9B24-CBADEF8B1A36}">
      <dsp:nvSpPr>
        <dsp:cNvPr id="0" name=""/>
        <dsp:cNvSpPr/>
      </dsp:nvSpPr>
      <dsp:spPr>
        <a:xfrm rot="17559199">
          <a:off x="1741934" y="2512353"/>
          <a:ext cx="1454429" cy="25287"/>
        </a:xfrm>
        <a:custGeom>
          <a:avLst/>
          <a:gdLst/>
          <a:ahLst/>
          <a:cxnLst/>
          <a:rect l="0" t="0" r="0" b="0"/>
          <a:pathLst>
            <a:path>
              <a:moveTo>
                <a:pt x="0" y="12643"/>
              </a:moveTo>
              <a:lnTo>
                <a:pt x="1454429" y="1264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432788" y="2488636"/>
        <a:ext cx="72721" cy="72721"/>
      </dsp:txXfrm>
    </dsp:sp>
    <dsp:sp modelId="{97A094AE-FF41-483E-8694-00D683267585}">
      <dsp:nvSpPr>
        <dsp:cNvPr id="0" name=""/>
        <dsp:cNvSpPr/>
      </dsp:nvSpPr>
      <dsp:spPr>
        <a:xfrm>
          <a:off x="2749238" y="628405"/>
          <a:ext cx="3762269" cy="245096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ts val="600"/>
            </a:spcAft>
            <a:buNone/>
          </a:pPr>
          <a:r>
            <a:rPr lang="es-ES" sz="16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ANÁLISIS EXTERNO</a:t>
          </a:r>
        </a:p>
        <a:p>
          <a:pPr marL="0" lvl="0" indent="0" algn="ctr" defTabSz="711200">
            <a:lnSpc>
              <a:spcPct val="100000"/>
            </a:lnSpc>
            <a:spcBef>
              <a:spcPct val="0"/>
            </a:spcBef>
            <a:spcAft>
              <a:spcPts val="600"/>
            </a:spcAft>
            <a:buNone/>
          </a:pPr>
          <a:r>
            <a:rPr lang="es-ES" sz="1600" kern="1200" dirty="0">
              <a:latin typeface="Verdana" panose="020B0604030504040204" pitchFamily="34" charset="0"/>
              <a:ea typeface="Verdana" panose="020B0604030504040204" pitchFamily="34" charset="0"/>
              <a:cs typeface="Segoe UI" panose="020B0502040204020203" pitchFamily="34" charset="0"/>
            </a:rPr>
            <a:t>Identificación y evaluación de acontecimientos, cambios y tendencias que suceden </a:t>
          </a:r>
          <a:br>
            <a:rPr lang="es-ES" sz="1600" kern="1200" dirty="0">
              <a:latin typeface="Verdana" panose="020B0604030504040204" pitchFamily="34" charset="0"/>
              <a:ea typeface="Verdana" panose="020B0604030504040204" pitchFamily="34" charset="0"/>
              <a:cs typeface="Segoe UI" panose="020B0502040204020203" pitchFamily="34" charset="0"/>
            </a:rPr>
          </a:br>
          <a:r>
            <a:rPr lang="es-ES" sz="1600" b="1" i="1" kern="1200" dirty="0">
              <a:latin typeface="Verdana" panose="020B0604030504040204" pitchFamily="34" charset="0"/>
              <a:ea typeface="Verdana" panose="020B0604030504040204" pitchFamily="34" charset="0"/>
              <a:cs typeface="Segoe UI" panose="020B0502040204020203" pitchFamily="34" charset="0"/>
            </a:rPr>
            <a:t>en el entorno de la empresa </a:t>
          </a:r>
          <a:br>
            <a:rPr lang="es-ES" sz="1600" b="1" i="1" kern="1200" dirty="0">
              <a:latin typeface="Verdana" panose="020B0604030504040204" pitchFamily="34" charset="0"/>
              <a:ea typeface="Verdana" panose="020B0604030504040204" pitchFamily="34" charset="0"/>
              <a:cs typeface="Segoe UI" panose="020B0502040204020203" pitchFamily="34" charset="0"/>
            </a:rPr>
          </a:br>
          <a:r>
            <a:rPr lang="es-ES" sz="1600" kern="1200" dirty="0">
              <a:latin typeface="Verdana" panose="020B0604030504040204" pitchFamily="34" charset="0"/>
              <a:ea typeface="Verdana" panose="020B0604030504040204" pitchFamily="34" charset="0"/>
              <a:cs typeface="Segoe UI" panose="020B0502040204020203" pitchFamily="34" charset="0"/>
            </a:rPr>
            <a:t>y que están más allá de su control.</a:t>
          </a:r>
        </a:p>
      </dsp:txBody>
      <dsp:txXfrm>
        <a:off x="2821024" y="700191"/>
        <a:ext cx="3618697" cy="2307388"/>
      </dsp:txXfrm>
    </dsp:sp>
    <dsp:sp modelId="{3C67FD53-58BF-4891-AD90-860F92251C45}">
      <dsp:nvSpPr>
        <dsp:cNvPr id="0" name=""/>
        <dsp:cNvSpPr/>
      </dsp:nvSpPr>
      <dsp:spPr>
        <a:xfrm rot="18489003">
          <a:off x="6298542" y="1403140"/>
          <a:ext cx="1114199" cy="25287"/>
        </a:xfrm>
        <a:custGeom>
          <a:avLst/>
          <a:gdLst/>
          <a:ahLst/>
          <a:cxnLst/>
          <a:rect l="0" t="0" r="0" b="0"/>
          <a:pathLst>
            <a:path>
              <a:moveTo>
                <a:pt x="0" y="12643"/>
              </a:moveTo>
              <a:lnTo>
                <a:pt x="1114199" y="1264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27787" y="1387929"/>
        <a:ext cx="55709" cy="55709"/>
      </dsp:txXfrm>
    </dsp:sp>
    <dsp:sp modelId="{6D7299C0-05A6-46F9-850C-6E62A52F49C0}">
      <dsp:nvSpPr>
        <dsp:cNvPr id="0" name=""/>
        <dsp:cNvSpPr/>
      </dsp:nvSpPr>
      <dsp:spPr>
        <a:xfrm>
          <a:off x="7199775" y="95435"/>
          <a:ext cx="2879520" cy="1764496"/>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OPORTUNIDADES</a:t>
          </a:r>
        </a:p>
        <a:p>
          <a:pPr marL="0" lvl="0" indent="0" algn="ctr" defTabSz="622300">
            <a:lnSpc>
              <a:spcPct val="90000"/>
            </a:lnSpc>
            <a:spcBef>
              <a:spcPct val="0"/>
            </a:spcBef>
            <a:spcAft>
              <a:spcPct val="35000"/>
            </a:spcAft>
            <a:buNone/>
          </a:pPr>
          <a:r>
            <a:rPr lang="es-ES" sz="1400" kern="1200" dirty="0">
              <a:solidFill>
                <a:prstClr val="black">
                  <a:hueOff val="0"/>
                  <a:satOff val="0"/>
                  <a:lumOff val="0"/>
                  <a:alphaOff val="0"/>
                </a:prstClr>
              </a:solidFill>
              <a:latin typeface="Verdana" panose="020B0604030504040204" pitchFamily="34" charset="0"/>
              <a:ea typeface="Verdana" panose="020B0604030504040204" pitchFamily="34" charset="0"/>
              <a:cs typeface="Segoe UI" panose="020B0502040204020203" pitchFamily="34" charset="0"/>
            </a:rPr>
            <a:t>situaciones externas que nos podrían afectar de manera positiva si somos capaces de capitalizarlas</a:t>
          </a:r>
        </a:p>
      </dsp:txBody>
      <dsp:txXfrm>
        <a:off x="7251455" y="147115"/>
        <a:ext cx="2776160" cy="1661136"/>
      </dsp:txXfrm>
    </dsp:sp>
    <dsp:sp modelId="{75F8EFE8-1F45-4C8C-8E4F-C4E79A67D547}">
      <dsp:nvSpPr>
        <dsp:cNvPr id="0" name=""/>
        <dsp:cNvSpPr/>
      </dsp:nvSpPr>
      <dsp:spPr>
        <a:xfrm rot="2663763">
          <a:off x="6366077" y="2197646"/>
          <a:ext cx="1018860" cy="25287"/>
        </a:xfrm>
        <a:custGeom>
          <a:avLst/>
          <a:gdLst/>
          <a:ahLst/>
          <a:cxnLst/>
          <a:rect l="0" t="0" r="0" b="0"/>
          <a:pathLst>
            <a:path>
              <a:moveTo>
                <a:pt x="0" y="12643"/>
              </a:moveTo>
              <a:lnTo>
                <a:pt x="1018860" y="1264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50035" y="2184818"/>
        <a:ext cx="50943" cy="50943"/>
      </dsp:txXfrm>
    </dsp:sp>
    <dsp:sp modelId="{BE7FBF16-519F-42D8-8462-1F4691405847}">
      <dsp:nvSpPr>
        <dsp:cNvPr id="0" name=""/>
        <dsp:cNvSpPr/>
      </dsp:nvSpPr>
      <dsp:spPr>
        <a:xfrm>
          <a:off x="7239505" y="2141502"/>
          <a:ext cx="2879520" cy="850384"/>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AMENAZAS</a:t>
          </a:r>
          <a:b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1400" kern="1200" dirty="0">
              <a:solidFill>
                <a:prstClr val="black">
                  <a:hueOff val="0"/>
                  <a:satOff val="0"/>
                  <a:lumOff val="0"/>
                  <a:alphaOff val="0"/>
                </a:prstClr>
              </a:solidFill>
              <a:latin typeface="Verdana" panose="020B0604030504040204" pitchFamily="34" charset="0"/>
              <a:ea typeface="Verdana" panose="020B0604030504040204" pitchFamily="34" charset="0"/>
              <a:cs typeface="Segoe UI" panose="020B0502040204020203" pitchFamily="34" charset="0"/>
            </a:rPr>
            <a:t>situaciones adversas procedentes del exterior</a:t>
          </a:r>
        </a:p>
      </dsp:txBody>
      <dsp:txXfrm>
        <a:off x="7264412" y="2166409"/>
        <a:ext cx="2829706" cy="800570"/>
      </dsp:txXfrm>
    </dsp:sp>
    <dsp:sp modelId="{D4828394-0A86-49F4-8DA4-804818FA7096}">
      <dsp:nvSpPr>
        <dsp:cNvPr id="0" name=""/>
        <dsp:cNvSpPr/>
      </dsp:nvSpPr>
      <dsp:spPr>
        <a:xfrm rot="4279110">
          <a:off x="1571068" y="4044781"/>
          <a:ext cx="1818440" cy="25287"/>
        </a:xfrm>
        <a:custGeom>
          <a:avLst/>
          <a:gdLst/>
          <a:ahLst/>
          <a:cxnLst/>
          <a:rect l="0" t="0" r="0" b="0"/>
          <a:pathLst>
            <a:path>
              <a:moveTo>
                <a:pt x="0" y="12643"/>
              </a:moveTo>
              <a:lnTo>
                <a:pt x="1818440" y="1264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ES" sz="600" kern="1200"/>
        </a:p>
      </dsp:txBody>
      <dsp:txXfrm>
        <a:off x="2434827" y="4011964"/>
        <a:ext cx="90922" cy="90922"/>
      </dsp:txXfrm>
    </dsp:sp>
    <dsp:sp modelId="{9DFEEA62-03EC-451F-A876-559ED2454644}">
      <dsp:nvSpPr>
        <dsp:cNvPr id="0" name=""/>
        <dsp:cNvSpPr/>
      </dsp:nvSpPr>
      <dsp:spPr>
        <a:xfrm>
          <a:off x="2771518" y="3889411"/>
          <a:ext cx="3706365" cy="2058661"/>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ANÁLISIS INTERNO</a:t>
          </a:r>
        </a:p>
        <a:p>
          <a:pPr marL="0" lvl="0" indent="0" algn="ctr" defTabSz="7112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cs typeface="Segoe UI" panose="020B0502040204020203" pitchFamily="34" charset="0"/>
            </a:rPr>
            <a:t>Evaluar los recursos con que cuenta la empresa así como la forma en la cual se realizan sus actividades, para conocer sus capacidades y situación respecto a los competidores.</a:t>
          </a:r>
          <a:endParaRPr lang="es-ES" sz="1400" kern="1200" dirty="0">
            <a:solidFill>
              <a:prstClr val="black">
                <a:hueOff val="0"/>
                <a:satOff val="0"/>
                <a:lumOff val="0"/>
                <a:alphaOff val="0"/>
              </a:prstClr>
            </a:solidFill>
            <a:latin typeface="Verdana" panose="020B0604030504040204" pitchFamily="34" charset="0"/>
            <a:ea typeface="Verdana" panose="020B0604030504040204" pitchFamily="34" charset="0"/>
            <a:cs typeface="Segoe UI" panose="020B0502040204020203" pitchFamily="34" charset="0"/>
          </a:endParaRPr>
        </a:p>
      </dsp:txBody>
      <dsp:txXfrm>
        <a:off x="2831814" y="3949707"/>
        <a:ext cx="3585773" cy="1938069"/>
      </dsp:txXfrm>
    </dsp:sp>
    <dsp:sp modelId="{E19B5134-14D5-448C-9A71-D02AFAFF25D5}">
      <dsp:nvSpPr>
        <dsp:cNvPr id="0" name=""/>
        <dsp:cNvSpPr/>
      </dsp:nvSpPr>
      <dsp:spPr>
        <a:xfrm rot="18819452">
          <a:off x="6297792" y="4485328"/>
          <a:ext cx="1163185" cy="25287"/>
        </a:xfrm>
        <a:custGeom>
          <a:avLst/>
          <a:gdLst/>
          <a:ahLst/>
          <a:cxnLst/>
          <a:rect l="0" t="0" r="0" b="0"/>
          <a:pathLst>
            <a:path>
              <a:moveTo>
                <a:pt x="0" y="12643"/>
              </a:moveTo>
              <a:lnTo>
                <a:pt x="1163185" y="1264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50305" y="4468892"/>
        <a:ext cx="58159" cy="58159"/>
      </dsp:txXfrm>
    </dsp:sp>
    <dsp:sp modelId="{055565C9-ED67-4C63-B66D-5E920F09C979}">
      <dsp:nvSpPr>
        <dsp:cNvPr id="0" name=""/>
        <dsp:cNvSpPr/>
      </dsp:nvSpPr>
      <dsp:spPr>
        <a:xfrm>
          <a:off x="7280885" y="3575012"/>
          <a:ext cx="2879520" cy="1004380"/>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FORTALEZAS</a:t>
          </a:r>
          <a:br>
            <a:rPr lang="es-ES" sz="1400" kern="1200" dirty="0">
              <a:latin typeface="Verdana" panose="020B0604030504040204" pitchFamily="34" charset="0"/>
              <a:ea typeface="Verdana" panose="020B0604030504040204" pitchFamily="34" charset="0"/>
              <a:cs typeface="Segoe UI" panose="020B0502040204020203" pitchFamily="34" charset="0"/>
            </a:rPr>
          </a:br>
          <a:r>
            <a:rPr lang="es-ES" sz="1400" kern="1200" dirty="0">
              <a:latin typeface="Verdana" panose="020B0604030504040204" pitchFamily="34" charset="0"/>
              <a:ea typeface="Verdana" panose="020B0604030504040204" pitchFamily="34" charset="0"/>
              <a:cs typeface="Segoe UI" panose="020B0502040204020203" pitchFamily="34" charset="0"/>
            </a:rPr>
            <a:t>Estrategias que permitan</a:t>
          </a:r>
          <a:br>
            <a:rPr lang="es-ES" sz="1400" kern="1200" dirty="0">
              <a:latin typeface="Verdana" panose="020B0604030504040204" pitchFamily="34" charset="0"/>
              <a:ea typeface="Verdana" panose="020B0604030504040204" pitchFamily="34" charset="0"/>
              <a:cs typeface="Segoe UI" panose="020B0502040204020203" pitchFamily="34" charset="0"/>
            </a:rPr>
          </a:br>
          <a:r>
            <a:rPr lang="es-ES" sz="1400" kern="1200" dirty="0">
              <a:latin typeface="Verdana" panose="020B0604030504040204" pitchFamily="34" charset="0"/>
              <a:ea typeface="Verdana" panose="020B0604030504040204" pitchFamily="34" charset="0"/>
              <a:cs typeface="Segoe UI" panose="020B0502040204020203" pitchFamily="34" charset="0"/>
            </a:rPr>
            <a:t>potenciarlas</a:t>
          </a:r>
        </a:p>
      </dsp:txBody>
      <dsp:txXfrm>
        <a:off x="7310302" y="3604429"/>
        <a:ext cx="2820686" cy="945546"/>
      </dsp:txXfrm>
    </dsp:sp>
    <dsp:sp modelId="{A3981D2C-F079-40D1-87D8-31CD0D33BE34}">
      <dsp:nvSpPr>
        <dsp:cNvPr id="0" name=""/>
        <dsp:cNvSpPr/>
      </dsp:nvSpPr>
      <dsp:spPr>
        <a:xfrm rot="1848775">
          <a:off x="6408457" y="5158039"/>
          <a:ext cx="983690" cy="25287"/>
        </a:xfrm>
        <a:custGeom>
          <a:avLst/>
          <a:gdLst/>
          <a:ahLst/>
          <a:cxnLst/>
          <a:rect l="0" t="0" r="0" b="0"/>
          <a:pathLst>
            <a:path>
              <a:moveTo>
                <a:pt x="0" y="12643"/>
              </a:moveTo>
              <a:lnTo>
                <a:pt x="983690" y="1264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75710" y="5146091"/>
        <a:ext cx="49184" cy="49184"/>
      </dsp:txXfrm>
    </dsp:sp>
    <dsp:sp modelId="{37A8629B-86E1-4DFA-8868-E80688283E95}">
      <dsp:nvSpPr>
        <dsp:cNvPr id="0" name=""/>
        <dsp:cNvSpPr/>
      </dsp:nvSpPr>
      <dsp:spPr>
        <a:xfrm>
          <a:off x="7322721" y="4879714"/>
          <a:ext cx="2879520" cy="1085821"/>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ES" sz="1400" b="1" kern="1200" dirty="0">
              <a:solidFill>
                <a:srgbClr val="C00000"/>
              </a:solidFill>
              <a:latin typeface="Verdana" panose="020B0604030504040204" pitchFamily="34" charset="0"/>
              <a:ea typeface="Verdana" panose="020B0604030504040204" pitchFamily="34" charset="0"/>
              <a:cs typeface="Segoe UI" panose="020B0502040204020203" pitchFamily="34" charset="0"/>
            </a:rPr>
            <a:t>DEBILIDADES</a:t>
          </a:r>
          <a:br>
            <a:rPr lang="es-ES" sz="1400" kern="1200" dirty="0">
              <a:latin typeface="Verdana" panose="020B0604030504040204" pitchFamily="34" charset="0"/>
              <a:ea typeface="Verdana" panose="020B0604030504040204" pitchFamily="34" charset="0"/>
              <a:cs typeface="Segoe UI" panose="020B0502040204020203" pitchFamily="34" charset="0"/>
            </a:rPr>
          </a:br>
          <a:r>
            <a:rPr lang="es-ES" sz="1400" kern="1200" dirty="0">
              <a:latin typeface="Verdana" panose="020B0604030504040204" pitchFamily="34" charset="0"/>
              <a:ea typeface="Verdana" panose="020B0604030504040204" pitchFamily="34" charset="0"/>
              <a:cs typeface="Segoe UI" panose="020B0502040204020203" pitchFamily="34" charset="0"/>
            </a:rPr>
            <a:t>Estrategias para </a:t>
          </a:r>
          <a:br>
            <a:rPr lang="es-ES" sz="1400" kern="1200" dirty="0">
              <a:latin typeface="Verdana" panose="020B0604030504040204" pitchFamily="34" charset="0"/>
              <a:ea typeface="Verdana" panose="020B0604030504040204" pitchFamily="34" charset="0"/>
              <a:cs typeface="Segoe UI" panose="020B0502040204020203" pitchFamily="34" charset="0"/>
            </a:rPr>
          </a:br>
          <a:r>
            <a:rPr lang="es-ES" sz="1400" kern="1200" dirty="0">
              <a:latin typeface="Verdana" panose="020B0604030504040204" pitchFamily="34" charset="0"/>
              <a:ea typeface="Verdana" panose="020B0604030504040204" pitchFamily="34" charset="0"/>
              <a:cs typeface="Segoe UI" panose="020B0502040204020203" pitchFamily="34" charset="0"/>
            </a:rPr>
            <a:t>neutralizar o eliminarlas </a:t>
          </a:r>
        </a:p>
      </dsp:txBody>
      <dsp:txXfrm>
        <a:off x="7354524" y="4911517"/>
        <a:ext cx="2815914" cy="1022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8CB28-D120-45D1-A7BC-7ED64AEA24C2}">
      <dsp:nvSpPr>
        <dsp:cNvPr id="0" name=""/>
        <dsp:cNvSpPr/>
      </dsp:nvSpPr>
      <dsp:spPr>
        <a:xfrm>
          <a:off x="4485" y="349374"/>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P</a:t>
          </a:r>
        </a:p>
      </dsp:txBody>
      <dsp:txXfrm>
        <a:off x="27498" y="372387"/>
        <a:ext cx="1525433" cy="739703"/>
      </dsp:txXfrm>
    </dsp:sp>
    <dsp:sp modelId="{F16163D0-05B4-41A5-B77B-E90EDE6C9833}">
      <dsp:nvSpPr>
        <dsp:cNvPr id="0" name=""/>
        <dsp:cNvSpPr/>
      </dsp:nvSpPr>
      <dsp:spPr>
        <a:xfrm>
          <a:off x="161631" y="1135104"/>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AD43E6C5-C663-4491-8159-867D87854200}">
      <dsp:nvSpPr>
        <dsp:cNvPr id="0" name=""/>
        <dsp:cNvSpPr/>
      </dsp:nvSpPr>
      <dsp:spPr>
        <a:xfrm>
          <a:off x="318777" y="1331537"/>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s-ES" sz="2400" kern="1200" dirty="0">
              <a:latin typeface="Verdana" panose="020B0604030504040204" pitchFamily="34" charset="0"/>
              <a:ea typeface="Verdana" panose="020B0604030504040204" pitchFamily="34" charset="0"/>
            </a:rPr>
            <a:t> </a:t>
          </a:r>
          <a:r>
            <a:rPr lang="es-ES" sz="2000" kern="1200" dirty="0">
              <a:solidFill>
                <a:prstClr val="black">
                  <a:hueOff val="0"/>
                  <a:satOff val="0"/>
                  <a:lumOff val="0"/>
                  <a:alphaOff val="0"/>
                </a:prstClr>
              </a:solidFill>
              <a:latin typeface="Verdana" panose="020B0604030504040204" pitchFamily="34" charset="0"/>
              <a:ea typeface="Verdana" panose="020B0604030504040204" pitchFamily="34" charset="0"/>
              <a:cs typeface="+mn-cs"/>
            </a:rPr>
            <a:t>Política</a:t>
          </a:r>
        </a:p>
      </dsp:txBody>
      <dsp:txXfrm>
        <a:off x="341790" y="1354550"/>
        <a:ext cx="1519399" cy="739703"/>
      </dsp:txXfrm>
    </dsp:sp>
    <dsp:sp modelId="{A5577B40-B3E9-4FC2-B6EC-AB298F388831}">
      <dsp:nvSpPr>
        <dsp:cNvPr id="0" name=""/>
        <dsp:cNvSpPr/>
      </dsp:nvSpPr>
      <dsp:spPr>
        <a:xfrm>
          <a:off x="1968810" y="349374"/>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E</a:t>
          </a:r>
        </a:p>
      </dsp:txBody>
      <dsp:txXfrm>
        <a:off x="1991823" y="372387"/>
        <a:ext cx="1525433" cy="739703"/>
      </dsp:txXfrm>
    </dsp:sp>
    <dsp:sp modelId="{03A9E339-B8B3-4122-B813-C07E0DFD8722}">
      <dsp:nvSpPr>
        <dsp:cNvPr id="0" name=""/>
        <dsp:cNvSpPr/>
      </dsp:nvSpPr>
      <dsp:spPr>
        <a:xfrm>
          <a:off x="2125956" y="1135104"/>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BE36ED5D-EBC7-493F-B7DA-0649C6DA674C}">
      <dsp:nvSpPr>
        <dsp:cNvPr id="0" name=""/>
        <dsp:cNvSpPr/>
      </dsp:nvSpPr>
      <dsp:spPr>
        <a:xfrm>
          <a:off x="2283102" y="1331537"/>
          <a:ext cx="1619999"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l" defTabSz="933450">
            <a:lnSpc>
              <a:spcPct val="90000"/>
            </a:lnSpc>
            <a:spcBef>
              <a:spcPct val="0"/>
            </a:spcBef>
            <a:spcAft>
              <a:spcPct val="35000"/>
            </a:spcAft>
            <a:buNone/>
          </a:pPr>
          <a:r>
            <a:rPr lang="es-ES" sz="2100" kern="1200" dirty="0"/>
            <a:t> </a:t>
          </a:r>
          <a:r>
            <a:rPr lang="es-ES" sz="2000" kern="1200" dirty="0">
              <a:latin typeface="Verdana" panose="020B0604030504040204" pitchFamily="34" charset="0"/>
              <a:ea typeface="Verdana" panose="020B0604030504040204" pitchFamily="34" charset="0"/>
            </a:rPr>
            <a:t>Económica</a:t>
          </a:r>
          <a:endParaRPr lang="es-ES" sz="2100" kern="1200" dirty="0">
            <a:latin typeface="Verdana" panose="020B0604030504040204" pitchFamily="34" charset="0"/>
            <a:ea typeface="Verdana" panose="020B0604030504040204" pitchFamily="34" charset="0"/>
          </a:endParaRPr>
        </a:p>
      </dsp:txBody>
      <dsp:txXfrm>
        <a:off x="2306115" y="1354550"/>
        <a:ext cx="1573973" cy="739703"/>
      </dsp:txXfrm>
    </dsp:sp>
    <dsp:sp modelId="{FFF40E13-932C-46AE-87A3-1AB939444731}">
      <dsp:nvSpPr>
        <dsp:cNvPr id="0" name=""/>
        <dsp:cNvSpPr/>
      </dsp:nvSpPr>
      <dsp:spPr>
        <a:xfrm>
          <a:off x="3981674" y="349374"/>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S</a:t>
          </a:r>
        </a:p>
      </dsp:txBody>
      <dsp:txXfrm>
        <a:off x="4004687" y="372387"/>
        <a:ext cx="1525433" cy="739703"/>
      </dsp:txXfrm>
    </dsp:sp>
    <dsp:sp modelId="{0FC39B2C-7B8E-4F0A-A752-219E573E3FF3}">
      <dsp:nvSpPr>
        <dsp:cNvPr id="0" name=""/>
        <dsp:cNvSpPr/>
      </dsp:nvSpPr>
      <dsp:spPr>
        <a:xfrm>
          <a:off x="4138820" y="1135104"/>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D79F3701-C70E-4649-8C88-8745D2B01C51}">
      <dsp:nvSpPr>
        <dsp:cNvPr id="0" name=""/>
        <dsp:cNvSpPr/>
      </dsp:nvSpPr>
      <dsp:spPr>
        <a:xfrm>
          <a:off x="4295966" y="1331537"/>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s-ES" sz="2000" kern="1200" dirty="0">
              <a:latin typeface="Verdana" panose="020B0604030504040204" pitchFamily="34" charset="0"/>
              <a:ea typeface="Verdana" panose="020B0604030504040204" pitchFamily="34" charset="0"/>
            </a:rPr>
            <a:t> Social</a:t>
          </a:r>
          <a:endParaRPr lang="es-ES" sz="3600" kern="1200" dirty="0">
            <a:latin typeface="Verdana" panose="020B0604030504040204" pitchFamily="34" charset="0"/>
            <a:ea typeface="Verdana" panose="020B0604030504040204" pitchFamily="34" charset="0"/>
          </a:endParaRPr>
        </a:p>
      </dsp:txBody>
      <dsp:txXfrm>
        <a:off x="4318979" y="1354550"/>
        <a:ext cx="1519399" cy="739703"/>
      </dsp:txXfrm>
    </dsp:sp>
    <dsp:sp modelId="{E01A7003-2166-4604-ACF1-CEA2C7B04515}">
      <dsp:nvSpPr>
        <dsp:cNvPr id="0" name=""/>
        <dsp:cNvSpPr/>
      </dsp:nvSpPr>
      <dsp:spPr>
        <a:xfrm>
          <a:off x="5945999" y="349374"/>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T</a:t>
          </a:r>
        </a:p>
      </dsp:txBody>
      <dsp:txXfrm>
        <a:off x="5969012" y="372387"/>
        <a:ext cx="1525433" cy="739703"/>
      </dsp:txXfrm>
    </dsp:sp>
    <dsp:sp modelId="{2063CE4F-1AAC-4E5F-9AC3-C0580E9D2E09}">
      <dsp:nvSpPr>
        <dsp:cNvPr id="0" name=""/>
        <dsp:cNvSpPr/>
      </dsp:nvSpPr>
      <dsp:spPr>
        <a:xfrm>
          <a:off x="6103145" y="1135104"/>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CA4B056A-8E6A-4250-924B-7FE09145E4EE}">
      <dsp:nvSpPr>
        <dsp:cNvPr id="0" name=""/>
        <dsp:cNvSpPr/>
      </dsp:nvSpPr>
      <dsp:spPr>
        <a:xfrm>
          <a:off x="6260291" y="1331537"/>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Verdana" panose="020B0604030504040204" pitchFamily="34" charset="0"/>
              <a:ea typeface="Verdana" panose="020B0604030504040204" pitchFamily="34" charset="0"/>
            </a:rPr>
            <a:t>Tecnológica</a:t>
          </a:r>
        </a:p>
      </dsp:txBody>
      <dsp:txXfrm>
        <a:off x="6283304" y="1354550"/>
        <a:ext cx="1519399" cy="739703"/>
      </dsp:txXfrm>
    </dsp:sp>
    <dsp:sp modelId="{DAD9398C-8B52-434A-8342-FACA62A08EA7}">
      <dsp:nvSpPr>
        <dsp:cNvPr id="0" name=""/>
        <dsp:cNvSpPr/>
      </dsp:nvSpPr>
      <dsp:spPr>
        <a:xfrm>
          <a:off x="7910324" y="349374"/>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E</a:t>
          </a:r>
        </a:p>
      </dsp:txBody>
      <dsp:txXfrm>
        <a:off x="7933337" y="372387"/>
        <a:ext cx="1525433" cy="739703"/>
      </dsp:txXfrm>
    </dsp:sp>
    <dsp:sp modelId="{F1B45813-A3B2-4C73-B89E-AE4D32CFBC6B}">
      <dsp:nvSpPr>
        <dsp:cNvPr id="0" name=""/>
        <dsp:cNvSpPr/>
      </dsp:nvSpPr>
      <dsp:spPr>
        <a:xfrm>
          <a:off x="8067470" y="1135104"/>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A2082EDD-28A7-487B-B68C-43072FAE31B8}">
      <dsp:nvSpPr>
        <dsp:cNvPr id="0" name=""/>
        <dsp:cNvSpPr/>
      </dsp:nvSpPr>
      <dsp:spPr>
        <a:xfrm>
          <a:off x="8224616" y="1331537"/>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s-ES" sz="1900" kern="1200" dirty="0"/>
            <a:t> </a:t>
          </a:r>
          <a:r>
            <a:rPr lang="es-ES" sz="2000" kern="1200" dirty="0">
              <a:latin typeface="Verdana" panose="020B0604030504040204" pitchFamily="34" charset="0"/>
              <a:ea typeface="Verdana" panose="020B0604030504040204" pitchFamily="34" charset="0"/>
            </a:rPr>
            <a:t>Ecológica</a:t>
          </a:r>
          <a:endParaRPr lang="es-ES" sz="1900" kern="1200" dirty="0">
            <a:latin typeface="Verdana" panose="020B0604030504040204" pitchFamily="34" charset="0"/>
            <a:ea typeface="Verdana" panose="020B0604030504040204" pitchFamily="34" charset="0"/>
          </a:endParaRPr>
        </a:p>
      </dsp:txBody>
      <dsp:txXfrm>
        <a:off x="8247629" y="1354550"/>
        <a:ext cx="1519399" cy="739703"/>
      </dsp:txXfrm>
    </dsp:sp>
    <dsp:sp modelId="{A9230E03-51FC-406C-AC0D-8445932A548A}">
      <dsp:nvSpPr>
        <dsp:cNvPr id="0" name=""/>
        <dsp:cNvSpPr/>
      </dsp:nvSpPr>
      <dsp:spPr>
        <a:xfrm>
          <a:off x="9874649" y="349374"/>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L</a:t>
          </a:r>
        </a:p>
      </dsp:txBody>
      <dsp:txXfrm>
        <a:off x="9897662" y="372387"/>
        <a:ext cx="1525433" cy="739703"/>
      </dsp:txXfrm>
    </dsp:sp>
    <dsp:sp modelId="{3EEB88EA-BA3E-45D5-B283-B39261703B44}">
      <dsp:nvSpPr>
        <dsp:cNvPr id="0" name=""/>
        <dsp:cNvSpPr/>
      </dsp:nvSpPr>
      <dsp:spPr>
        <a:xfrm>
          <a:off x="10031795" y="1135104"/>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3FB126BF-D134-428F-AC30-0DA3029C24B3}">
      <dsp:nvSpPr>
        <dsp:cNvPr id="0" name=""/>
        <dsp:cNvSpPr/>
      </dsp:nvSpPr>
      <dsp:spPr>
        <a:xfrm>
          <a:off x="10188941" y="1331537"/>
          <a:ext cx="1617032"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s-ES" sz="1900" kern="1200" dirty="0"/>
            <a:t>  </a:t>
          </a:r>
          <a:r>
            <a:rPr lang="es-ES" sz="1900" kern="1200" dirty="0">
              <a:latin typeface="Verdana" panose="020B0604030504040204" pitchFamily="34" charset="0"/>
              <a:ea typeface="Verdana" panose="020B0604030504040204" pitchFamily="34" charset="0"/>
            </a:rPr>
            <a:t>Legal</a:t>
          </a:r>
        </a:p>
      </dsp:txBody>
      <dsp:txXfrm>
        <a:off x="10211954" y="1354550"/>
        <a:ext cx="1571006" cy="7397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8CB28-D120-45D1-A7BC-7ED64AEA24C2}">
      <dsp:nvSpPr>
        <dsp:cNvPr id="0" name=""/>
        <dsp:cNvSpPr/>
      </dsp:nvSpPr>
      <dsp:spPr>
        <a:xfrm>
          <a:off x="4485" y="353092"/>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P</a:t>
          </a:r>
        </a:p>
      </dsp:txBody>
      <dsp:txXfrm>
        <a:off x="27498" y="376105"/>
        <a:ext cx="1525433" cy="739703"/>
      </dsp:txXfrm>
    </dsp:sp>
    <dsp:sp modelId="{F16163D0-05B4-41A5-B77B-E90EDE6C9833}">
      <dsp:nvSpPr>
        <dsp:cNvPr id="0" name=""/>
        <dsp:cNvSpPr/>
      </dsp:nvSpPr>
      <dsp:spPr>
        <a:xfrm>
          <a:off x="161631" y="1138822"/>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AD43E6C5-C663-4491-8159-867D87854200}">
      <dsp:nvSpPr>
        <dsp:cNvPr id="0" name=""/>
        <dsp:cNvSpPr/>
      </dsp:nvSpPr>
      <dsp:spPr>
        <a:xfrm>
          <a:off x="318777" y="1335255"/>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s-ES" sz="2400" kern="1200" dirty="0">
              <a:latin typeface="Verdana" panose="020B0604030504040204" pitchFamily="34" charset="0"/>
              <a:ea typeface="Verdana" panose="020B0604030504040204" pitchFamily="34" charset="0"/>
            </a:rPr>
            <a:t> </a:t>
          </a:r>
          <a:r>
            <a:rPr lang="es-ES" sz="2000" kern="1200" dirty="0">
              <a:solidFill>
                <a:prstClr val="black">
                  <a:hueOff val="0"/>
                  <a:satOff val="0"/>
                  <a:lumOff val="0"/>
                  <a:alphaOff val="0"/>
                </a:prstClr>
              </a:solidFill>
              <a:latin typeface="Verdana" panose="020B0604030504040204" pitchFamily="34" charset="0"/>
              <a:ea typeface="Verdana" panose="020B0604030504040204" pitchFamily="34" charset="0"/>
              <a:cs typeface="+mn-cs"/>
            </a:rPr>
            <a:t>Política</a:t>
          </a:r>
        </a:p>
      </dsp:txBody>
      <dsp:txXfrm>
        <a:off x="341790" y="1358268"/>
        <a:ext cx="1519399" cy="739703"/>
      </dsp:txXfrm>
    </dsp:sp>
    <dsp:sp modelId="{A5577B40-B3E9-4FC2-B6EC-AB298F388831}">
      <dsp:nvSpPr>
        <dsp:cNvPr id="0" name=""/>
        <dsp:cNvSpPr/>
      </dsp:nvSpPr>
      <dsp:spPr>
        <a:xfrm>
          <a:off x="1968810" y="353092"/>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E</a:t>
          </a:r>
        </a:p>
      </dsp:txBody>
      <dsp:txXfrm>
        <a:off x="1991823" y="376105"/>
        <a:ext cx="1525433" cy="739703"/>
      </dsp:txXfrm>
    </dsp:sp>
    <dsp:sp modelId="{03A9E339-B8B3-4122-B813-C07E0DFD8722}">
      <dsp:nvSpPr>
        <dsp:cNvPr id="0" name=""/>
        <dsp:cNvSpPr/>
      </dsp:nvSpPr>
      <dsp:spPr>
        <a:xfrm>
          <a:off x="2125956" y="1138822"/>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BE36ED5D-EBC7-493F-B7DA-0649C6DA674C}">
      <dsp:nvSpPr>
        <dsp:cNvPr id="0" name=""/>
        <dsp:cNvSpPr/>
      </dsp:nvSpPr>
      <dsp:spPr>
        <a:xfrm>
          <a:off x="2283102" y="1335255"/>
          <a:ext cx="1619999"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l" defTabSz="933450">
            <a:lnSpc>
              <a:spcPct val="90000"/>
            </a:lnSpc>
            <a:spcBef>
              <a:spcPct val="0"/>
            </a:spcBef>
            <a:spcAft>
              <a:spcPct val="35000"/>
            </a:spcAft>
            <a:buNone/>
          </a:pPr>
          <a:r>
            <a:rPr lang="es-ES" sz="2100" kern="1200" dirty="0"/>
            <a:t> </a:t>
          </a:r>
          <a:r>
            <a:rPr lang="es-ES" sz="2000" kern="1200" dirty="0">
              <a:latin typeface="Verdana" panose="020B0604030504040204" pitchFamily="34" charset="0"/>
              <a:ea typeface="Verdana" panose="020B0604030504040204" pitchFamily="34" charset="0"/>
            </a:rPr>
            <a:t>Económica</a:t>
          </a:r>
          <a:endParaRPr lang="es-ES" sz="2100" kern="1200" dirty="0">
            <a:latin typeface="Verdana" panose="020B0604030504040204" pitchFamily="34" charset="0"/>
            <a:ea typeface="Verdana" panose="020B0604030504040204" pitchFamily="34" charset="0"/>
          </a:endParaRPr>
        </a:p>
      </dsp:txBody>
      <dsp:txXfrm>
        <a:off x="2306115" y="1358268"/>
        <a:ext cx="1573973" cy="739703"/>
      </dsp:txXfrm>
    </dsp:sp>
    <dsp:sp modelId="{FFF40E13-932C-46AE-87A3-1AB939444731}">
      <dsp:nvSpPr>
        <dsp:cNvPr id="0" name=""/>
        <dsp:cNvSpPr/>
      </dsp:nvSpPr>
      <dsp:spPr>
        <a:xfrm>
          <a:off x="3981674" y="353092"/>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S</a:t>
          </a:r>
        </a:p>
      </dsp:txBody>
      <dsp:txXfrm>
        <a:off x="4004687" y="376105"/>
        <a:ext cx="1525433" cy="739703"/>
      </dsp:txXfrm>
    </dsp:sp>
    <dsp:sp modelId="{0FC39B2C-7B8E-4F0A-A752-219E573E3FF3}">
      <dsp:nvSpPr>
        <dsp:cNvPr id="0" name=""/>
        <dsp:cNvSpPr/>
      </dsp:nvSpPr>
      <dsp:spPr>
        <a:xfrm>
          <a:off x="4138820" y="1138822"/>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D79F3701-C70E-4649-8C88-8745D2B01C51}">
      <dsp:nvSpPr>
        <dsp:cNvPr id="0" name=""/>
        <dsp:cNvSpPr/>
      </dsp:nvSpPr>
      <dsp:spPr>
        <a:xfrm>
          <a:off x="4295966" y="1335255"/>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s-ES" sz="2000" kern="1200" dirty="0">
              <a:latin typeface="Verdana" panose="020B0604030504040204" pitchFamily="34" charset="0"/>
              <a:ea typeface="Verdana" panose="020B0604030504040204" pitchFamily="34" charset="0"/>
            </a:rPr>
            <a:t> Social</a:t>
          </a:r>
          <a:endParaRPr lang="es-ES" sz="3600" kern="1200" dirty="0">
            <a:latin typeface="Verdana" panose="020B0604030504040204" pitchFamily="34" charset="0"/>
            <a:ea typeface="Verdana" panose="020B0604030504040204" pitchFamily="34" charset="0"/>
          </a:endParaRPr>
        </a:p>
      </dsp:txBody>
      <dsp:txXfrm>
        <a:off x="4318979" y="1358268"/>
        <a:ext cx="1519399" cy="739703"/>
      </dsp:txXfrm>
    </dsp:sp>
    <dsp:sp modelId="{E01A7003-2166-4604-ACF1-CEA2C7B04515}">
      <dsp:nvSpPr>
        <dsp:cNvPr id="0" name=""/>
        <dsp:cNvSpPr/>
      </dsp:nvSpPr>
      <dsp:spPr>
        <a:xfrm>
          <a:off x="5945999" y="353092"/>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T</a:t>
          </a:r>
        </a:p>
      </dsp:txBody>
      <dsp:txXfrm>
        <a:off x="5969012" y="376105"/>
        <a:ext cx="1525433" cy="739703"/>
      </dsp:txXfrm>
    </dsp:sp>
    <dsp:sp modelId="{2063CE4F-1AAC-4E5F-9AC3-C0580E9D2E09}">
      <dsp:nvSpPr>
        <dsp:cNvPr id="0" name=""/>
        <dsp:cNvSpPr/>
      </dsp:nvSpPr>
      <dsp:spPr>
        <a:xfrm>
          <a:off x="6103145" y="1138822"/>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CA4B056A-8E6A-4250-924B-7FE09145E4EE}">
      <dsp:nvSpPr>
        <dsp:cNvPr id="0" name=""/>
        <dsp:cNvSpPr/>
      </dsp:nvSpPr>
      <dsp:spPr>
        <a:xfrm>
          <a:off x="6260291" y="1335255"/>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s-ES" sz="1900" kern="1200" dirty="0">
              <a:latin typeface="Verdana" panose="020B0604030504040204" pitchFamily="34" charset="0"/>
              <a:ea typeface="Verdana" panose="020B0604030504040204" pitchFamily="34" charset="0"/>
            </a:rPr>
            <a:t>Tecnológica</a:t>
          </a:r>
        </a:p>
      </dsp:txBody>
      <dsp:txXfrm>
        <a:off x="6283304" y="1358268"/>
        <a:ext cx="1519399" cy="739703"/>
      </dsp:txXfrm>
    </dsp:sp>
    <dsp:sp modelId="{DAD9398C-8B52-434A-8342-FACA62A08EA7}">
      <dsp:nvSpPr>
        <dsp:cNvPr id="0" name=""/>
        <dsp:cNvSpPr/>
      </dsp:nvSpPr>
      <dsp:spPr>
        <a:xfrm>
          <a:off x="7910324" y="353092"/>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E</a:t>
          </a:r>
        </a:p>
      </dsp:txBody>
      <dsp:txXfrm>
        <a:off x="7933337" y="376105"/>
        <a:ext cx="1525433" cy="739703"/>
      </dsp:txXfrm>
    </dsp:sp>
    <dsp:sp modelId="{F1B45813-A3B2-4C73-B89E-AE4D32CFBC6B}">
      <dsp:nvSpPr>
        <dsp:cNvPr id="0" name=""/>
        <dsp:cNvSpPr/>
      </dsp:nvSpPr>
      <dsp:spPr>
        <a:xfrm>
          <a:off x="8067470" y="1138822"/>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A2082EDD-28A7-487B-B68C-43072FAE31B8}">
      <dsp:nvSpPr>
        <dsp:cNvPr id="0" name=""/>
        <dsp:cNvSpPr/>
      </dsp:nvSpPr>
      <dsp:spPr>
        <a:xfrm>
          <a:off x="8224616" y="1335255"/>
          <a:ext cx="1565425"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s-ES" sz="1900" kern="1200" dirty="0"/>
            <a:t> </a:t>
          </a:r>
          <a:r>
            <a:rPr lang="es-ES" sz="2000" kern="1200" dirty="0">
              <a:latin typeface="Verdana" panose="020B0604030504040204" pitchFamily="34" charset="0"/>
              <a:ea typeface="Verdana" panose="020B0604030504040204" pitchFamily="34" charset="0"/>
            </a:rPr>
            <a:t>Ecológica</a:t>
          </a:r>
          <a:endParaRPr lang="es-ES" sz="1900" kern="1200" dirty="0">
            <a:latin typeface="Verdana" panose="020B0604030504040204" pitchFamily="34" charset="0"/>
            <a:ea typeface="Verdana" panose="020B0604030504040204" pitchFamily="34" charset="0"/>
          </a:endParaRPr>
        </a:p>
      </dsp:txBody>
      <dsp:txXfrm>
        <a:off x="8247629" y="1358268"/>
        <a:ext cx="1519399" cy="739703"/>
      </dsp:txXfrm>
    </dsp:sp>
    <dsp:sp modelId="{A9230E03-51FC-406C-AC0D-8445932A548A}">
      <dsp:nvSpPr>
        <dsp:cNvPr id="0" name=""/>
        <dsp:cNvSpPr/>
      </dsp:nvSpPr>
      <dsp:spPr>
        <a:xfrm>
          <a:off x="9874649" y="353092"/>
          <a:ext cx="1571459" cy="785729"/>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s-ES" sz="3900" kern="1200" dirty="0">
              <a:effectLst>
                <a:outerShdw blurRad="38100" dist="38100" dir="2700000" algn="tl">
                  <a:srgbClr val="000000">
                    <a:alpha val="43137"/>
                  </a:srgbClr>
                </a:outerShdw>
              </a:effectLst>
              <a:latin typeface="Arial Black" panose="020B0A04020102020204" pitchFamily="34" charset="0"/>
            </a:rPr>
            <a:t>L</a:t>
          </a:r>
        </a:p>
      </dsp:txBody>
      <dsp:txXfrm>
        <a:off x="9897662" y="376105"/>
        <a:ext cx="1525433" cy="739703"/>
      </dsp:txXfrm>
    </dsp:sp>
    <dsp:sp modelId="{3EEB88EA-BA3E-45D5-B283-B39261703B44}">
      <dsp:nvSpPr>
        <dsp:cNvPr id="0" name=""/>
        <dsp:cNvSpPr/>
      </dsp:nvSpPr>
      <dsp:spPr>
        <a:xfrm>
          <a:off x="10031795" y="1138822"/>
          <a:ext cx="157145" cy="589297"/>
        </a:xfrm>
        <a:custGeom>
          <a:avLst/>
          <a:gdLst/>
          <a:ahLst/>
          <a:cxnLst/>
          <a:rect l="0" t="0" r="0" b="0"/>
          <a:pathLst>
            <a:path>
              <a:moveTo>
                <a:pt x="0" y="0"/>
              </a:moveTo>
              <a:lnTo>
                <a:pt x="0" y="589297"/>
              </a:lnTo>
              <a:lnTo>
                <a:pt x="157145" y="58929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3FB126BF-D134-428F-AC30-0DA3029C24B3}">
      <dsp:nvSpPr>
        <dsp:cNvPr id="0" name=""/>
        <dsp:cNvSpPr/>
      </dsp:nvSpPr>
      <dsp:spPr>
        <a:xfrm>
          <a:off x="10188941" y="1335255"/>
          <a:ext cx="1617032" cy="785729"/>
        </a:xfrm>
        <a:prstGeom prst="roundRect">
          <a:avLst>
            <a:gd name="adj" fmla="val 10000"/>
          </a:avLst>
        </a:prstGeom>
        <a:solidFill>
          <a:schemeClr val="lt1">
            <a:alpha val="90000"/>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s-ES" sz="1900" kern="1200" dirty="0"/>
            <a:t>  </a:t>
          </a:r>
          <a:r>
            <a:rPr lang="es-ES" sz="1900" kern="1200" dirty="0">
              <a:latin typeface="Verdana" panose="020B0604030504040204" pitchFamily="34" charset="0"/>
              <a:ea typeface="Verdana" panose="020B0604030504040204" pitchFamily="34" charset="0"/>
            </a:rPr>
            <a:t>Legal</a:t>
          </a:r>
        </a:p>
      </dsp:txBody>
      <dsp:txXfrm>
        <a:off x="10211954" y="1358268"/>
        <a:ext cx="1571006" cy="739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47FAC-DC79-40ED-88AA-535FB73DE4AE}">
      <dsp:nvSpPr>
        <dsp:cNvPr id="0" name=""/>
        <dsp:cNvSpPr/>
      </dsp:nvSpPr>
      <dsp:spPr>
        <a:xfrm>
          <a:off x="3372820" y="2419808"/>
          <a:ext cx="1886378" cy="1625600"/>
        </a:xfrm>
        <a:prstGeom prst="roundRect">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71120" tIns="71120" rIns="71120" bIns="71120" numCol="1" spcCol="1270" anchor="ctr" anchorCtr="0">
          <a:noAutofit/>
        </a:bodyPr>
        <a:lstStyle/>
        <a:p>
          <a:pPr marL="0" lvl="0" indent="0" algn="ctr" defTabSz="1244600">
            <a:lnSpc>
              <a:spcPct val="90000"/>
            </a:lnSpc>
            <a:spcBef>
              <a:spcPct val="0"/>
            </a:spcBef>
            <a:spcAft>
              <a:spcPct val="35000"/>
            </a:spcAft>
            <a:buNone/>
          </a:pPr>
          <a:r>
            <a:rPr lang="es-ES" sz="2800" kern="1200" dirty="0">
              <a:latin typeface="Verdana" panose="020B0604030504040204" pitchFamily="34" charset="0"/>
              <a:ea typeface="Verdana" panose="020B0604030504040204" pitchFamily="34" charset="0"/>
            </a:rPr>
            <a:t>Análisis</a:t>
          </a:r>
          <a:br>
            <a:rPr lang="es-ES" sz="2800" kern="1200" dirty="0">
              <a:latin typeface="Verdana" panose="020B0604030504040204" pitchFamily="34" charset="0"/>
              <a:ea typeface="Verdana" panose="020B0604030504040204" pitchFamily="34" charset="0"/>
            </a:rPr>
          </a:br>
          <a:r>
            <a:rPr lang="es-ES" sz="2800" kern="1200" dirty="0">
              <a:latin typeface="Verdana" panose="020B0604030504040204" pitchFamily="34" charset="0"/>
              <a:ea typeface="Verdana" panose="020B0604030504040204" pitchFamily="34" charset="0"/>
            </a:rPr>
            <a:t>Interno</a:t>
          </a:r>
        </a:p>
      </dsp:txBody>
      <dsp:txXfrm>
        <a:off x="3452175" y="2499163"/>
        <a:ext cx="1727668" cy="1466890"/>
      </dsp:txXfrm>
    </dsp:sp>
    <dsp:sp modelId="{752E3A56-5D3F-48C5-9F2D-ABFCD0593E57}">
      <dsp:nvSpPr>
        <dsp:cNvPr id="0" name=""/>
        <dsp:cNvSpPr/>
      </dsp:nvSpPr>
      <dsp:spPr>
        <a:xfrm rot="16200000">
          <a:off x="4075681" y="2179480"/>
          <a:ext cx="480656" cy="0"/>
        </a:xfrm>
        <a:custGeom>
          <a:avLst/>
          <a:gdLst/>
          <a:ahLst/>
          <a:cxnLst/>
          <a:rect l="0" t="0" r="0" b="0"/>
          <a:pathLst>
            <a:path>
              <a:moveTo>
                <a:pt x="0" y="0"/>
              </a:moveTo>
              <a:lnTo>
                <a:pt x="480656"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34120957-20BF-4A23-8562-F937CD6F67DB}">
      <dsp:nvSpPr>
        <dsp:cNvPr id="0" name=""/>
        <dsp:cNvSpPr/>
      </dsp:nvSpPr>
      <dsp:spPr>
        <a:xfrm>
          <a:off x="3724513" y="849999"/>
          <a:ext cx="1182993" cy="1089152"/>
        </a:xfrm>
        <a:prstGeom prst="roundRect">
          <a:avLst/>
        </a:prstGeom>
        <a:blipFill rotWithShape="0">
          <a:blip xmlns:r="http://schemas.openxmlformats.org/officeDocument/2006/relationships" r:embed="rId1" cstate="print">
            <a:grayscl/>
            <a:extLst>
              <a:ext uri="{28A0092B-C50C-407E-A947-70E740481C1C}">
                <a14:useLocalDpi xmlns:a14="http://schemas.microsoft.com/office/drawing/2010/main" val="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s-ES" sz="3600" kern="1200" dirty="0"/>
        </a:p>
      </dsp:txBody>
      <dsp:txXfrm>
        <a:off x="3777681" y="903167"/>
        <a:ext cx="1076657" cy="982816"/>
      </dsp:txXfrm>
    </dsp:sp>
    <dsp:sp modelId="{9492785D-DAB7-44E6-8B9C-6FDA9A235870}">
      <dsp:nvSpPr>
        <dsp:cNvPr id="0" name=""/>
        <dsp:cNvSpPr/>
      </dsp:nvSpPr>
      <dsp:spPr>
        <a:xfrm rot="1721736">
          <a:off x="5229702" y="3864214"/>
          <a:ext cx="480336" cy="0"/>
        </a:xfrm>
        <a:custGeom>
          <a:avLst/>
          <a:gdLst/>
          <a:ahLst/>
          <a:cxnLst/>
          <a:rect l="0" t="0" r="0" b="0"/>
          <a:pathLst>
            <a:path>
              <a:moveTo>
                <a:pt x="0" y="0"/>
              </a:moveTo>
              <a:lnTo>
                <a:pt x="480336"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7A3C7114-93CA-401E-BEB8-A6262D857775}">
      <dsp:nvSpPr>
        <dsp:cNvPr id="0" name=""/>
        <dsp:cNvSpPr/>
      </dsp:nvSpPr>
      <dsp:spPr>
        <a:xfrm>
          <a:off x="5680542" y="3866543"/>
          <a:ext cx="1576907" cy="1089152"/>
        </a:xfrm>
        <a:prstGeom prst="roundRect">
          <a:avLst/>
        </a:prstGeom>
        <a:blipFill rotWithShape="0">
          <a:blip xmlns:r="http://schemas.openxmlformats.org/officeDocument/2006/relationships" r:embed="rId2" cstate="print">
            <a:grayscl/>
            <a:extLst>
              <a:ext uri="{28A0092B-C50C-407E-A947-70E740481C1C}">
                <a14:useLocalDpi xmlns:a14="http://schemas.microsoft.com/office/drawing/2010/main" val="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s-ES" sz="3600" kern="1200" dirty="0"/>
            <a:t> </a:t>
          </a:r>
        </a:p>
      </dsp:txBody>
      <dsp:txXfrm>
        <a:off x="5733710" y="3919711"/>
        <a:ext cx="1470571" cy="982816"/>
      </dsp:txXfrm>
    </dsp:sp>
    <dsp:sp modelId="{BEB78093-3917-465D-A05D-21492F52D3B5}">
      <dsp:nvSpPr>
        <dsp:cNvPr id="0" name=""/>
        <dsp:cNvSpPr/>
      </dsp:nvSpPr>
      <dsp:spPr>
        <a:xfrm rot="9134820">
          <a:off x="2709124" y="3892867"/>
          <a:ext cx="704200" cy="0"/>
        </a:xfrm>
        <a:custGeom>
          <a:avLst/>
          <a:gdLst/>
          <a:ahLst/>
          <a:cxnLst/>
          <a:rect l="0" t="0" r="0" b="0"/>
          <a:pathLst>
            <a:path>
              <a:moveTo>
                <a:pt x="0" y="0"/>
              </a:moveTo>
              <a:lnTo>
                <a:pt x="704200"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CB27418B-5B95-4FCC-8A17-E87F251690F6}">
      <dsp:nvSpPr>
        <dsp:cNvPr id="0" name=""/>
        <dsp:cNvSpPr/>
      </dsp:nvSpPr>
      <dsp:spPr>
        <a:xfrm>
          <a:off x="1555820" y="3624054"/>
          <a:ext cx="1193808" cy="1493717"/>
        </a:xfrm>
        <a:prstGeom prst="roundRect">
          <a:avLst/>
        </a:prstGeom>
        <a:blipFill rotWithShape="0">
          <a:blip xmlns:r="http://schemas.openxmlformats.org/officeDocument/2006/relationships" r:embed="rId3" cstate="print">
            <a:grayscl/>
            <a:extLst>
              <a:ext uri="{28A0092B-C50C-407E-A947-70E740481C1C}">
                <a14:useLocalDpi xmlns:a14="http://schemas.microsoft.com/office/drawing/2010/main" val="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endParaRPr lang="es-ES" sz="2600" kern="1200" dirty="0"/>
        </a:p>
      </dsp:txBody>
      <dsp:txXfrm>
        <a:off x="1614097" y="3682331"/>
        <a:ext cx="1077254" cy="1377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152D2-6D9A-48E3-8B38-308873E81E58}">
      <dsp:nvSpPr>
        <dsp:cNvPr id="0" name=""/>
        <dsp:cNvSpPr/>
      </dsp:nvSpPr>
      <dsp:spPr>
        <a:xfrm>
          <a:off x="2055729" y="3846941"/>
          <a:ext cx="283937" cy="1352599"/>
        </a:xfrm>
        <a:custGeom>
          <a:avLst/>
          <a:gdLst/>
          <a:ahLst/>
          <a:cxnLst/>
          <a:rect l="0" t="0" r="0" b="0"/>
          <a:pathLst>
            <a:path>
              <a:moveTo>
                <a:pt x="0" y="0"/>
              </a:moveTo>
              <a:lnTo>
                <a:pt x="141968" y="0"/>
              </a:lnTo>
              <a:lnTo>
                <a:pt x="141968" y="1352599"/>
              </a:lnTo>
              <a:lnTo>
                <a:pt x="283937" y="135259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63146" y="4488688"/>
        <a:ext cx="69104" cy="69104"/>
      </dsp:txXfrm>
    </dsp:sp>
    <dsp:sp modelId="{D1FCB47A-E3F0-4EBE-9D62-3F1AFE1FBB5D}">
      <dsp:nvSpPr>
        <dsp:cNvPr id="0" name=""/>
        <dsp:cNvSpPr/>
      </dsp:nvSpPr>
      <dsp:spPr>
        <a:xfrm>
          <a:off x="2055729" y="3846941"/>
          <a:ext cx="283937" cy="811559"/>
        </a:xfrm>
        <a:custGeom>
          <a:avLst/>
          <a:gdLst/>
          <a:ahLst/>
          <a:cxnLst/>
          <a:rect l="0" t="0" r="0" b="0"/>
          <a:pathLst>
            <a:path>
              <a:moveTo>
                <a:pt x="0" y="0"/>
              </a:moveTo>
              <a:lnTo>
                <a:pt x="141968" y="0"/>
              </a:lnTo>
              <a:lnTo>
                <a:pt x="141968" y="811559"/>
              </a:lnTo>
              <a:lnTo>
                <a:pt x="283937" y="8115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76203" y="4231226"/>
        <a:ext cx="42989" cy="42989"/>
      </dsp:txXfrm>
    </dsp:sp>
    <dsp:sp modelId="{B0A2ED7C-3B92-4093-8CD4-1A28532261D8}">
      <dsp:nvSpPr>
        <dsp:cNvPr id="0" name=""/>
        <dsp:cNvSpPr/>
      </dsp:nvSpPr>
      <dsp:spPr>
        <a:xfrm>
          <a:off x="2055729" y="3846941"/>
          <a:ext cx="283937" cy="270519"/>
        </a:xfrm>
        <a:custGeom>
          <a:avLst/>
          <a:gdLst/>
          <a:ahLst/>
          <a:cxnLst/>
          <a:rect l="0" t="0" r="0" b="0"/>
          <a:pathLst>
            <a:path>
              <a:moveTo>
                <a:pt x="0" y="0"/>
              </a:moveTo>
              <a:lnTo>
                <a:pt x="141968" y="0"/>
              </a:lnTo>
              <a:lnTo>
                <a:pt x="141968" y="270519"/>
              </a:lnTo>
              <a:lnTo>
                <a:pt x="283937" y="27051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87894" y="3972396"/>
        <a:ext cx="19608" cy="19608"/>
      </dsp:txXfrm>
    </dsp:sp>
    <dsp:sp modelId="{6FB188A4-C723-4676-AFBD-3ACBCCA241E0}">
      <dsp:nvSpPr>
        <dsp:cNvPr id="0" name=""/>
        <dsp:cNvSpPr/>
      </dsp:nvSpPr>
      <dsp:spPr>
        <a:xfrm>
          <a:off x="2055729" y="3576421"/>
          <a:ext cx="283937" cy="270519"/>
        </a:xfrm>
        <a:custGeom>
          <a:avLst/>
          <a:gdLst/>
          <a:ahLst/>
          <a:cxnLst/>
          <a:rect l="0" t="0" r="0" b="0"/>
          <a:pathLst>
            <a:path>
              <a:moveTo>
                <a:pt x="0" y="270519"/>
              </a:moveTo>
              <a:lnTo>
                <a:pt x="141968" y="270519"/>
              </a:lnTo>
              <a:lnTo>
                <a:pt x="141968" y="0"/>
              </a:lnTo>
              <a:lnTo>
                <a:pt x="28393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87894" y="3701876"/>
        <a:ext cx="19608" cy="19608"/>
      </dsp:txXfrm>
    </dsp:sp>
    <dsp:sp modelId="{D601E31E-B5CF-455F-ADE9-67D5C816A214}">
      <dsp:nvSpPr>
        <dsp:cNvPr id="0" name=""/>
        <dsp:cNvSpPr/>
      </dsp:nvSpPr>
      <dsp:spPr>
        <a:xfrm>
          <a:off x="2055729" y="3035381"/>
          <a:ext cx="283937" cy="811559"/>
        </a:xfrm>
        <a:custGeom>
          <a:avLst/>
          <a:gdLst/>
          <a:ahLst/>
          <a:cxnLst/>
          <a:rect l="0" t="0" r="0" b="0"/>
          <a:pathLst>
            <a:path>
              <a:moveTo>
                <a:pt x="0" y="811559"/>
              </a:moveTo>
              <a:lnTo>
                <a:pt x="141968" y="811559"/>
              </a:lnTo>
              <a:lnTo>
                <a:pt x="141968" y="0"/>
              </a:lnTo>
              <a:lnTo>
                <a:pt x="28393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76203" y="3419666"/>
        <a:ext cx="42989" cy="42989"/>
      </dsp:txXfrm>
    </dsp:sp>
    <dsp:sp modelId="{2484454F-FA61-47D1-AA6E-5FFE12D937DB}">
      <dsp:nvSpPr>
        <dsp:cNvPr id="0" name=""/>
        <dsp:cNvSpPr/>
      </dsp:nvSpPr>
      <dsp:spPr>
        <a:xfrm>
          <a:off x="2055729" y="2494341"/>
          <a:ext cx="283937" cy="1352599"/>
        </a:xfrm>
        <a:custGeom>
          <a:avLst/>
          <a:gdLst/>
          <a:ahLst/>
          <a:cxnLst/>
          <a:rect l="0" t="0" r="0" b="0"/>
          <a:pathLst>
            <a:path>
              <a:moveTo>
                <a:pt x="0" y="1352599"/>
              </a:moveTo>
              <a:lnTo>
                <a:pt x="141968" y="1352599"/>
              </a:lnTo>
              <a:lnTo>
                <a:pt x="141968" y="0"/>
              </a:lnTo>
              <a:lnTo>
                <a:pt x="28393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63146" y="3136089"/>
        <a:ext cx="69104" cy="69104"/>
      </dsp:txXfrm>
    </dsp:sp>
    <dsp:sp modelId="{C2F3F891-4356-4440-AA55-A787BFA7579F}">
      <dsp:nvSpPr>
        <dsp:cNvPr id="0" name=""/>
        <dsp:cNvSpPr/>
      </dsp:nvSpPr>
      <dsp:spPr>
        <a:xfrm>
          <a:off x="3918389" y="1682781"/>
          <a:ext cx="283937" cy="270519"/>
        </a:xfrm>
        <a:custGeom>
          <a:avLst/>
          <a:gdLst/>
          <a:ahLst/>
          <a:cxnLst/>
          <a:rect l="0" t="0" r="0" b="0"/>
          <a:pathLst>
            <a:path>
              <a:moveTo>
                <a:pt x="0" y="0"/>
              </a:moveTo>
              <a:lnTo>
                <a:pt x="141968" y="0"/>
              </a:lnTo>
              <a:lnTo>
                <a:pt x="141968" y="270519"/>
              </a:lnTo>
              <a:lnTo>
                <a:pt x="283937" y="2705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050554" y="1808237"/>
        <a:ext cx="19608" cy="19608"/>
      </dsp:txXfrm>
    </dsp:sp>
    <dsp:sp modelId="{1CE5FFD7-5EF9-4D2D-9E74-9C8F9D49B905}">
      <dsp:nvSpPr>
        <dsp:cNvPr id="0" name=""/>
        <dsp:cNvSpPr/>
      </dsp:nvSpPr>
      <dsp:spPr>
        <a:xfrm>
          <a:off x="3918389" y="1412261"/>
          <a:ext cx="283937" cy="270519"/>
        </a:xfrm>
        <a:custGeom>
          <a:avLst/>
          <a:gdLst/>
          <a:ahLst/>
          <a:cxnLst/>
          <a:rect l="0" t="0" r="0" b="0"/>
          <a:pathLst>
            <a:path>
              <a:moveTo>
                <a:pt x="0" y="270519"/>
              </a:moveTo>
              <a:lnTo>
                <a:pt x="141968" y="270519"/>
              </a:lnTo>
              <a:lnTo>
                <a:pt x="141968" y="0"/>
              </a:lnTo>
              <a:lnTo>
                <a:pt x="28393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050554" y="1537717"/>
        <a:ext cx="19608" cy="19608"/>
      </dsp:txXfrm>
    </dsp:sp>
    <dsp:sp modelId="{D0D862AE-0462-4D95-A235-733DF9EA005D}">
      <dsp:nvSpPr>
        <dsp:cNvPr id="0" name=""/>
        <dsp:cNvSpPr/>
      </dsp:nvSpPr>
      <dsp:spPr>
        <a:xfrm>
          <a:off x="2055729" y="1141741"/>
          <a:ext cx="283937" cy="541039"/>
        </a:xfrm>
        <a:custGeom>
          <a:avLst/>
          <a:gdLst/>
          <a:ahLst/>
          <a:cxnLst/>
          <a:rect l="0" t="0" r="0" b="0"/>
          <a:pathLst>
            <a:path>
              <a:moveTo>
                <a:pt x="0" y="0"/>
              </a:moveTo>
              <a:lnTo>
                <a:pt x="141968" y="0"/>
              </a:lnTo>
              <a:lnTo>
                <a:pt x="141968" y="541039"/>
              </a:lnTo>
              <a:lnTo>
                <a:pt x="283937" y="54103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82423" y="1396986"/>
        <a:ext cx="30550" cy="30550"/>
      </dsp:txXfrm>
    </dsp:sp>
    <dsp:sp modelId="{8181A79A-3F1D-42E7-82DD-69020889E2B9}">
      <dsp:nvSpPr>
        <dsp:cNvPr id="0" name=""/>
        <dsp:cNvSpPr/>
      </dsp:nvSpPr>
      <dsp:spPr>
        <a:xfrm>
          <a:off x="3918389" y="600701"/>
          <a:ext cx="283937" cy="270519"/>
        </a:xfrm>
        <a:custGeom>
          <a:avLst/>
          <a:gdLst/>
          <a:ahLst/>
          <a:cxnLst/>
          <a:rect l="0" t="0" r="0" b="0"/>
          <a:pathLst>
            <a:path>
              <a:moveTo>
                <a:pt x="0" y="0"/>
              </a:moveTo>
              <a:lnTo>
                <a:pt x="141968" y="0"/>
              </a:lnTo>
              <a:lnTo>
                <a:pt x="141968" y="270519"/>
              </a:lnTo>
              <a:lnTo>
                <a:pt x="283937" y="27051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050554" y="726157"/>
        <a:ext cx="19608" cy="19608"/>
      </dsp:txXfrm>
    </dsp:sp>
    <dsp:sp modelId="{0E377EDC-3F96-4578-B57E-0391D87FD9AC}">
      <dsp:nvSpPr>
        <dsp:cNvPr id="0" name=""/>
        <dsp:cNvSpPr/>
      </dsp:nvSpPr>
      <dsp:spPr>
        <a:xfrm>
          <a:off x="3918389" y="330181"/>
          <a:ext cx="283937" cy="270519"/>
        </a:xfrm>
        <a:custGeom>
          <a:avLst/>
          <a:gdLst/>
          <a:ahLst/>
          <a:cxnLst/>
          <a:rect l="0" t="0" r="0" b="0"/>
          <a:pathLst>
            <a:path>
              <a:moveTo>
                <a:pt x="0" y="270519"/>
              </a:moveTo>
              <a:lnTo>
                <a:pt x="141968" y="270519"/>
              </a:lnTo>
              <a:lnTo>
                <a:pt x="141968" y="0"/>
              </a:lnTo>
              <a:lnTo>
                <a:pt x="28393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4050554" y="455637"/>
        <a:ext cx="19608" cy="19608"/>
      </dsp:txXfrm>
    </dsp:sp>
    <dsp:sp modelId="{FD1E15B9-DFFC-4FB4-AC94-6CFD7B57E2CC}">
      <dsp:nvSpPr>
        <dsp:cNvPr id="0" name=""/>
        <dsp:cNvSpPr/>
      </dsp:nvSpPr>
      <dsp:spPr>
        <a:xfrm>
          <a:off x="2055729" y="600701"/>
          <a:ext cx="283937" cy="541039"/>
        </a:xfrm>
        <a:custGeom>
          <a:avLst/>
          <a:gdLst/>
          <a:ahLst/>
          <a:cxnLst/>
          <a:rect l="0" t="0" r="0" b="0"/>
          <a:pathLst>
            <a:path>
              <a:moveTo>
                <a:pt x="0" y="541039"/>
              </a:moveTo>
              <a:lnTo>
                <a:pt x="141968" y="541039"/>
              </a:lnTo>
              <a:lnTo>
                <a:pt x="141968" y="0"/>
              </a:lnTo>
              <a:lnTo>
                <a:pt x="28393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2182423" y="855946"/>
        <a:ext cx="30550" cy="30550"/>
      </dsp:txXfrm>
    </dsp:sp>
    <dsp:sp modelId="{5F77EB2C-73B1-4E7F-8C35-54A7EEF38077}">
      <dsp:nvSpPr>
        <dsp:cNvPr id="0" name=""/>
        <dsp:cNvSpPr/>
      </dsp:nvSpPr>
      <dsp:spPr>
        <a:xfrm rot="16200000">
          <a:off x="700282" y="925325"/>
          <a:ext cx="2278062" cy="432831"/>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solidFill>
                <a:schemeClr val="bg1"/>
              </a:solidFill>
              <a:latin typeface="Verdana" panose="020B0604030504040204" pitchFamily="34" charset="0"/>
              <a:ea typeface="Verdana" panose="020B0604030504040204" pitchFamily="34" charset="0"/>
            </a:rPr>
            <a:t>Recursos</a:t>
          </a:r>
        </a:p>
      </dsp:txBody>
      <dsp:txXfrm>
        <a:off x="700282" y="925325"/>
        <a:ext cx="2278062" cy="432831"/>
      </dsp:txXfrm>
    </dsp:sp>
    <dsp:sp modelId="{F86960E1-FEF7-42F4-9F0F-21D3A4FDC467}">
      <dsp:nvSpPr>
        <dsp:cNvPr id="0" name=""/>
        <dsp:cNvSpPr/>
      </dsp:nvSpPr>
      <dsp:spPr>
        <a:xfrm>
          <a:off x="2339667" y="384285"/>
          <a:ext cx="1578722"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Tangibles</a:t>
          </a:r>
        </a:p>
      </dsp:txBody>
      <dsp:txXfrm>
        <a:off x="2339667" y="384285"/>
        <a:ext cx="1578722" cy="432831"/>
      </dsp:txXfrm>
    </dsp:sp>
    <dsp:sp modelId="{BE98ED9B-B4F7-49C8-B5C1-7ADF159ECC4B}">
      <dsp:nvSpPr>
        <dsp:cNvPr id="0" name=""/>
        <dsp:cNvSpPr/>
      </dsp:nvSpPr>
      <dsp:spPr>
        <a:xfrm>
          <a:off x="4202327" y="113765"/>
          <a:ext cx="177249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Físicos</a:t>
          </a:r>
        </a:p>
      </dsp:txBody>
      <dsp:txXfrm>
        <a:off x="4202327" y="113765"/>
        <a:ext cx="1772495" cy="432831"/>
      </dsp:txXfrm>
    </dsp:sp>
    <dsp:sp modelId="{7614F3A8-BCB7-48A7-9B48-8853D2FA1327}">
      <dsp:nvSpPr>
        <dsp:cNvPr id="0" name=""/>
        <dsp:cNvSpPr/>
      </dsp:nvSpPr>
      <dsp:spPr>
        <a:xfrm>
          <a:off x="4202327" y="654805"/>
          <a:ext cx="177249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Financieros</a:t>
          </a:r>
        </a:p>
      </dsp:txBody>
      <dsp:txXfrm>
        <a:off x="4202327" y="654805"/>
        <a:ext cx="1772495" cy="432831"/>
      </dsp:txXfrm>
    </dsp:sp>
    <dsp:sp modelId="{59B1CB3B-F212-4470-9705-20A4830B79AE}">
      <dsp:nvSpPr>
        <dsp:cNvPr id="0" name=""/>
        <dsp:cNvSpPr/>
      </dsp:nvSpPr>
      <dsp:spPr>
        <a:xfrm>
          <a:off x="2339667" y="1466365"/>
          <a:ext cx="1578722"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Intangibles</a:t>
          </a:r>
        </a:p>
      </dsp:txBody>
      <dsp:txXfrm>
        <a:off x="2339667" y="1466365"/>
        <a:ext cx="1578722" cy="432831"/>
      </dsp:txXfrm>
    </dsp:sp>
    <dsp:sp modelId="{02F8DC21-2BB8-4E83-BECF-C93068B028B6}">
      <dsp:nvSpPr>
        <dsp:cNvPr id="0" name=""/>
        <dsp:cNvSpPr/>
      </dsp:nvSpPr>
      <dsp:spPr>
        <a:xfrm>
          <a:off x="4202327" y="1195845"/>
          <a:ext cx="177249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Humanos</a:t>
          </a:r>
        </a:p>
      </dsp:txBody>
      <dsp:txXfrm>
        <a:off x="4202327" y="1195845"/>
        <a:ext cx="1772495" cy="432831"/>
      </dsp:txXfrm>
    </dsp:sp>
    <dsp:sp modelId="{37BB8307-59C7-4725-BA94-99E82EC2E5AE}">
      <dsp:nvSpPr>
        <dsp:cNvPr id="0" name=""/>
        <dsp:cNvSpPr/>
      </dsp:nvSpPr>
      <dsp:spPr>
        <a:xfrm>
          <a:off x="4202327" y="1736885"/>
          <a:ext cx="177249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No Humanos</a:t>
          </a:r>
        </a:p>
      </dsp:txBody>
      <dsp:txXfrm>
        <a:off x="4202327" y="1736885"/>
        <a:ext cx="1772495" cy="432831"/>
      </dsp:txXfrm>
    </dsp:sp>
    <dsp:sp modelId="{2DF5DD1E-4E7E-40D2-9A44-662E833D0934}">
      <dsp:nvSpPr>
        <dsp:cNvPr id="0" name=""/>
        <dsp:cNvSpPr/>
      </dsp:nvSpPr>
      <dsp:spPr>
        <a:xfrm rot="16200000">
          <a:off x="700282" y="3630525"/>
          <a:ext cx="2278062" cy="432831"/>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solidFill>
                <a:schemeClr val="bg1"/>
              </a:solidFill>
              <a:latin typeface="Verdana" panose="020B0604030504040204" pitchFamily="34" charset="0"/>
              <a:ea typeface="Verdana" panose="020B0604030504040204" pitchFamily="34" charset="0"/>
            </a:rPr>
            <a:t>Capacidades</a:t>
          </a:r>
        </a:p>
      </dsp:txBody>
      <dsp:txXfrm>
        <a:off x="700282" y="3630525"/>
        <a:ext cx="2278062" cy="432831"/>
      </dsp:txXfrm>
    </dsp:sp>
    <dsp:sp modelId="{31BD4860-4191-42B2-991D-9F6D8E61AD0C}">
      <dsp:nvSpPr>
        <dsp:cNvPr id="0" name=""/>
        <dsp:cNvSpPr/>
      </dsp:nvSpPr>
      <dsp:spPr>
        <a:xfrm>
          <a:off x="2339667" y="2277925"/>
          <a:ext cx="364770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Gestión del Conocimiento</a:t>
          </a:r>
        </a:p>
      </dsp:txBody>
      <dsp:txXfrm>
        <a:off x="2339667" y="2277925"/>
        <a:ext cx="3647705" cy="432831"/>
      </dsp:txXfrm>
    </dsp:sp>
    <dsp:sp modelId="{21BAC97B-C0DA-437B-AA4C-E08342317D32}">
      <dsp:nvSpPr>
        <dsp:cNvPr id="0" name=""/>
        <dsp:cNvSpPr/>
      </dsp:nvSpPr>
      <dsp:spPr>
        <a:xfrm>
          <a:off x="2339667" y="2818965"/>
          <a:ext cx="364770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Capacidad de Absorción</a:t>
          </a:r>
        </a:p>
      </dsp:txBody>
      <dsp:txXfrm>
        <a:off x="2339667" y="2818965"/>
        <a:ext cx="3647705" cy="432831"/>
      </dsp:txXfrm>
    </dsp:sp>
    <dsp:sp modelId="{96659A4E-C594-4667-BEE1-76903784F602}">
      <dsp:nvSpPr>
        <dsp:cNvPr id="0" name=""/>
        <dsp:cNvSpPr/>
      </dsp:nvSpPr>
      <dsp:spPr>
        <a:xfrm>
          <a:off x="2339667" y="3360005"/>
          <a:ext cx="364770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Capacidad de Aprendizaje</a:t>
          </a:r>
        </a:p>
      </dsp:txBody>
      <dsp:txXfrm>
        <a:off x="2339667" y="3360005"/>
        <a:ext cx="3647705" cy="432831"/>
      </dsp:txXfrm>
    </dsp:sp>
    <dsp:sp modelId="{F8AE5B19-65E8-4593-BCAB-F39A50FF7040}">
      <dsp:nvSpPr>
        <dsp:cNvPr id="0" name=""/>
        <dsp:cNvSpPr/>
      </dsp:nvSpPr>
      <dsp:spPr>
        <a:xfrm>
          <a:off x="2339667" y="3901045"/>
          <a:ext cx="364770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Capacidad de Innovación</a:t>
          </a:r>
        </a:p>
      </dsp:txBody>
      <dsp:txXfrm>
        <a:off x="2339667" y="3901045"/>
        <a:ext cx="3647705" cy="432831"/>
      </dsp:txXfrm>
    </dsp:sp>
    <dsp:sp modelId="{34A1F885-6BC0-4084-987A-1825B17336D0}">
      <dsp:nvSpPr>
        <dsp:cNvPr id="0" name=""/>
        <dsp:cNvSpPr/>
      </dsp:nvSpPr>
      <dsp:spPr>
        <a:xfrm>
          <a:off x="2339667" y="4442084"/>
          <a:ext cx="364770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Capacidad de Adaptación</a:t>
          </a:r>
        </a:p>
      </dsp:txBody>
      <dsp:txXfrm>
        <a:off x="2339667" y="4442084"/>
        <a:ext cx="3647705" cy="432831"/>
      </dsp:txXfrm>
    </dsp:sp>
    <dsp:sp modelId="{7EC82F23-C5D2-4782-8AB3-1BDEE6304C75}">
      <dsp:nvSpPr>
        <dsp:cNvPr id="0" name=""/>
        <dsp:cNvSpPr/>
      </dsp:nvSpPr>
      <dsp:spPr>
        <a:xfrm>
          <a:off x="2339667" y="4983124"/>
          <a:ext cx="3647705" cy="43283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s-ES" sz="1400" kern="1200" dirty="0">
              <a:latin typeface="Verdana" panose="020B0604030504040204" pitchFamily="34" charset="0"/>
              <a:ea typeface="Verdana" panose="020B0604030504040204" pitchFamily="34" charset="0"/>
            </a:rPr>
            <a:t>   Resiliencia</a:t>
          </a:r>
        </a:p>
      </dsp:txBody>
      <dsp:txXfrm>
        <a:off x="2339667" y="4983124"/>
        <a:ext cx="3647705" cy="4328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375047" y="8530803"/>
            <a:ext cx="6107906" cy="525670"/>
          </a:xfrm>
          <a:prstGeom prst="rect">
            <a:avLst/>
          </a:prstGeom>
        </p:spPr>
        <p:txBody>
          <a:bodyPr vert="horz" lIns="91440" tIns="45720" rIns="91440" bIns="45720" rtlCol="0"/>
          <a:lstStyle>
            <a:lvl1pPr algn="l">
              <a:defRPr sz="1200"/>
            </a:lvl1pPr>
          </a:lstStyle>
          <a:p>
            <a:pPr algn="ctr"/>
            <a:r>
              <a:rPr lang="es-ES" dirty="0">
                <a:solidFill>
                  <a:schemeClr val="accent2">
                    <a:lumMod val="60000"/>
                    <a:lumOff val="40000"/>
                  </a:schemeClr>
                </a:solidFill>
                <a:latin typeface="Segoe UI" panose="020B0502040204020203" pitchFamily="34" charset="0"/>
                <a:cs typeface="Segoe UI" panose="020B0502040204020203" pitchFamily="34" charset="0"/>
              </a:rPr>
              <a:t>Tema 1. Pensamiento Sistémico. Enfoques. Sistemas de Información. El rol del CIO.</a:t>
            </a:r>
          </a:p>
        </p:txBody>
      </p:sp>
      <p:sp>
        <p:nvSpPr>
          <p:cNvPr id="6" name="Rectangle 7">
            <a:extLst>
              <a:ext uri="{FF2B5EF4-FFF2-40B4-BE49-F238E27FC236}">
                <a16:creationId xmlns:a16="http://schemas.microsoft.com/office/drawing/2014/main" id="{BF6417F6-6A7F-4F89-938C-207FDC7DE294}"/>
              </a:ext>
            </a:extLst>
          </p:cNvPr>
          <p:cNvSpPr/>
          <p:nvPr/>
        </p:nvSpPr>
        <p:spPr>
          <a:xfrm rot="16200000">
            <a:off x="-3503261" y="4616606"/>
            <a:ext cx="7354961" cy="276999"/>
          </a:xfrm>
          <a:prstGeom prst="rect">
            <a:avLst/>
          </a:prstGeom>
          <a:noFill/>
        </p:spPr>
        <p:txBody>
          <a:bodyPr wrap="square">
            <a:spAutoFit/>
          </a:bodyPr>
          <a:lstStyle/>
          <a:p>
            <a:pPr algn="r"/>
            <a:r>
              <a:rPr lang="es-ES" sz="1200" spc="600" dirty="0">
                <a:solidFill>
                  <a:schemeClr val="tx1">
                    <a:lumMod val="50000"/>
                    <a:lumOff val="50000"/>
                  </a:schemeClr>
                </a:solidFill>
                <a:latin typeface="Consolas" panose="020B0609020204030204" pitchFamily="49" charset="0"/>
                <a:ea typeface="Verdana" panose="020B0604030504040204" pitchFamily="34" charset="0"/>
              </a:rPr>
              <a:t>21865 - Sistemas de Información   2020-2021</a:t>
            </a:r>
          </a:p>
        </p:txBody>
      </p:sp>
      <p:pic>
        <p:nvPicPr>
          <p:cNvPr id="7" name="Imagen 9">
            <a:extLst>
              <a:ext uri="{FF2B5EF4-FFF2-40B4-BE49-F238E27FC236}">
                <a16:creationId xmlns:a16="http://schemas.microsoft.com/office/drawing/2014/main" id="{6D1718C4-DF25-4B50-966F-264B517F9703}"/>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720" y="87527"/>
            <a:ext cx="1871661" cy="623887"/>
          </a:xfrm>
          <a:prstGeom prst="rect">
            <a:avLst/>
          </a:prstGeom>
        </p:spPr>
      </p:pic>
      <p:pic>
        <p:nvPicPr>
          <p:cNvPr id="9" name="Imagen 8">
            <a:extLst>
              <a:ext uri="{FF2B5EF4-FFF2-40B4-BE49-F238E27FC236}">
                <a16:creationId xmlns:a16="http://schemas.microsoft.com/office/drawing/2014/main" id="{9B43A7C3-0E8B-4E64-B138-714E7D8864A6}"/>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53792"/>
          <a:stretch/>
        </p:blipFill>
        <p:spPr>
          <a:xfrm>
            <a:off x="4611292" y="10281"/>
            <a:ext cx="1871661" cy="701133"/>
          </a:xfrm>
          <a:prstGeom prst="rect">
            <a:avLst/>
          </a:prstGeom>
        </p:spPr>
      </p:pic>
    </p:spTree>
    <p:extLst>
      <p:ext uri="{BB962C8B-B14F-4D97-AF65-F5344CB8AC3E}">
        <p14:creationId xmlns:p14="http://schemas.microsoft.com/office/powerpoint/2010/main" val="50829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13A51D-1BE8-47ED-9235-3012941226EB}" type="datetimeFigureOut">
              <a:rPr lang="en-US" smtClean="0"/>
              <a:t>1/29/2022</a:t>
            </a:fld>
            <a:endParaRPr lang="en-U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7B52CF-AD2E-41F9-88D6-F9D551D9872B}" type="slidenum">
              <a:rPr lang="en-US" smtClean="0"/>
              <a:t>‹Nº›</a:t>
            </a:fld>
            <a:endParaRPr lang="en-US"/>
          </a:p>
        </p:txBody>
      </p:sp>
    </p:spTree>
    <p:extLst>
      <p:ext uri="{BB962C8B-B14F-4D97-AF65-F5344CB8AC3E}">
        <p14:creationId xmlns:p14="http://schemas.microsoft.com/office/powerpoint/2010/main" val="231484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scielo.org.bo/scielo.php?script=sci_arttext&amp;pid=S2071-081X200900010000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v.uoc.edu/UOC/a/moduls/90/90_331/web/main/m1/v1_3_1d.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v.uoc.edu/annotation/286358c6568795c01a76cac86d69262e/495155/PID_00144800/modul_2.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juanjaimeossa.com/index.php/servicios/planeacion-estrategica-de-t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researchgate.net/publication/282330965_Analisis_de_la_aplicacion_del_green_IT_en_las_organizaciones"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www.emprendedores.es/ideas-de-negocio/a27751630/mejores-startups-innovadoras-casos-ejemplos-empresas-exito-lista-emprendedores/" TargetMode="External"/><Relationship Id="rId4" Type="http://schemas.openxmlformats.org/officeDocument/2006/relationships/hyperlink" Target="https://www.euskadi.eus/contenidos/libro/empleos_verdes/es_doc/adjuntos/mercados_verdes_2020.pdf"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bbvaopenmind.com/articulos/modelos-de-negocio-tecnologias-de-la-informacion-y-la-empresa-del-futuro/"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ticnegocios.camaravalencia.com/servicios/tendencias/casos-de-exito-de-la-tecnologia-aplicada-a-las-pymes-del-sector-turismo/"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datahack.es/despliegue-chatbots-vision-estrategica/"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planetachatbot.com/"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mdirector.com/marketing-digital/desarrollar-estrategia-big-data.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fullweb.es/blog/ejemplos-de-reinvencion-empresarial-de-exito-del-negocio-local-al-exito-onlin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impresiontresde.com/ventaja-competitiva-impresion-3d/"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harvard-deusto.com/la-desventaja-competitiva-la-clave-de-la-viabilidad-empresarial" TargetMode="External"/><Relationship Id="rId4" Type="http://schemas.openxmlformats.org/officeDocument/2006/relationships/hyperlink" Target="https://www.sodimas.co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imat.mx/alinear-las-tic-con-los-objetivos-estrategicos-de-la-empresa/"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lideshare.net/lluisroses/la-importancia-de-alinear-las-tics-con-la-estrategia-de-la-empres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mprendedores.es/casos-de-exit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ikea.com/es/es/this-is-ikea/" TargetMode="External"/><Relationship Id="rId3" Type="http://schemas.openxmlformats.org/officeDocument/2006/relationships/hyperlink" Target="https://www.elevenpaths.com/es/quienes-somos/nuestro-equipo/index.html" TargetMode="External"/><Relationship Id="rId7" Type="http://schemas.openxmlformats.org/officeDocument/2006/relationships/hyperlink" Target="https://www.endesa.com/es/sobre-endesa/quienes-somo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inditex.com/es/un-modelo-sostenible/como-trabajamos" TargetMode="External"/><Relationship Id="rId11" Type="http://schemas.openxmlformats.org/officeDocument/2006/relationships/hyperlink" Target="http://www.economistasmadrid.com/" TargetMode="External"/><Relationship Id="rId5" Type="http://schemas.openxmlformats.org/officeDocument/2006/relationships/hyperlink" Target="https://info.mercadona.es/es/conocenos" TargetMode="External"/><Relationship Id="rId10" Type="http://schemas.openxmlformats.org/officeDocument/2006/relationships/hyperlink" Target="http://www.guerrasynavas.com/index.htm" TargetMode="External"/><Relationship Id="rId4" Type="http://schemas.openxmlformats.org/officeDocument/2006/relationships/hyperlink" Target="https://doppconsultores.es/por-que-dopp/nuestro-equipo" TargetMode="External"/><Relationship Id="rId9" Type="http://schemas.openxmlformats.org/officeDocument/2006/relationships/hyperlink" Target="https://www.repsol.es/es/conocenos/index.c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a:t>
            </a:r>
            <a:r>
              <a:rPr lang="es-ES" dirty="0" err="1">
                <a:hlinkClick r:id="rId3"/>
              </a:rPr>
              <a:t>www.scielo.org.bo</a:t>
            </a:r>
            <a:r>
              <a:rPr lang="es-ES" dirty="0">
                <a:hlinkClick r:id="rId3"/>
              </a:rPr>
              <a:t>/</a:t>
            </a:r>
            <a:r>
              <a:rPr lang="es-ES" dirty="0" err="1">
                <a:hlinkClick r:id="rId3"/>
              </a:rPr>
              <a:t>scielo.php?script</a:t>
            </a:r>
            <a:r>
              <a:rPr lang="es-ES" dirty="0">
                <a:hlinkClick r:id="rId3"/>
              </a:rPr>
              <a:t>=</a:t>
            </a:r>
            <a:r>
              <a:rPr lang="es-ES" dirty="0" err="1">
                <a:hlinkClick r:id="rId3"/>
              </a:rPr>
              <a:t>sci_arttext&amp;pid</a:t>
            </a:r>
            <a:r>
              <a:rPr lang="es-ES" dirty="0">
                <a:hlinkClick r:id="rId3"/>
              </a:rPr>
              <a:t>=</a:t>
            </a:r>
            <a:r>
              <a:rPr lang="es-ES" dirty="0" err="1">
                <a:hlinkClick r:id="rId3"/>
              </a:rPr>
              <a:t>S2071-081X2009000100004</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a:t>
            </a:fld>
            <a:endParaRPr lang="en-US"/>
          </a:p>
        </p:txBody>
      </p:sp>
    </p:spTree>
    <p:extLst>
      <p:ext uri="{BB962C8B-B14F-4D97-AF65-F5344CB8AC3E}">
        <p14:creationId xmlns:p14="http://schemas.microsoft.com/office/powerpoint/2010/main" val="827024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Verdana" panose="020B0604030504040204" pitchFamily="34" charset="0"/>
              </a:rPr>
              <a:t>Se elegirá las </a:t>
            </a:r>
            <a:r>
              <a:rPr lang="es-ES" sz="1200" b="1" dirty="0">
                <a:latin typeface="Verdana" panose="020B0604030504040204" pitchFamily="34" charset="0"/>
              </a:rPr>
              <a:t>estrategias competitivas</a:t>
            </a:r>
            <a:r>
              <a:rPr lang="es-ES" sz="1200" dirty="0">
                <a:latin typeface="Verdana" panose="020B0604030504040204" pitchFamily="34" charset="0"/>
              </a:rPr>
              <a:t> –liderazgo en costes, diferenciación, etc.– y se analizará </a:t>
            </a:r>
            <a:br>
              <a:rPr lang="es-ES" sz="1200" dirty="0">
                <a:latin typeface="Verdana" panose="020B0604030504040204" pitchFamily="34" charset="0"/>
              </a:rPr>
            </a:br>
            <a:r>
              <a:rPr lang="es-ES" sz="1200" dirty="0">
                <a:latin typeface="Verdana" panose="020B0604030504040204" pitchFamily="34" charset="0"/>
              </a:rPr>
              <a:t>su adaptación a diferentes contextos competitivos, en función de distintas tipologías sectoriales, para finalmente seleccionar una.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latin typeface="Verdana" panose="020B0604030504040204" pitchFamily="34" charset="0"/>
            </a:endParaRPr>
          </a:p>
          <a:p>
            <a:pPr>
              <a:spcAft>
                <a:spcPts val="600"/>
              </a:spcAft>
            </a:pPr>
            <a:r>
              <a:rPr lang="es-ES" sz="1200" b="1" dirty="0">
                <a:latin typeface="Verdana" panose="020B0604030504040204" pitchFamily="34" charset="0"/>
                <a:ea typeface="Verdana" panose="020B0604030504040204" pitchFamily="34" charset="0"/>
              </a:rPr>
              <a:t>Puesta en marcha de la estrategia</a:t>
            </a:r>
            <a:r>
              <a:rPr lang="es-ES" sz="1200" dirty="0">
                <a:latin typeface="Verdana" panose="020B0604030504040204" pitchFamily="34" charset="0"/>
                <a:ea typeface="Verdana" panose="020B0604030504040204" pitchFamily="34" charset="0"/>
              </a:rPr>
              <a:t>.</a:t>
            </a:r>
          </a:p>
          <a:p>
            <a:pPr>
              <a:spcAft>
                <a:spcPts val="600"/>
              </a:spcAft>
            </a:pPr>
            <a:r>
              <a:rPr lang="es-ES" sz="1200" dirty="0">
                <a:latin typeface="Verdana" panose="020B0604030504040204" pitchFamily="34" charset="0"/>
                <a:ea typeface="Verdana" panose="020B0604030504040204" pitchFamily="34" charset="0"/>
              </a:rPr>
              <a:t>Se elabora un plan estratégico que recoja los objetivos y decisiones adoptados en etapas anteriores, así como la asignación de medios y el camino a seguir para que la estrategia tenga éxito, lo cual incluye la revisión.</a:t>
            </a:r>
            <a:endParaRPr lang="es-ES" sz="1200" dirty="0"/>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13</a:t>
            </a:fld>
            <a:endParaRPr lang="en-US"/>
          </a:p>
        </p:txBody>
      </p:sp>
    </p:spTree>
    <p:extLst>
      <p:ext uri="{BB962C8B-B14F-4D97-AF65-F5344CB8AC3E}">
        <p14:creationId xmlns:p14="http://schemas.microsoft.com/office/powerpoint/2010/main" val="2944969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a:t>
            </a:r>
            <a:r>
              <a:rPr lang="es-ES" dirty="0" err="1">
                <a:hlinkClick r:id="rId3"/>
              </a:rPr>
              <a:t>cv.uoc.edu</a:t>
            </a:r>
            <a:r>
              <a:rPr lang="es-ES" dirty="0">
                <a:hlinkClick r:id="rId3"/>
              </a:rPr>
              <a:t>/UOC/a/</a:t>
            </a:r>
            <a:r>
              <a:rPr lang="es-ES" dirty="0" err="1">
                <a:hlinkClick r:id="rId3"/>
              </a:rPr>
              <a:t>moduls</a:t>
            </a:r>
            <a:r>
              <a:rPr lang="es-ES" dirty="0">
                <a:hlinkClick r:id="rId3"/>
              </a:rPr>
              <a:t>/90/90_331/web/</a:t>
            </a:r>
            <a:r>
              <a:rPr lang="es-ES" dirty="0" err="1">
                <a:hlinkClick r:id="rId3"/>
              </a:rPr>
              <a:t>main</a:t>
            </a:r>
            <a:r>
              <a:rPr lang="es-ES" dirty="0">
                <a:hlinkClick r:id="rId3"/>
              </a:rPr>
              <a:t>/</a:t>
            </a:r>
            <a:r>
              <a:rPr lang="es-ES" dirty="0" err="1">
                <a:hlinkClick r:id="rId3"/>
              </a:rPr>
              <a:t>m1</a:t>
            </a:r>
            <a:r>
              <a:rPr lang="es-ES" dirty="0">
                <a:hlinkClick r:id="rId3"/>
              </a:rPr>
              <a:t>/</a:t>
            </a:r>
            <a:r>
              <a:rPr lang="es-ES" dirty="0" err="1">
                <a:hlinkClick r:id="rId3"/>
              </a:rPr>
              <a:t>v1_3_1d.html</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14</a:t>
            </a:fld>
            <a:endParaRPr lang="en-US"/>
          </a:p>
        </p:txBody>
      </p:sp>
    </p:spTree>
    <p:extLst>
      <p:ext uri="{BB962C8B-B14F-4D97-AF65-F5344CB8AC3E}">
        <p14:creationId xmlns:p14="http://schemas.microsoft.com/office/powerpoint/2010/main" val="2309487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a:t>
            </a:r>
            <a:r>
              <a:rPr lang="es-ES" dirty="0" err="1">
                <a:hlinkClick r:id="rId3"/>
              </a:rPr>
              <a:t>cv.uoc.edu</a:t>
            </a:r>
            <a:r>
              <a:rPr lang="es-ES" dirty="0">
                <a:hlinkClick r:id="rId3"/>
              </a:rPr>
              <a:t>/</a:t>
            </a:r>
            <a:r>
              <a:rPr lang="es-ES" dirty="0" err="1">
                <a:hlinkClick r:id="rId3"/>
              </a:rPr>
              <a:t>annotation</a:t>
            </a:r>
            <a:r>
              <a:rPr lang="es-ES" dirty="0">
                <a:hlinkClick r:id="rId3"/>
              </a:rPr>
              <a:t>/</a:t>
            </a:r>
            <a:r>
              <a:rPr lang="es-ES" dirty="0" err="1">
                <a:hlinkClick r:id="rId3"/>
              </a:rPr>
              <a:t>286358c6568795c01a76cac86d69262e</a:t>
            </a:r>
            <a:r>
              <a:rPr lang="es-ES" dirty="0">
                <a:hlinkClick r:id="rId3"/>
              </a:rPr>
              <a:t>/495155/</a:t>
            </a:r>
            <a:r>
              <a:rPr lang="es-ES" dirty="0" err="1">
                <a:hlinkClick r:id="rId3"/>
              </a:rPr>
              <a:t>PID_00144800</a:t>
            </a:r>
            <a:r>
              <a:rPr lang="es-ES" dirty="0">
                <a:hlinkClick r:id="rId3"/>
              </a:rPr>
              <a:t>/</a:t>
            </a:r>
            <a:r>
              <a:rPr lang="es-ES" dirty="0" err="1">
                <a:hlinkClick r:id="rId3"/>
              </a:rPr>
              <a:t>modul_2.html</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15</a:t>
            </a:fld>
            <a:endParaRPr lang="en-US"/>
          </a:p>
        </p:txBody>
      </p:sp>
    </p:spTree>
    <p:extLst>
      <p:ext uri="{BB962C8B-B14F-4D97-AF65-F5344CB8AC3E}">
        <p14:creationId xmlns:p14="http://schemas.microsoft.com/office/powerpoint/2010/main" val="3012202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16</a:t>
            </a:fld>
            <a:endParaRPr lang="en-US"/>
          </a:p>
        </p:txBody>
      </p:sp>
    </p:spTree>
    <p:extLst>
      <p:ext uri="{BB962C8B-B14F-4D97-AF65-F5344CB8AC3E}">
        <p14:creationId xmlns:p14="http://schemas.microsoft.com/office/powerpoint/2010/main" val="337266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17</a:t>
            </a:fld>
            <a:endParaRPr lang="en-US"/>
          </a:p>
        </p:txBody>
      </p:sp>
    </p:spTree>
    <p:extLst>
      <p:ext uri="{BB962C8B-B14F-4D97-AF65-F5344CB8AC3E}">
        <p14:creationId xmlns:p14="http://schemas.microsoft.com/office/powerpoint/2010/main" val="87566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ejemplo, analizar la </a:t>
            </a:r>
            <a:r>
              <a:rPr lang="es-ES" b="1" dirty="0"/>
              <a:t>amenaza de nuevos competidores</a:t>
            </a:r>
            <a:r>
              <a:rPr lang="es-ES" dirty="0"/>
              <a:t>, implica analizar los  factores que determinan las Barreras de Entrada. El Economista Joe Bain realizó un estudio en el cual indica que los tres determinantes más importantes en el caso de las barreras de entrada son para un nuevo ingreso son la Lealtad a una Marca, ventajas en Costes Absolutos y Economía de escala. </a:t>
            </a:r>
          </a:p>
          <a:p>
            <a:r>
              <a:rPr lang="es-ES" dirty="0"/>
              <a:t>En el Excel adjunto, estos determinantes se encuentran desglosados.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19</a:t>
            </a:fld>
            <a:endParaRPr lang="en-US"/>
          </a:p>
        </p:txBody>
      </p:sp>
    </p:spTree>
    <p:extLst>
      <p:ext uri="{BB962C8B-B14F-4D97-AF65-F5344CB8AC3E}">
        <p14:creationId xmlns:p14="http://schemas.microsoft.com/office/powerpoint/2010/main" val="3450468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https://es.slideshare.net/jesusreynaldoflores/analisis-interno-de-la-empresa-sus-recursos-y-capacidades</a:t>
            </a:r>
          </a:p>
        </p:txBody>
      </p:sp>
      <p:sp>
        <p:nvSpPr>
          <p:cNvPr id="4" name="Marcador de número de diapositiva 3"/>
          <p:cNvSpPr>
            <a:spLocks noGrp="1"/>
          </p:cNvSpPr>
          <p:nvPr>
            <p:ph type="sldNum" sz="quarter" idx="5"/>
          </p:nvPr>
        </p:nvSpPr>
        <p:spPr/>
        <p:txBody>
          <a:bodyPr/>
          <a:lstStyle/>
          <a:p>
            <a:fld id="{797B52CF-AD2E-41F9-88D6-F9D551D9872B}" type="slidenum">
              <a:rPr lang="en-US" smtClean="0"/>
              <a:t>22</a:t>
            </a:fld>
            <a:endParaRPr lang="en-US"/>
          </a:p>
        </p:txBody>
      </p:sp>
    </p:spTree>
    <p:extLst>
      <p:ext uri="{BB962C8B-B14F-4D97-AF65-F5344CB8AC3E}">
        <p14:creationId xmlns:p14="http://schemas.microsoft.com/office/powerpoint/2010/main" val="2193184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PAG 35 . TIC EN LA ESTRATEGIA EMPRESARIAL</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https://hbr.org/1995/11/exploiting-the-virtual-value-chain</a:t>
            </a:r>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24</a:t>
            </a:fld>
            <a:endParaRPr lang="en-US"/>
          </a:p>
        </p:txBody>
      </p:sp>
    </p:spTree>
    <p:extLst>
      <p:ext uri="{BB962C8B-B14F-4D97-AF65-F5344CB8AC3E}">
        <p14:creationId xmlns:p14="http://schemas.microsoft.com/office/powerpoint/2010/main" val="1636853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25</a:t>
            </a:fld>
            <a:endParaRPr lang="en-US"/>
          </a:p>
        </p:txBody>
      </p:sp>
    </p:spTree>
    <p:extLst>
      <p:ext uri="{BB962C8B-B14F-4D97-AF65-F5344CB8AC3E}">
        <p14:creationId xmlns:p14="http://schemas.microsoft.com/office/powerpoint/2010/main" val="3215600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0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www.juanjaimeossa.com</a:t>
            </a:r>
            <a:r>
              <a:rPr lang="es-ES" dirty="0">
                <a:hlinkClick r:id="rId3"/>
              </a:rPr>
              <a:t>/</a:t>
            </a:r>
            <a:r>
              <a:rPr lang="es-ES" dirty="0" err="1">
                <a:hlinkClick r:id="rId3"/>
              </a:rPr>
              <a:t>index.php</a:t>
            </a:r>
            <a:r>
              <a:rPr lang="es-ES" dirty="0">
                <a:hlinkClick r:id="rId3"/>
              </a:rPr>
              <a:t>/servicios/</a:t>
            </a:r>
            <a:r>
              <a:rPr lang="es-ES" dirty="0" err="1">
                <a:hlinkClick r:id="rId3"/>
              </a:rPr>
              <a:t>planeacion</a:t>
            </a:r>
            <a:r>
              <a:rPr lang="es-ES" dirty="0">
                <a:hlinkClick r:id="rId3"/>
              </a:rPr>
              <a:t>-</a:t>
            </a:r>
            <a:r>
              <a:rPr lang="es-ES" dirty="0" err="1">
                <a:hlinkClick r:id="rId3"/>
              </a:rPr>
              <a:t>estrategica</a:t>
            </a:r>
            <a:r>
              <a:rPr lang="es-ES" dirty="0">
                <a:hlinkClick r:id="rId3"/>
              </a:rPr>
              <a:t>-</a:t>
            </a:r>
            <a:r>
              <a:rPr lang="es-ES" dirty="0" err="1">
                <a:hlinkClick r:id="rId3"/>
              </a:rPr>
              <a:t>de-tic</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a:t>
            </a:fld>
            <a:endParaRPr lang="en-US"/>
          </a:p>
        </p:txBody>
      </p:sp>
    </p:spTree>
    <p:extLst>
      <p:ext uri="{BB962C8B-B14F-4D97-AF65-F5344CB8AC3E}">
        <p14:creationId xmlns:p14="http://schemas.microsoft.com/office/powerpoint/2010/main" val="1630984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Pag.</a:t>
            </a:r>
            <a:r>
              <a:rPr lang="es-ES" dirty="0"/>
              <a:t> 76 DAFO</a:t>
            </a:r>
          </a:p>
        </p:txBody>
      </p:sp>
      <p:sp>
        <p:nvSpPr>
          <p:cNvPr id="4" name="Marcador de número de diapositiva 3"/>
          <p:cNvSpPr>
            <a:spLocks noGrp="1"/>
          </p:cNvSpPr>
          <p:nvPr>
            <p:ph type="sldNum" sz="quarter" idx="5"/>
          </p:nvPr>
        </p:nvSpPr>
        <p:spPr/>
        <p:txBody>
          <a:bodyPr/>
          <a:lstStyle/>
          <a:p>
            <a:fld id="{797B52CF-AD2E-41F9-88D6-F9D551D9872B}" type="slidenum">
              <a:rPr lang="en-US" smtClean="0"/>
              <a:t>27</a:t>
            </a:fld>
            <a:endParaRPr lang="en-US"/>
          </a:p>
        </p:txBody>
      </p:sp>
    </p:spTree>
    <p:extLst>
      <p:ext uri="{BB962C8B-B14F-4D97-AF65-F5344CB8AC3E}">
        <p14:creationId xmlns:p14="http://schemas.microsoft.com/office/powerpoint/2010/main" val="1567919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Verdana" panose="020B0604030504040204" pitchFamily="34" charset="0"/>
              </a:rPr>
              <a:t>https://docplayer.es/1992561-Ti-y-gestion-por-procesos-desayuno-cpo-chile.html</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28</a:t>
            </a:fld>
            <a:endParaRPr lang="en-US"/>
          </a:p>
        </p:txBody>
      </p:sp>
    </p:spTree>
    <p:extLst>
      <p:ext uri="{BB962C8B-B14F-4D97-AF65-F5344CB8AC3E}">
        <p14:creationId xmlns:p14="http://schemas.microsoft.com/office/powerpoint/2010/main" val="394852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797B52CF-AD2E-41F9-88D6-F9D551D9872B}" type="slidenum">
              <a:rPr lang="en-US" smtClean="0"/>
              <a:t>30</a:t>
            </a:fld>
            <a:endParaRPr lang="en-US"/>
          </a:p>
        </p:txBody>
      </p:sp>
    </p:spTree>
    <p:extLst>
      <p:ext uri="{BB962C8B-B14F-4D97-AF65-F5344CB8AC3E}">
        <p14:creationId xmlns:p14="http://schemas.microsoft.com/office/powerpoint/2010/main" val="206492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www.researchgate.net</a:t>
            </a:r>
            <a:r>
              <a:rPr lang="es-ES" dirty="0">
                <a:hlinkClick r:id="rId3"/>
              </a:rPr>
              <a:t>/</a:t>
            </a:r>
            <a:r>
              <a:rPr lang="es-ES" dirty="0" err="1">
                <a:hlinkClick r:id="rId3"/>
              </a:rPr>
              <a:t>publication</a:t>
            </a:r>
            <a:r>
              <a:rPr lang="es-ES" dirty="0">
                <a:hlinkClick r:id="rId3"/>
              </a:rPr>
              <a:t>/282330965_Analisis_de_la_aplicacion_del_green_IT_en_las_organizaciones</a:t>
            </a:r>
            <a:endParaRPr lang="es-ES" dirty="0"/>
          </a:p>
          <a:p>
            <a:r>
              <a:rPr lang="es-ES" dirty="0">
                <a:hlinkClick r:id="rId4"/>
              </a:rPr>
              <a:t>https://</a:t>
            </a:r>
            <a:r>
              <a:rPr lang="es-ES" dirty="0" err="1">
                <a:hlinkClick r:id="rId4"/>
              </a:rPr>
              <a:t>www.euskadi.eus</a:t>
            </a:r>
            <a:r>
              <a:rPr lang="es-ES" dirty="0">
                <a:hlinkClick r:id="rId4"/>
              </a:rPr>
              <a:t>/contenidos/libro/</a:t>
            </a:r>
            <a:r>
              <a:rPr lang="es-ES" dirty="0" err="1">
                <a:hlinkClick r:id="rId4"/>
              </a:rPr>
              <a:t>empleos_verdes</a:t>
            </a:r>
            <a:r>
              <a:rPr lang="es-ES" dirty="0">
                <a:hlinkClick r:id="rId4"/>
              </a:rPr>
              <a:t>/</a:t>
            </a:r>
            <a:r>
              <a:rPr lang="es-ES" dirty="0" err="1">
                <a:hlinkClick r:id="rId4"/>
              </a:rPr>
              <a:t>es_doc</a:t>
            </a:r>
            <a:r>
              <a:rPr lang="es-ES" dirty="0">
                <a:hlinkClick r:id="rId4"/>
              </a:rPr>
              <a:t>/adjuntos/</a:t>
            </a:r>
            <a:r>
              <a:rPr lang="es-ES" dirty="0" err="1">
                <a:hlinkClick r:id="rId4"/>
              </a:rPr>
              <a:t>mercados_verdes_2020.pdf</a:t>
            </a:r>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tecnología verde tiene como objetivo reducir el impacto medioambiental de los equipos informáticos en la empresa. Un objetivo, que a la vez, se traduce en ahorro de costes en energía. </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dirty="0">
                <a:hlinkClick r:id="rId5"/>
              </a:rPr>
              <a:t>https://</a:t>
            </a:r>
            <a:r>
              <a:rPr lang="es-ES" dirty="0" err="1">
                <a:hlinkClick r:id="rId5"/>
              </a:rPr>
              <a:t>www.emprendedores.es</a:t>
            </a:r>
            <a:r>
              <a:rPr lang="es-ES" dirty="0">
                <a:hlinkClick r:id="rId5"/>
              </a:rPr>
              <a:t>/ideas-de-negocio/</a:t>
            </a:r>
            <a:r>
              <a:rPr lang="es-ES" dirty="0" err="1">
                <a:hlinkClick r:id="rId5"/>
              </a:rPr>
              <a:t>a27751630</a:t>
            </a:r>
            <a:r>
              <a:rPr lang="es-ES" dirty="0">
                <a:hlinkClick r:id="rId5"/>
              </a:rPr>
              <a:t>/mejores-startups-innovadoras-casos-ejemplos-empresas-exito-lista-emprendedores/</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33</a:t>
            </a:fld>
            <a:endParaRPr lang="en-US"/>
          </a:p>
        </p:txBody>
      </p:sp>
    </p:spTree>
    <p:extLst>
      <p:ext uri="{BB962C8B-B14F-4D97-AF65-F5344CB8AC3E}">
        <p14:creationId xmlns:p14="http://schemas.microsoft.com/office/powerpoint/2010/main" val="264252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hlinkClick r:id="rId3"/>
              </a:rPr>
              <a:t>https://</a:t>
            </a:r>
            <a:r>
              <a:rPr lang="es-ES" dirty="0" err="1">
                <a:hlinkClick r:id="rId3"/>
              </a:rPr>
              <a:t>www.bbvaopenmind.com</a:t>
            </a:r>
            <a:r>
              <a:rPr lang="es-ES" dirty="0">
                <a:hlinkClick r:id="rId3"/>
              </a:rPr>
              <a:t>/</a:t>
            </a:r>
            <a:r>
              <a:rPr lang="es-ES" dirty="0" err="1">
                <a:hlinkClick r:id="rId3"/>
              </a:rPr>
              <a:t>articulos</a:t>
            </a:r>
            <a:r>
              <a:rPr lang="es-ES" dirty="0">
                <a:hlinkClick r:id="rId3"/>
              </a:rPr>
              <a:t>/modelos-de-negocio-tecnologias-de-la-informacion-y-la-empresa-del-futuro/</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hlinkClick r:id="rId4"/>
              </a:rPr>
              <a:t>https://</a:t>
            </a:r>
            <a:r>
              <a:rPr lang="es-ES" dirty="0" err="1">
                <a:hlinkClick r:id="rId4"/>
              </a:rPr>
              <a:t>ticnegocios.camaravalencia.com</a:t>
            </a:r>
            <a:r>
              <a:rPr lang="es-ES" dirty="0">
                <a:hlinkClick r:id="rId4"/>
              </a:rPr>
              <a:t>/servicios/tendencias/casos-de-exito-de-la-tecnologia-aplicada-a-las-pymes-del-sector-turismo/</a:t>
            </a:r>
            <a:endParaRPr lang="es-ES" dirty="0"/>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34</a:t>
            </a:fld>
            <a:endParaRPr lang="en-US"/>
          </a:p>
        </p:txBody>
      </p:sp>
    </p:spTree>
    <p:extLst>
      <p:ext uri="{BB962C8B-B14F-4D97-AF65-F5344CB8AC3E}">
        <p14:creationId xmlns:p14="http://schemas.microsoft.com/office/powerpoint/2010/main" val="4103675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www.datahack.es</a:t>
            </a:r>
            <a:r>
              <a:rPr lang="es-ES" dirty="0">
                <a:hlinkClick r:id="rId3"/>
              </a:rPr>
              <a:t>/despliegue-</a:t>
            </a:r>
            <a:r>
              <a:rPr lang="es-ES" dirty="0" err="1">
                <a:hlinkClick r:id="rId3"/>
              </a:rPr>
              <a:t>chatbots</a:t>
            </a:r>
            <a:r>
              <a:rPr lang="es-ES" dirty="0">
                <a:hlinkClick r:id="rId3"/>
              </a:rPr>
              <a:t>-</a:t>
            </a:r>
            <a:r>
              <a:rPr lang="es-ES" dirty="0" err="1">
                <a:hlinkClick r:id="rId3"/>
              </a:rPr>
              <a:t>vision-estrategica</a:t>
            </a:r>
            <a:r>
              <a:rPr lang="es-ES" dirty="0">
                <a:hlinkClick r:id="rId3"/>
              </a:rPr>
              <a:t>/</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latin typeface="Verdana" panose="020B0604030504040204" pitchFamily="34" charset="0"/>
                <a:ea typeface="Verdana" panose="020B0604030504040204" pitchFamily="34" charset="0"/>
                <a:hlinkClick r:id="rId4"/>
              </a:rPr>
              <a:t>https://</a:t>
            </a:r>
            <a:r>
              <a:rPr lang="es-ES" dirty="0" err="1">
                <a:latin typeface="Verdana" panose="020B0604030504040204" pitchFamily="34" charset="0"/>
                <a:ea typeface="Verdana" panose="020B0604030504040204" pitchFamily="34" charset="0"/>
                <a:hlinkClick r:id="rId4"/>
              </a:rPr>
              <a:t>planetachatbot.com</a:t>
            </a:r>
            <a:r>
              <a:rPr lang="es-ES" dirty="0">
                <a:latin typeface="Verdana" panose="020B0604030504040204" pitchFamily="34" charset="0"/>
                <a:ea typeface="Verdana" panose="020B0604030504040204" pitchFamily="34" charset="0"/>
                <a:hlinkClick r:id="rId4"/>
              </a:rPr>
              <a:t>/</a:t>
            </a:r>
            <a:endParaRPr lang="es-ES" dirty="0">
              <a:latin typeface="Verdana" panose="020B0604030504040204" pitchFamily="34" charset="0"/>
              <a:ea typeface="Verdana" panose="020B0604030504040204" pitchFamily="34" charset="0"/>
            </a:endParaRPr>
          </a:p>
        </p:txBody>
      </p:sp>
      <p:sp>
        <p:nvSpPr>
          <p:cNvPr id="4" name="Marcador de número de diapositiva 3"/>
          <p:cNvSpPr>
            <a:spLocks noGrp="1"/>
          </p:cNvSpPr>
          <p:nvPr>
            <p:ph type="sldNum" sz="quarter" idx="5"/>
          </p:nvPr>
        </p:nvSpPr>
        <p:spPr/>
        <p:txBody>
          <a:bodyPr/>
          <a:lstStyle/>
          <a:p>
            <a:fld id="{797B52CF-AD2E-41F9-88D6-F9D551D9872B}" type="slidenum">
              <a:rPr lang="en-US" smtClean="0"/>
              <a:t>36</a:t>
            </a:fld>
            <a:endParaRPr lang="en-US"/>
          </a:p>
        </p:txBody>
      </p:sp>
    </p:spTree>
    <p:extLst>
      <p:ext uri="{BB962C8B-B14F-4D97-AF65-F5344CB8AC3E}">
        <p14:creationId xmlns:p14="http://schemas.microsoft.com/office/powerpoint/2010/main" val="38793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https://luciamonterorodriguez.com/disenar-un-chatbot-para-tu-web-es-muy-facil/</a:t>
            </a:r>
          </a:p>
        </p:txBody>
      </p:sp>
      <p:sp>
        <p:nvSpPr>
          <p:cNvPr id="4" name="Marcador de número de diapositiva 3"/>
          <p:cNvSpPr>
            <a:spLocks noGrp="1"/>
          </p:cNvSpPr>
          <p:nvPr>
            <p:ph type="sldNum" sz="quarter" idx="5"/>
          </p:nvPr>
        </p:nvSpPr>
        <p:spPr/>
        <p:txBody>
          <a:bodyPr/>
          <a:lstStyle/>
          <a:p>
            <a:fld id="{797B52CF-AD2E-41F9-88D6-F9D551D9872B}" type="slidenum">
              <a:rPr lang="en-US" smtClean="0"/>
              <a:t>37</a:t>
            </a:fld>
            <a:endParaRPr lang="en-US"/>
          </a:p>
        </p:txBody>
      </p:sp>
    </p:spTree>
    <p:extLst>
      <p:ext uri="{BB962C8B-B14F-4D97-AF65-F5344CB8AC3E}">
        <p14:creationId xmlns:p14="http://schemas.microsoft.com/office/powerpoint/2010/main" val="1097850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www.mdirector.com</a:t>
            </a:r>
            <a:r>
              <a:rPr lang="es-ES" dirty="0">
                <a:hlinkClick r:id="rId3"/>
              </a:rPr>
              <a:t>/marketing-digital/desarrollar-estrategia-</a:t>
            </a:r>
            <a:r>
              <a:rPr lang="es-ES" dirty="0" err="1">
                <a:hlinkClick r:id="rId3"/>
              </a:rPr>
              <a:t>big</a:t>
            </a:r>
            <a:r>
              <a:rPr lang="es-ES" dirty="0">
                <a:hlinkClick r:id="rId3"/>
              </a:rPr>
              <a:t>-</a:t>
            </a:r>
            <a:r>
              <a:rPr lang="es-ES" dirty="0" err="1">
                <a:hlinkClick r:id="rId3"/>
              </a:rPr>
              <a:t>data.html</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38</a:t>
            </a:fld>
            <a:endParaRPr lang="en-US"/>
          </a:p>
        </p:txBody>
      </p:sp>
    </p:spTree>
    <p:extLst>
      <p:ext uri="{BB962C8B-B14F-4D97-AF65-F5344CB8AC3E}">
        <p14:creationId xmlns:p14="http://schemas.microsoft.com/office/powerpoint/2010/main" val="2780049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www.fullweb.es</a:t>
            </a:r>
            <a:r>
              <a:rPr lang="es-ES" dirty="0">
                <a:hlinkClick r:id="rId3"/>
              </a:rPr>
              <a:t>/blog/ejemplos-de-reinvencion-empresarial-de-exito-del-negocio-local-al-exito-online</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40</a:t>
            </a:fld>
            <a:endParaRPr lang="en-US"/>
          </a:p>
        </p:txBody>
      </p:sp>
    </p:spTree>
    <p:extLst>
      <p:ext uri="{BB962C8B-B14F-4D97-AF65-F5344CB8AC3E}">
        <p14:creationId xmlns:p14="http://schemas.microsoft.com/office/powerpoint/2010/main" val="969577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impresiontresde.com</a:t>
            </a:r>
            <a:r>
              <a:rPr lang="es-ES" dirty="0">
                <a:hlinkClick r:id="rId3"/>
              </a:rPr>
              <a:t>/ventaja-competitiva-</a:t>
            </a:r>
            <a:r>
              <a:rPr lang="es-ES" dirty="0" err="1">
                <a:hlinkClick r:id="rId3"/>
              </a:rPr>
              <a:t>impresion</a:t>
            </a:r>
            <a:r>
              <a:rPr lang="es-ES" dirty="0">
                <a:hlinkClick r:id="rId3"/>
              </a:rPr>
              <a:t>-</a:t>
            </a:r>
            <a:r>
              <a:rPr lang="es-ES" dirty="0" err="1">
                <a:hlinkClick r:id="rId3"/>
              </a:rPr>
              <a:t>3d</a:t>
            </a:r>
            <a:r>
              <a:rPr lang="es-ES" dirty="0">
                <a:hlinkClick r:id="rId3"/>
              </a:rPr>
              <a:t>/</a:t>
            </a:r>
            <a:endParaRPr lang="es-ES" dirty="0"/>
          </a:p>
          <a:p>
            <a:r>
              <a:rPr lang="es-ES" dirty="0">
                <a:hlinkClick r:id="rId4"/>
              </a:rPr>
              <a:t>https://</a:t>
            </a:r>
            <a:r>
              <a:rPr lang="es-ES" dirty="0" err="1">
                <a:hlinkClick r:id="rId4"/>
              </a:rPr>
              <a:t>www.sodimas.com</a:t>
            </a:r>
            <a:r>
              <a:rPr lang="es-ES" dirty="0">
                <a:hlinkClick r:id="rId4"/>
              </a:rPr>
              <a:t>/</a:t>
            </a:r>
            <a:endParaRPr lang="es-ES" dirty="0">
              <a:hlinkClick r:id="rId5"/>
            </a:endParaRPr>
          </a:p>
          <a:p>
            <a:endParaRPr lang="es-ES" dirty="0">
              <a:hlinkClick r:id="rId5"/>
            </a:endParaRPr>
          </a:p>
          <a:p>
            <a:r>
              <a:rPr lang="es-ES" dirty="0">
                <a:hlinkClick r:id="rId5"/>
              </a:rPr>
              <a:t>https://</a:t>
            </a:r>
            <a:r>
              <a:rPr lang="es-ES" dirty="0" err="1">
                <a:hlinkClick r:id="rId5"/>
              </a:rPr>
              <a:t>www.harvard-deusto.com</a:t>
            </a:r>
            <a:r>
              <a:rPr lang="es-ES" dirty="0">
                <a:hlinkClick r:id="rId5"/>
              </a:rPr>
              <a:t>/la-desventaja-competitiva-la-clave-de-la-viabilidad-empresarial</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42</a:t>
            </a:fld>
            <a:endParaRPr lang="en-US"/>
          </a:p>
        </p:txBody>
      </p:sp>
    </p:spTree>
    <p:extLst>
      <p:ext uri="{BB962C8B-B14F-4D97-AF65-F5344CB8AC3E}">
        <p14:creationId xmlns:p14="http://schemas.microsoft.com/office/powerpoint/2010/main" val="3860908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www.kimat.mx</a:t>
            </a:r>
            <a:r>
              <a:rPr lang="es-ES" dirty="0">
                <a:hlinkClick r:id="rId3"/>
              </a:rPr>
              <a:t>/alinear-las-tic-con-los-objetivos-</a:t>
            </a:r>
            <a:r>
              <a:rPr lang="es-ES" dirty="0" err="1">
                <a:hlinkClick r:id="rId3"/>
              </a:rPr>
              <a:t>estrategicos</a:t>
            </a:r>
            <a:r>
              <a:rPr lang="es-ES" dirty="0">
                <a:hlinkClick r:id="rId3"/>
              </a:rPr>
              <a:t>-</a:t>
            </a:r>
            <a:r>
              <a:rPr lang="es-ES" dirty="0" err="1">
                <a:hlinkClick r:id="rId3"/>
              </a:rPr>
              <a:t>de-la-empresa</a:t>
            </a:r>
            <a:r>
              <a:rPr lang="es-ES" dirty="0">
                <a:hlinkClick r:id="rId3"/>
              </a:rPr>
              <a:t>/</a:t>
            </a:r>
            <a:endParaRPr lang="es-ES" dirty="0"/>
          </a:p>
          <a:p>
            <a:r>
              <a:rPr lang="es-ES" dirty="0">
                <a:hlinkClick r:id="rId4"/>
              </a:rPr>
              <a:t>https://</a:t>
            </a:r>
            <a:r>
              <a:rPr lang="es-ES" dirty="0" err="1">
                <a:hlinkClick r:id="rId4"/>
              </a:rPr>
              <a:t>www.slideshare.net</a:t>
            </a:r>
            <a:r>
              <a:rPr lang="es-ES" dirty="0">
                <a:hlinkClick r:id="rId4"/>
              </a:rPr>
              <a:t>/</a:t>
            </a:r>
            <a:r>
              <a:rPr lang="es-ES" dirty="0" err="1">
                <a:hlinkClick r:id="rId4"/>
              </a:rPr>
              <a:t>lluisroses</a:t>
            </a:r>
            <a:r>
              <a:rPr lang="es-ES" dirty="0">
                <a:hlinkClick r:id="rId4"/>
              </a:rPr>
              <a:t>/la-importancia-de-alinear-las-tics-con-la-estrategia-de-la-empresa</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4</a:t>
            </a:fld>
            <a:endParaRPr lang="en-US"/>
          </a:p>
        </p:txBody>
      </p:sp>
    </p:spTree>
    <p:extLst>
      <p:ext uri="{BB962C8B-B14F-4D97-AF65-F5344CB8AC3E}">
        <p14:creationId xmlns:p14="http://schemas.microsoft.com/office/powerpoint/2010/main" val="122092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https://es.slideshare.net/mcanno/iso38500-guia-para-la-contratacin-pblica-electrnica-32-manuel-11</a:t>
            </a:r>
          </a:p>
          <a:p>
            <a:endParaRPr lang="es-ES" dirty="0"/>
          </a:p>
          <a:p>
            <a:r>
              <a:rPr lang="es-ES" dirty="0"/>
              <a:t>https://www.slideserve.com/asabi/measuring-the-unmeasurable-governance-management-of-information-technology</a:t>
            </a:r>
          </a:p>
        </p:txBody>
      </p:sp>
      <p:sp>
        <p:nvSpPr>
          <p:cNvPr id="4" name="Marcador de número de diapositiva 3"/>
          <p:cNvSpPr>
            <a:spLocks noGrp="1"/>
          </p:cNvSpPr>
          <p:nvPr>
            <p:ph type="sldNum" sz="quarter" idx="5"/>
          </p:nvPr>
        </p:nvSpPr>
        <p:spPr/>
        <p:txBody>
          <a:bodyPr/>
          <a:lstStyle/>
          <a:p>
            <a:fld id="{797B52CF-AD2E-41F9-88D6-F9D551D9872B}" type="slidenum">
              <a:rPr lang="en-US" smtClean="0"/>
              <a:t>5</a:t>
            </a:fld>
            <a:endParaRPr lang="en-US"/>
          </a:p>
        </p:txBody>
      </p:sp>
    </p:spTree>
    <p:extLst>
      <p:ext uri="{BB962C8B-B14F-4D97-AF65-F5344CB8AC3E}">
        <p14:creationId xmlns:p14="http://schemas.microsoft.com/office/powerpoint/2010/main" val="1419898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hlinkClick r:id="rId3"/>
              </a:rPr>
              <a:t>https://</a:t>
            </a:r>
            <a:r>
              <a:rPr lang="es-ES" dirty="0" err="1">
                <a:hlinkClick r:id="rId3"/>
              </a:rPr>
              <a:t>www.emprendedores.es</a:t>
            </a:r>
            <a:r>
              <a:rPr lang="es-ES" dirty="0">
                <a:hlinkClick r:id="rId3"/>
              </a:rPr>
              <a:t>/casos-de-</a:t>
            </a:r>
            <a:r>
              <a:rPr lang="es-ES" dirty="0" err="1">
                <a:hlinkClick r:id="rId3"/>
              </a:rPr>
              <a:t>exito</a:t>
            </a:r>
            <a:r>
              <a:rPr lang="es-ES" dirty="0">
                <a:hlinkClick r:id="rId3"/>
              </a:rPr>
              <a:t>/</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7</a:t>
            </a:fld>
            <a:endParaRPr lang="en-US"/>
          </a:p>
        </p:txBody>
      </p:sp>
    </p:spTree>
    <p:extLst>
      <p:ext uri="{BB962C8B-B14F-4D97-AF65-F5344CB8AC3E}">
        <p14:creationId xmlns:p14="http://schemas.microsoft.com/office/powerpoint/2010/main" val="3004478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eaLnBrk="0" fontAlgn="base" hangingPunct="0">
              <a:spcBef>
                <a:spcPct val="0"/>
              </a:spcBef>
              <a:spcAft>
                <a:spcPct val="0"/>
              </a:spcAft>
            </a:pPr>
            <a:r>
              <a:rPr lang="es-ES" altLang="es-ES" sz="1200" dirty="0">
                <a:solidFill>
                  <a:srgbClr val="202124"/>
                </a:solidFill>
                <a:latin typeface="Google Sans"/>
              </a:rPr>
              <a:t>El concepto de estrategia  está estrechamente relacionado con </a:t>
            </a:r>
            <a:r>
              <a:rPr kumimoji="0" lang="es-ES" altLang="es-ES" sz="1200" b="0" i="0" u="none" strike="noStrike" cap="none" normalizeH="0" baseline="0" dirty="0">
                <a:ln>
                  <a:noFill/>
                </a:ln>
                <a:solidFill>
                  <a:srgbClr val="202124"/>
                </a:solidFill>
                <a:effectLst/>
                <a:latin typeface="Google Sans"/>
              </a:rPr>
              <a:t>e</a:t>
            </a:r>
            <a:r>
              <a:rPr lang="es-ES" altLang="es-ES" sz="1200" dirty="0">
                <a:solidFill>
                  <a:srgbClr val="202124"/>
                </a:solidFill>
                <a:latin typeface="Google Sans"/>
              </a:rPr>
              <a:t>l concepto de modelo de negocio. </a:t>
            </a:r>
          </a:p>
          <a:p>
            <a:pPr lvl="0" eaLnBrk="0" fontAlgn="base" hangingPunct="0">
              <a:spcBef>
                <a:spcPct val="0"/>
              </a:spcBef>
              <a:spcAft>
                <a:spcPct val="0"/>
              </a:spcAft>
            </a:pPr>
            <a:r>
              <a:rPr lang="es-ES" altLang="es-ES" sz="1200" dirty="0">
                <a:solidFill>
                  <a:srgbClr val="202124"/>
                </a:solidFill>
                <a:latin typeface="Google Sans"/>
              </a:rPr>
              <a:t>En un modelo de negocio  se establecen cómo los enfoques estratégicos y operativos crearán valor  para los clientes y, al mismo tiempo, cómo generar los ingresos que permiten cubrir costos y obtener ganancias.</a:t>
            </a:r>
          </a:p>
          <a:p>
            <a:pPr lvl="0" eaLnBrk="0" fontAlgn="base" hangingPunct="0">
              <a:spcBef>
                <a:spcPct val="0"/>
              </a:spcBef>
              <a:spcAft>
                <a:spcPct val="0"/>
              </a:spcAft>
            </a:pPr>
            <a:endParaRPr lang="es-ES" altLang="es-ES" sz="1200" dirty="0">
              <a:solidFill>
                <a:srgbClr val="202124"/>
              </a:solidFill>
              <a:latin typeface="Google Sans"/>
            </a:endParaRPr>
          </a:p>
          <a:p>
            <a:pPr eaLnBrk="0" fontAlgn="base" hangingPunct="0">
              <a:spcBef>
                <a:spcPct val="0"/>
              </a:spcBef>
              <a:spcAft>
                <a:spcPct val="0"/>
              </a:spcAft>
            </a:pPr>
            <a:r>
              <a:rPr lang="es-ES" altLang="es-ES" sz="1200" dirty="0">
                <a:solidFill>
                  <a:srgbClr val="202124"/>
                </a:solidFill>
                <a:latin typeface="Google Sans"/>
              </a:rPr>
              <a:t>Por lo tanto, a este respecto, los dos elementos principales del modelo de negocio son </a:t>
            </a:r>
            <a:r>
              <a:rPr lang="es-ES" altLang="es-ES" sz="1200" dirty="0">
                <a:solidFill>
                  <a:srgbClr val="0066FF"/>
                </a:solidFill>
                <a:latin typeface="Google Sans"/>
              </a:rPr>
              <a:t>(1)</a:t>
            </a:r>
            <a:r>
              <a:rPr lang="es-ES" altLang="es-ES" sz="1200" dirty="0">
                <a:solidFill>
                  <a:srgbClr val="202124"/>
                </a:solidFill>
                <a:latin typeface="Google Sans"/>
              </a:rPr>
              <a:t> la propuesta de valor para el cliente y </a:t>
            </a:r>
            <a:r>
              <a:rPr lang="es-ES" altLang="es-ES" sz="1200" dirty="0">
                <a:solidFill>
                  <a:srgbClr val="0066FF"/>
                </a:solidFill>
                <a:latin typeface="Google Sans"/>
              </a:rPr>
              <a:t>(2)</a:t>
            </a:r>
            <a:r>
              <a:rPr lang="es-ES" altLang="es-ES" sz="1200" dirty="0">
                <a:solidFill>
                  <a:srgbClr val="202124"/>
                </a:solidFill>
                <a:latin typeface="Google Sans"/>
              </a:rPr>
              <a:t> su fórmula de ganancias.</a:t>
            </a:r>
          </a:p>
          <a:p>
            <a:pPr eaLnBrk="0" fontAlgn="base" hangingPunct="0">
              <a:spcBef>
                <a:spcPct val="0"/>
              </a:spcBef>
              <a:spcAft>
                <a:spcPct val="0"/>
              </a:spcAft>
            </a:pPr>
            <a:endParaRPr lang="es-ES" altLang="es-ES" sz="1200" dirty="0">
              <a:solidFill>
                <a:srgbClr val="202124"/>
              </a:solidFill>
              <a:latin typeface="Google Sans"/>
            </a:endParaRPr>
          </a:p>
          <a:p>
            <a:r>
              <a:rPr lang="es-ES" sz="1200" dirty="0"/>
              <a:t>Es importante subrayar que la estrategia de una empresa tiende a evolucionar con el tiempo.</a:t>
            </a:r>
          </a:p>
          <a:p>
            <a:endParaRPr lang="es-ES" sz="1200" dirty="0"/>
          </a:p>
          <a:p>
            <a:r>
              <a:rPr lang="es-ES" sz="1200" dirty="0"/>
              <a:t>Ya sea porque cambian las circunstancias, (</a:t>
            </a:r>
            <a:r>
              <a:rPr lang="es-ES" sz="1200" dirty="0">
                <a:solidFill>
                  <a:srgbClr val="C00000"/>
                </a:solidFill>
              </a:rPr>
              <a:t>recordemos que la empresa es un sistema abierto)</a:t>
            </a:r>
            <a:r>
              <a:rPr lang="es-ES" sz="1200" dirty="0"/>
              <a:t> o por los esfuerzos y la gestión continua, esfuerzos para mejorar.</a:t>
            </a:r>
          </a:p>
          <a:p>
            <a:pPr eaLnBrk="0" fontAlgn="base" hangingPunct="0">
              <a:spcBef>
                <a:spcPct val="0"/>
              </a:spcBef>
              <a:spcAft>
                <a:spcPct val="0"/>
              </a:spcAft>
            </a:pPr>
            <a:endParaRPr lang="es-ES" altLang="es-ES" sz="1200" dirty="0">
              <a:solidFill>
                <a:srgbClr val="202124"/>
              </a:solidFill>
              <a:latin typeface="Google Sans"/>
            </a:endParaRP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9</a:t>
            </a:fld>
            <a:endParaRPr lang="en-US"/>
          </a:p>
        </p:txBody>
      </p:sp>
    </p:spTree>
    <p:extLst>
      <p:ext uri="{BB962C8B-B14F-4D97-AF65-F5344CB8AC3E}">
        <p14:creationId xmlns:p14="http://schemas.microsoft.com/office/powerpoint/2010/main" val="68724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Verdana" panose="020B0604030504040204" pitchFamily="34" charset="0"/>
              </a:rPr>
              <a:t>Se elegirá las </a:t>
            </a:r>
            <a:r>
              <a:rPr lang="es-ES" sz="1200" b="1" dirty="0">
                <a:latin typeface="Verdana" panose="020B0604030504040204" pitchFamily="34" charset="0"/>
              </a:rPr>
              <a:t>estrategias competitivas</a:t>
            </a:r>
            <a:r>
              <a:rPr lang="es-ES" sz="1200" dirty="0">
                <a:latin typeface="Verdana" panose="020B0604030504040204" pitchFamily="34" charset="0"/>
              </a:rPr>
              <a:t> –liderazgo en costes, diferenciación, etc.– y se analizará </a:t>
            </a:r>
            <a:br>
              <a:rPr lang="es-ES" sz="1200" dirty="0">
                <a:latin typeface="Verdana" panose="020B0604030504040204" pitchFamily="34" charset="0"/>
              </a:rPr>
            </a:br>
            <a:r>
              <a:rPr lang="es-ES" sz="1200" dirty="0">
                <a:latin typeface="Verdana" panose="020B0604030504040204" pitchFamily="34" charset="0"/>
              </a:rPr>
              <a:t>su adaptación a diferentes contextos competitivos, en función de distintas tipologías sectoriales, para finalmente seleccionar una.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latin typeface="Verdana" panose="020B0604030504040204" pitchFamily="34" charset="0"/>
            </a:endParaRPr>
          </a:p>
          <a:p>
            <a:pPr>
              <a:spcAft>
                <a:spcPts val="600"/>
              </a:spcAft>
            </a:pPr>
            <a:r>
              <a:rPr lang="es-ES" sz="1200" b="1" dirty="0">
                <a:latin typeface="Verdana" panose="020B0604030504040204" pitchFamily="34" charset="0"/>
                <a:ea typeface="Verdana" panose="020B0604030504040204" pitchFamily="34" charset="0"/>
              </a:rPr>
              <a:t>Puesta en marcha de la estrategia</a:t>
            </a:r>
            <a:r>
              <a:rPr lang="es-ES" sz="1200" dirty="0">
                <a:latin typeface="Verdana" panose="020B0604030504040204" pitchFamily="34" charset="0"/>
                <a:ea typeface="Verdana" panose="020B0604030504040204" pitchFamily="34" charset="0"/>
              </a:rPr>
              <a:t>.</a:t>
            </a:r>
          </a:p>
          <a:p>
            <a:pPr>
              <a:spcAft>
                <a:spcPts val="600"/>
              </a:spcAft>
            </a:pPr>
            <a:r>
              <a:rPr lang="es-ES" sz="1200" dirty="0">
                <a:latin typeface="Verdana" panose="020B0604030504040204" pitchFamily="34" charset="0"/>
                <a:ea typeface="Verdana" panose="020B0604030504040204" pitchFamily="34" charset="0"/>
              </a:rPr>
              <a:t>Se elabora un plan estratégico que recoja los objetivos y decisiones adoptados en etapas anteriores, así como la asignación de medios y el camino a seguir para que la estrategia tenga éxito, lo cual incluye la revisión.</a:t>
            </a:r>
            <a:endParaRPr lang="es-ES" sz="1200" dirty="0"/>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10</a:t>
            </a:fld>
            <a:endParaRPr lang="en-US"/>
          </a:p>
        </p:txBody>
      </p:sp>
    </p:spTree>
    <p:extLst>
      <p:ext uri="{BB962C8B-B14F-4D97-AF65-F5344CB8AC3E}">
        <p14:creationId xmlns:p14="http://schemas.microsoft.com/office/powerpoint/2010/main" val="2220795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latin typeface="Verdana" panose="020B0604030504040204" pitchFamily="34" charset="0"/>
              </a:rPr>
              <a:t>Se elegirá las </a:t>
            </a:r>
            <a:r>
              <a:rPr lang="es-ES" sz="1200" b="1" dirty="0">
                <a:latin typeface="Verdana" panose="020B0604030504040204" pitchFamily="34" charset="0"/>
              </a:rPr>
              <a:t>estrategias competitivas</a:t>
            </a:r>
            <a:r>
              <a:rPr lang="es-ES" sz="1200" dirty="0">
                <a:latin typeface="Verdana" panose="020B0604030504040204" pitchFamily="34" charset="0"/>
              </a:rPr>
              <a:t> –liderazgo en costes, diferenciación, etc.– y se analizará </a:t>
            </a:r>
            <a:br>
              <a:rPr lang="es-ES" sz="1200" dirty="0">
                <a:latin typeface="Verdana" panose="020B0604030504040204" pitchFamily="34" charset="0"/>
              </a:rPr>
            </a:br>
            <a:r>
              <a:rPr lang="es-ES" sz="1200" dirty="0">
                <a:latin typeface="Verdana" panose="020B0604030504040204" pitchFamily="34" charset="0"/>
              </a:rPr>
              <a:t>su adaptación a diferentes contextos competitivos, en función de distintas tipologías sectoriales, para finalmente seleccionar una.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dirty="0">
              <a:latin typeface="Verdana" panose="020B0604030504040204" pitchFamily="34" charset="0"/>
            </a:endParaRPr>
          </a:p>
          <a:p>
            <a:pPr>
              <a:spcAft>
                <a:spcPts val="600"/>
              </a:spcAft>
            </a:pPr>
            <a:r>
              <a:rPr lang="es-ES" sz="1200" b="1" dirty="0">
                <a:latin typeface="Verdana" panose="020B0604030504040204" pitchFamily="34" charset="0"/>
                <a:ea typeface="Verdana" panose="020B0604030504040204" pitchFamily="34" charset="0"/>
              </a:rPr>
              <a:t>Puesta en marcha de la estrategia</a:t>
            </a:r>
            <a:r>
              <a:rPr lang="es-ES" sz="1200" dirty="0">
                <a:latin typeface="Verdana" panose="020B0604030504040204" pitchFamily="34" charset="0"/>
                <a:ea typeface="Verdana" panose="020B0604030504040204" pitchFamily="34" charset="0"/>
              </a:rPr>
              <a:t>.</a:t>
            </a:r>
          </a:p>
          <a:p>
            <a:pPr>
              <a:spcAft>
                <a:spcPts val="600"/>
              </a:spcAft>
            </a:pPr>
            <a:r>
              <a:rPr lang="es-ES" sz="1200" dirty="0">
                <a:latin typeface="Verdana" panose="020B0604030504040204" pitchFamily="34" charset="0"/>
                <a:ea typeface="Verdana" panose="020B0604030504040204" pitchFamily="34" charset="0"/>
              </a:rPr>
              <a:t>Se elabora un plan estratégico que recoja los objetivos y decisiones adoptados en etapas anteriores, así como la asignación de medios y el camino a seguir para que la estrategia tenga éxito, lo cual incluye la revisión.</a:t>
            </a:r>
            <a:endParaRPr lang="es-ES" sz="1200" dirty="0"/>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11</a:t>
            </a:fld>
            <a:endParaRPr lang="en-US"/>
          </a:p>
        </p:txBody>
      </p:sp>
    </p:spTree>
    <p:extLst>
      <p:ext uri="{BB962C8B-B14F-4D97-AF65-F5344CB8AC3E}">
        <p14:creationId xmlns:p14="http://schemas.microsoft.com/office/powerpoint/2010/main" val="2973961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Buscar en la página web de una empresa del sector a la que habéis elegido su misión, visión y objetivos estratégicos.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Discutid cómo están definidos estos conceptos y analizad las ventajas que su diseño representa para la empresa. </a:t>
            </a:r>
            <a:br>
              <a:rPr lang="es-ES" sz="1200" b="0" i="0" kern="1200" dirty="0">
                <a:solidFill>
                  <a:schemeClr val="tx1"/>
                </a:solidFill>
                <a:effectLst/>
                <a:latin typeface="+mn-lt"/>
                <a:ea typeface="+mn-ea"/>
                <a:cs typeface="+mn-cs"/>
              </a:rPr>
            </a:br>
            <a:r>
              <a:rPr lang="es-ES" sz="1200" b="0" i="0" kern="1200" dirty="0">
                <a:solidFill>
                  <a:schemeClr val="tx1"/>
                </a:solidFill>
                <a:effectLst/>
                <a:latin typeface="+mn-lt"/>
                <a:ea typeface="+mn-ea"/>
                <a:cs typeface="+mn-cs"/>
              </a:rPr>
              <a:t>Haced una lista con ejemplos de valores empresariales e indicad qué empresa los tiene publicados en su página web</a:t>
            </a:r>
          </a:p>
          <a:p>
            <a:r>
              <a:rPr lang="es-ES" sz="1200" b="0" i="0" kern="1200" dirty="0">
                <a:solidFill>
                  <a:schemeClr val="tx1"/>
                </a:solidFill>
                <a:effectLst/>
                <a:latin typeface="+mn-lt"/>
                <a:ea typeface="+mn-ea"/>
                <a:cs typeface="+mn-cs"/>
              </a:rPr>
              <a:t>Analizando el contenido, encontrad las diferencias entre la misión, la visión y los objetivos estratégicos.</a:t>
            </a:r>
          </a:p>
          <a:p>
            <a:endParaRPr lang="es-ES" sz="1200" b="0" i="0" kern="1200" dirty="0">
              <a:solidFill>
                <a:schemeClr val="tx1"/>
              </a:solidFill>
              <a:effectLst/>
              <a:latin typeface="+mn-lt"/>
              <a:ea typeface="+mn-ea"/>
              <a:cs typeface="+mn-cs"/>
            </a:endParaRPr>
          </a:p>
          <a:p>
            <a:r>
              <a:rPr lang="es-ES" dirty="0">
                <a:hlinkClick r:id="rId3"/>
              </a:rPr>
              <a:t>https://</a:t>
            </a:r>
            <a:r>
              <a:rPr lang="es-ES" dirty="0" err="1">
                <a:hlinkClick r:id="rId3"/>
              </a:rPr>
              <a:t>www.elevenpaths.com</a:t>
            </a:r>
            <a:r>
              <a:rPr lang="es-ES" dirty="0">
                <a:hlinkClick r:id="rId3"/>
              </a:rPr>
              <a:t>/es/quienes-somos/nuestro-equipo/</a:t>
            </a:r>
            <a:r>
              <a:rPr lang="es-ES" dirty="0" err="1">
                <a:hlinkClick r:id="rId3"/>
              </a:rPr>
              <a:t>index.html</a:t>
            </a:r>
            <a:endParaRPr lang="es-ES" dirty="0"/>
          </a:p>
          <a:p>
            <a:r>
              <a:rPr lang="es-ES" dirty="0">
                <a:hlinkClick r:id="rId4"/>
              </a:rPr>
              <a:t>https://</a:t>
            </a:r>
            <a:r>
              <a:rPr lang="es-ES" dirty="0" err="1">
                <a:hlinkClick r:id="rId4"/>
              </a:rPr>
              <a:t>doppconsultores.es</a:t>
            </a:r>
            <a:r>
              <a:rPr lang="es-ES" dirty="0">
                <a:hlinkClick r:id="rId4"/>
              </a:rPr>
              <a:t>/por-que-</a:t>
            </a:r>
            <a:r>
              <a:rPr lang="es-ES" dirty="0" err="1">
                <a:hlinkClick r:id="rId4"/>
              </a:rPr>
              <a:t>dopp</a:t>
            </a:r>
            <a:r>
              <a:rPr lang="es-ES" dirty="0">
                <a:hlinkClick r:id="rId4"/>
              </a:rPr>
              <a:t>/nuestro-equipo</a:t>
            </a:r>
            <a:endParaRPr lang="es-ES" dirty="0"/>
          </a:p>
          <a:p>
            <a:endParaRPr lang="es-ES" sz="1200" b="0" i="0" kern="1200" dirty="0">
              <a:solidFill>
                <a:schemeClr val="tx1"/>
              </a:solidFill>
              <a:effectLst/>
              <a:latin typeface="+mn-lt"/>
              <a:ea typeface="+mn-ea"/>
              <a:cs typeface="+mn-cs"/>
            </a:endParaRPr>
          </a:p>
          <a:p>
            <a:r>
              <a:rPr lang="es-ES" dirty="0">
                <a:hlinkClick r:id="rId5"/>
              </a:rPr>
              <a:t>https://</a:t>
            </a:r>
            <a:r>
              <a:rPr lang="es-ES" dirty="0" err="1">
                <a:hlinkClick r:id="rId5"/>
              </a:rPr>
              <a:t>info.mercadona.es</a:t>
            </a:r>
            <a:r>
              <a:rPr lang="es-ES" dirty="0">
                <a:hlinkClick r:id="rId5"/>
              </a:rPr>
              <a:t>/es/</a:t>
            </a:r>
            <a:r>
              <a:rPr lang="es-ES" dirty="0" err="1">
                <a:hlinkClick r:id="rId5"/>
              </a:rPr>
              <a:t>conocenos</a:t>
            </a:r>
            <a:endParaRPr lang="es-ES" dirty="0"/>
          </a:p>
          <a:p>
            <a:r>
              <a:rPr lang="es-ES" dirty="0">
                <a:hlinkClick r:id="rId6"/>
              </a:rPr>
              <a:t>https://</a:t>
            </a:r>
            <a:r>
              <a:rPr lang="es-ES" dirty="0" err="1">
                <a:hlinkClick r:id="rId6"/>
              </a:rPr>
              <a:t>www.inditex.com</a:t>
            </a:r>
            <a:r>
              <a:rPr lang="es-ES" dirty="0">
                <a:hlinkClick r:id="rId6"/>
              </a:rPr>
              <a:t>/es/un-modelo-sostenible/como-trabajamos</a:t>
            </a:r>
            <a:endParaRPr lang="es-ES" sz="1200" b="0" i="0" kern="1200" dirty="0">
              <a:solidFill>
                <a:schemeClr val="tx1"/>
              </a:solidFill>
              <a:effectLst/>
              <a:latin typeface="+mn-lt"/>
              <a:ea typeface="+mn-ea"/>
              <a:cs typeface="+mn-cs"/>
            </a:endParaRPr>
          </a:p>
          <a:p>
            <a:r>
              <a:rPr lang="es-ES" dirty="0">
                <a:hlinkClick r:id="rId7"/>
              </a:rPr>
              <a:t>https://</a:t>
            </a:r>
            <a:r>
              <a:rPr lang="es-ES" dirty="0" err="1">
                <a:hlinkClick r:id="rId7"/>
              </a:rPr>
              <a:t>www.endesa.com</a:t>
            </a:r>
            <a:r>
              <a:rPr lang="es-ES" dirty="0">
                <a:hlinkClick r:id="rId7"/>
              </a:rPr>
              <a:t>/es/</a:t>
            </a:r>
            <a:r>
              <a:rPr lang="es-ES" dirty="0" err="1">
                <a:hlinkClick r:id="rId7"/>
              </a:rPr>
              <a:t>sobre-endesa</a:t>
            </a:r>
            <a:r>
              <a:rPr lang="es-ES" dirty="0">
                <a:hlinkClick r:id="rId7"/>
              </a:rPr>
              <a:t>/quienes-somos</a:t>
            </a:r>
            <a:endParaRPr lang="es-ES" dirty="0"/>
          </a:p>
          <a:p>
            <a:r>
              <a:rPr lang="es-ES" dirty="0">
                <a:hlinkClick r:id="rId8"/>
              </a:rPr>
              <a:t>https://</a:t>
            </a:r>
            <a:r>
              <a:rPr lang="es-ES" dirty="0" err="1">
                <a:hlinkClick r:id="rId8"/>
              </a:rPr>
              <a:t>www.ikea.com</a:t>
            </a:r>
            <a:r>
              <a:rPr lang="es-ES" dirty="0">
                <a:hlinkClick r:id="rId8"/>
              </a:rPr>
              <a:t>/es/es/</a:t>
            </a:r>
            <a:r>
              <a:rPr lang="es-ES" dirty="0" err="1">
                <a:hlinkClick r:id="rId8"/>
              </a:rPr>
              <a:t>this-is-ikea</a:t>
            </a:r>
            <a:r>
              <a:rPr lang="es-ES" dirty="0">
                <a:hlinkClick r:id="rId8"/>
              </a:rPr>
              <a:t>/</a:t>
            </a:r>
            <a:endParaRPr lang="es-ES" dirty="0"/>
          </a:p>
          <a:p>
            <a:r>
              <a:rPr lang="es-ES" dirty="0">
                <a:hlinkClick r:id="rId9"/>
              </a:rPr>
              <a:t>https://</a:t>
            </a:r>
            <a:r>
              <a:rPr lang="es-ES" dirty="0" err="1">
                <a:hlinkClick r:id="rId9"/>
              </a:rPr>
              <a:t>www.repsol.es</a:t>
            </a:r>
            <a:r>
              <a:rPr lang="es-ES" dirty="0">
                <a:hlinkClick r:id="rId9"/>
              </a:rPr>
              <a:t>/es/</a:t>
            </a:r>
            <a:r>
              <a:rPr lang="es-ES" dirty="0" err="1">
                <a:hlinkClick r:id="rId9"/>
              </a:rPr>
              <a:t>conocenos</a:t>
            </a:r>
            <a:r>
              <a:rPr lang="es-ES" dirty="0">
                <a:hlinkClick r:id="rId9"/>
              </a:rPr>
              <a:t>/</a:t>
            </a:r>
            <a:r>
              <a:rPr lang="es-ES" dirty="0" err="1">
                <a:hlinkClick r:id="rId9"/>
              </a:rPr>
              <a:t>index.cshtml</a:t>
            </a:r>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dirty="0">
                <a:hlinkClick r:id="rId10"/>
              </a:rPr>
              <a:t>http://</a:t>
            </a:r>
            <a:r>
              <a:rPr lang="es-ES" dirty="0" err="1">
                <a:hlinkClick r:id="rId10"/>
              </a:rPr>
              <a:t>www.guerrasynavas.com</a:t>
            </a:r>
            <a:r>
              <a:rPr lang="es-ES" dirty="0">
                <a:hlinkClick r:id="rId10"/>
              </a:rPr>
              <a:t>/</a:t>
            </a:r>
            <a:r>
              <a:rPr lang="es-ES" dirty="0" err="1">
                <a:hlinkClick r:id="rId10"/>
              </a:rPr>
              <a:t>index.htm</a:t>
            </a:r>
            <a:endParaRPr lang="es-ES" dirty="0"/>
          </a:p>
          <a:p>
            <a:endParaRPr lang="es-ES" dirty="0"/>
          </a:p>
          <a:p>
            <a:r>
              <a:rPr lang="es-ES" sz="1200" b="0" i="0" kern="1200" dirty="0">
                <a:solidFill>
                  <a:schemeClr val="tx1"/>
                </a:solidFill>
                <a:effectLst/>
                <a:latin typeface="+mn-lt"/>
                <a:ea typeface="+mn-ea"/>
                <a:cs typeface="+mn-cs"/>
              </a:rPr>
              <a:t>El Colegio de Economistas de Madrid elabora periódicamente informes de coyuntura de los que se pueden extraer los factores que afectan positiva o negativamente la actividad empresarial. (Página </a:t>
            </a:r>
            <a:r>
              <a:rPr lang="es-ES" sz="1200" b="0" i="0" kern="1200" dirty="0" err="1">
                <a:solidFill>
                  <a:schemeClr val="tx1"/>
                </a:solidFill>
                <a:effectLst/>
                <a:latin typeface="+mn-lt"/>
                <a:ea typeface="+mn-ea"/>
                <a:cs typeface="+mn-cs"/>
              </a:rPr>
              <a:t>web:</a:t>
            </a:r>
            <a:r>
              <a:rPr lang="es-ES" sz="1200" b="0" i="0" u="none" strike="noStrike" kern="1200" dirty="0" err="1">
                <a:solidFill>
                  <a:schemeClr val="tx1"/>
                </a:solidFill>
                <a:effectLst/>
                <a:latin typeface="+mn-lt"/>
                <a:ea typeface="+mn-ea"/>
                <a:cs typeface="+mn-cs"/>
                <a:hlinkClick r:id="rId11"/>
              </a:rPr>
              <a:t>www.economistasmadrid.com</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12</a:t>
            </a:fld>
            <a:endParaRPr lang="en-US"/>
          </a:p>
        </p:txBody>
      </p:sp>
    </p:spTree>
    <p:extLst>
      <p:ext uri="{BB962C8B-B14F-4D97-AF65-F5344CB8AC3E}">
        <p14:creationId xmlns:p14="http://schemas.microsoft.com/office/powerpoint/2010/main" val="3888180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2655622" y="2665897"/>
            <a:ext cx="8479591" cy="1446550"/>
          </a:xfrm>
          <a:prstGeom prst="rect">
            <a:avLst/>
          </a:prstGeom>
          <a:noFill/>
        </p:spPr>
        <p:txBody>
          <a:bodyPr vert="horz" wrap="square" lIns="91440" tIns="45720" rIns="91440" bIns="45720" rtlCol="0" anchor="ctr" anchorCtr="0">
            <a:spAutoFit/>
          </a:bodyPr>
          <a:lstStyle>
            <a:lvl1pPr algn="l">
              <a:defRPr lang="es-ES" sz="4400" b="1" i="1" baseline="0">
                <a:ln w="12700">
                  <a:noFill/>
                </a:ln>
                <a:solidFill>
                  <a:srgbClr val="A40000"/>
                </a:solidFill>
                <a:latin typeface="Book Antiqua" panose="02040602050305030304" pitchFamily="18" charset="0"/>
                <a:ea typeface="+mn-ea"/>
                <a:cs typeface="Arial" pitchFamily="34" charset="0"/>
              </a:defRPr>
            </a:lvl1pPr>
          </a:lstStyle>
          <a:p>
            <a:pPr marL="0" lvl="0" indent="0" algn="ctr">
              <a:spcBef>
                <a:spcPct val="20000"/>
              </a:spcBef>
              <a:buClr>
                <a:srgbClr val="C00000"/>
              </a:buClr>
              <a:buFont typeface="Wingdings" pitchFamily="2" charset="2"/>
            </a:pPr>
            <a:r>
              <a:rPr lang="es-ES"/>
              <a:t>Haga clic para modificar el estilo de título del patrón</a:t>
            </a:r>
            <a:endParaRPr lang="es-ES" dirty="0"/>
          </a:p>
        </p:txBody>
      </p:sp>
      <p:sp>
        <p:nvSpPr>
          <p:cNvPr id="3" name="2 Subtítulo"/>
          <p:cNvSpPr>
            <a:spLocks noGrp="1"/>
          </p:cNvSpPr>
          <p:nvPr>
            <p:ph type="subTitle" idx="1"/>
          </p:nvPr>
        </p:nvSpPr>
        <p:spPr>
          <a:xfrm>
            <a:off x="3721769" y="4209074"/>
            <a:ext cx="7413443" cy="1323439"/>
          </a:xfrm>
          <a:noFill/>
        </p:spPr>
        <p:txBody>
          <a:bodyPr vert="horz" wrap="square" lIns="91440" tIns="45720" rIns="91440" bIns="45720" rtlCol="0" anchor="ctr" anchorCtr="0">
            <a:spAutoFit/>
          </a:bodyPr>
          <a:lstStyle>
            <a:lvl1pPr algn="l">
              <a:defRPr lang="es-ES" sz="4000" b="1" i="1" spc="0" baseline="0" dirty="0">
                <a:ln w="12700">
                  <a:noFill/>
                </a:ln>
                <a:solidFill>
                  <a:schemeClr val="tx1"/>
                </a:solidFill>
                <a:latin typeface="Book Antiqua" panose="02040602050305030304" pitchFamily="18" charset="0"/>
                <a:ea typeface="+mn-ea"/>
                <a:cs typeface="Arial" pitchFamily="34" charset="0"/>
              </a:defRPr>
            </a:lvl1pPr>
          </a:lstStyle>
          <a:p>
            <a:pPr lvl="0" algn="ctr"/>
            <a:r>
              <a:rPr lang="es-ES"/>
              <a:t>Haga clic para modificar el estilo de subtítulo del patrón</a:t>
            </a:r>
            <a:endParaRPr lang="es-ES" dirty="0"/>
          </a:p>
        </p:txBody>
      </p:sp>
    </p:spTree>
    <p:extLst>
      <p:ext uri="{BB962C8B-B14F-4D97-AF65-F5344CB8AC3E}">
        <p14:creationId xmlns:p14="http://schemas.microsoft.com/office/powerpoint/2010/main" val="1134458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257333" y="4869161"/>
            <a:ext cx="9697077" cy="566738"/>
          </a:xfrm>
          <a:prstGeom prst="rect">
            <a:avLst/>
          </a:prstGeom>
          <a:noFill/>
        </p:spPr>
        <p:txBody>
          <a:bodyPr/>
          <a:lstStyle>
            <a:lvl1pPr algn="ctr">
              <a:defRPr lang="es-ES" b="1" dirty="0">
                <a:ln w="3175">
                  <a:noFill/>
                </a:ln>
                <a:solidFill>
                  <a:srgbClr val="A40000"/>
                </a:solidFill>
                <a:latin typeface="Book Antiqua" panose="02040602050305030304" pitchFamily="18" charset="0"/>
                <a:ea typeface="Verdana" panose="020B0604030504040204" pitchFamily="34" charset="0"/>
                <a:cs typeface="Book Antiqua" panose="02040602050305030304" pitchFamily="18" charset="0"/>
              </a:defRPr>
            </a:lvl1pPr>
          </a:lstStyle>
          <a:p>
            <a:pPr lvl="0"/>
            <a:r>
              <a:rPr lang="es-ES"/>
              <a:t>Haga clic para modificar el estilo de título del patrón</a:t>
            </a:r>
            <a:endParaRPr lang="es-ES" dirty="0"/>
          </a:p>
        </p:txBody>
      </p:sp>
      <p:sp>
        <p:nvSpPr>
          <p:cNvPr id="3" name="2 Marcador de posición de imagen"/>
          <p:cNvSpPr>
            <a:spLocks noGrp="1"/>
          </p:cNvSpPr>
          <p:nvPr>
            <p:ph type="pic" idx="1"/>
          </p:nvPr>
        </p:nvSpPr>
        <p:spPr>
          <a:xfrm>
            <a:off x="1295467" y="1196753"/>
            <a:ext cx="9697077" cy="3528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ES" dirty="0"/>
          </a:p>
        </p:txBody>
      </p:sp>
      <p:sp>
        <p:nvSpPr>
          <p:cNvPr id="4" name="3 Marcador de texto"/>
          <p:cNvSpPr>
            <a:spLocks noGrp="1"/>
          </p:cNvSpPr>
          <p:nvPr>
            <p:ph type="body" sz="half" idx="2"/>
          </p:nvPr>
        </p:nvSpPr>
        <p:spPr>
          <a:xfrm>
            <a:off x="1257333" y="5510337"/>
            <a:ext cx="9697077" cy="51095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7" name="6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Tree>
    <p:extLst>
      <p:ext uri="{BB962C8B-B14F-4D97-AF65-F5344CB8AC3E}">
        <p14:creationId xmlns:p14="http://schemas.microsoft.com/office/powerpoint/2010/main" val="3178194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2 Marcador de texto vertical"/>
          <p:cNvSpPr>
            <a:spLocks noGrp="1"/>
          </p:cNvSpPr>
          <p:nvPr>
            <p:ph type="body" orient="vert" idx="1"/>
          </p:nvPr>
        </p:nvSpPr>
        <p:spPr>
          <a:xfrm>
            <a:off x="609600" y="1423318"/>
            <a:ext cx="10972800" cy="4525963"/>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6" name="5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7" name="Título 6">
            <a:extLst>
              <a:ext uri="{FF2B5EF4-FFF2-40B4-BE49-F238E27FC236}">
                <a16:creationId xmlns:a16="http://schemas.microsoft.com/office/drawing/2014/main" id="{ADF54C62-10AF-46AF-A7A7-A716141DB71B}"/>
              </a:ext>
            </a:extLst>
          </p:cNvPr>
          <p:cNvSpPr>
            <a:spLocks noGrp="1"/>
          </p:cNvSpPr>
          <p:nvPr>
            <p:ph type="title"/>
          </p:nvPr>
        </p:nvSpPr>
        <p:spPr/>
        <p:txBody>
          <a:bodyPr/>
          <a:lstStyle>
            <a:lvl1pPr algn="r">
              <a:defRPr/>
            </a:lvl1pPr>
          </a:lstStyle>
          <a:p>
            <a:r>
              <a:rPr lang="es-ES"/>
              <a:t>Haga clic para modificar el estilo de título del patrón</a:t>
            </a:r>
          </a:p>
        </p:txBody>
      </p:sp>
      <p:pic>
        <p:nvPicPr>
          <p:cNvPr id="5" name="Picture 2" descr="Resultado de imagen de teoria de sistemas mapa conceptual">
            <a:extLst>
              <a:ext uri="{FF2B5EF4-FFF2-40B4-BE49-F238E27FC236}">
                <a16:creationId xmlns:a16="http://schemas.microsoft.com/office/drawing/2014/main" id="{3DF313B6-E2F4-46E8-8D8B-AB688C51A0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77826"/>
            <a:ext cx="12192000" cy="648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270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75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5FA29-184C-480A-A645-59CA9EC1DF8A}"/>
              </a:ext>
            </a:extLst>
          </p:cNvPr>
          <p:cNvSpPr>
            <a:spLocks noGrp="1"/>
          </p:cNvSpPr>
          <p:nvPr>
            <p:ph type="title"/>
          </p:nvPr>
        </p:nvSpPr>
        <p:spPr>
          <a:xfrm>
            <a:off x="3737811" y="0"/>
            <a:ext cx="8454188" cy="397042"/>
          </a:xfrm>
        </p:spPr>
        <p:txBody>
          <a:bodyPr/>
          <a:lstStyle>
            <a:lvl1pPr algn="r">
              <a:defRPr/>
            </a:lvl1pPr>
          </a:lstStyle>
          <a:p>
            <a:r>
              <a:rPr lang="es-ES"/>
              <a:t>Haga clic para modificar el estilo de título del patrón</a:t>
            </a:r>
          </a:p>
        </p:txBody>
      </p:sp>
      <p:sp>
        <p:nvSpPr>
          <p:cNvPr id="3" name="Marcador de número de diapositiva 2">
            <a:extLst>
              <a:ext uri="{FF2B5EF4-FFF2-40B4-BE49-F238E27FC236}">
                <a16:creationId xmlns:a16="http://schemas.microsoft.com/office/drawing/2014/main" id="{E05359AF-83A0-4021-A591-C22C0BDC52D3}"/>
              </a:ext>
            </a:extLst>
          </p:cNvPr>
          <p:cNvSpPr>
            <a:spLocks noGrp="1"/>
          </p:cNvSpPr>
          <p:nvPr>
            <p:ph type="sldNum" sz="quarter" idx="10"/>
          </p:nvPr>
        </p:nvSpPr>
        <p:spPr>
          <a:xfrm>
            <a:off x="11178672" y="6268456"/>
            <a:ext cx="884989" cy="449179"/>
          </a:xfrm>
          <a:prstGeom prst="rect">
            <a:avLst/>
          </a:prstGeom>
        </p:spPr>
        <p:txBody>
          <a:bodyPr/>
          <a:lstStyle/>
          <a:p>
            <a:fld id="{BE6E7CD0-D526-4494-A629-31890B01C973}" type="slidenum">
              <a:rPr lang="es-ES" smtClean="0"/>
              <a:pPr/>
              <a:t>‹Nº›</a:t>
            </a:fld>
            <a:endParaRPr lang="es-ES" dirty="0"/>
          </a:p>
        </p:txBody>
      </p:sp>
    </p:spTree>
    <p:extLst>
      <p:ext uri="{BB962C8B-B14F-4D97-AF65-F5344CB8AC3E}">
        <p14:creationId xmlns:p14="http://schemas.microsoft.com/office/powerpoint/2010/main" val="409083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51729" y="1076073"/>
            <a:ext cx="10972800" cy="5072064"/>
          </a:xfrm>
        </p:spPr>
        <p:txBody>
          <a:bodyPr vert="horz" lIns="36000" tIns="36000" rIns="36000" bIns="36000" rtlCol="0">
            <a:noAutofit/>
          </a:bodyPr>
          <a:lstStyle>
            <a:lvl1pPr>
              <a:lnSpc>
                <a:spcPts val="3600"/>
              </a:lnSpc>
              <a:spcAft>
                <a:spcPts val="24"/>
              </a:spcAft>
              <a:defRPr lang="es-ES" sz="2400" dirty="0" smtClean="0"/>
            </a:lvl1pPr>
            <a:lvl2pPr>
              <a:lnSpc>
                <a:spcPts val="3600"/>
              </a:lnSpc>
              <a:defRPr lang="es-ES" sz="2300" dirty="0" smtClean="0"/>
            </a:lvl2pPr>
            <a:lvl3pPr>
              <a:lnSpc>
                <a:spcPts val="3600"/>
              </a:lnSpc>
              <a:defRPr lang="es-ES" sz="2200" dirty="0" smtClean="0"/>
            </a:lvl3pPr>
            <a:lvl4pPr>
              <a:lnSpc>
                <a:spcPts val="3600"/>
              </a:lnSpc>
              <a:defRPr lang="es-ES" sz="2000" dirty="0" smtClean="0"/>
            </a:lvl4pPr>
            <a:lvl5pPr>
              <a:lnSpc>
                <a:spcPts val="3600"/>
              </a:lnSpc>
              <a:defRPr lang="es-ES" sz="2000" dirty="0"/>
            </a:lvl5pPr>
          </a:lstStyle>
          <a:p>
            <a:pPr lvl="0">
              <a:lnSpc>
                <a:spcPts val="3600"/>
              </a:lnSpc>
            </a:pPr>
            <a:r>
              <a:rPr lang="es-ES"/>
              <a:t>Editar los estilos de texto del patrón</a:t>
            </a:r>
          </a:p>
          <a:p>
            <a:pPr lvl="1">
              <a:lnSpc>
                <a:spcPts val="3600"/>
              </a:lnSpc>
            </a:pPr>
            <a:r>
              <a:rPr lang="es-ES"/>
              <a:t>Segundo nivel</a:t>
            </a:r>
          </a:p>
          <a:p>
            <a:pPr lvl="2">
              <a:lnSpc>
                <a:spcPts val="3600"/>
              </a:lnSpc>
            </a:pPr>
            <a:r>
              <a:rPr lang="es-ES"/>
              <a:t>Tercer nivel</a:t>
            </a:r>
          </a:p>
          <a:p>
            <a:pPr lvl="3">
              <a:lnSpc>
                <a:spcPts val="3600"/>
              </a:lnSpc>
            </a:pPr>
            <a:r>
              <a:rPr lang="es-ES"/>
              <a:t>Cuarto nivel</a:t>
            </a:r>
          </a:p>
          <a:p>
            <a:pPr lvl="4">
              <a:lnSpc>
                <a:spcPts val="3600"/>
              </a:lnSpc>
            </a:pPr>
            <a:r>
              <a:rPr lang="es-ES"/>
              <a:t>Quinto nivel</a:t>
            </a:r>
            <a:endParaRPr lang="es-ES" dirty="0"/>
          </a:p>
        </p:txBody>
      </p:sp>
      <p:cxnSp>
        <p:nvCxnSpPr>
          <p:cNvPr id="8" name="Conector recto 7">
            <a:extLst>
              <a:ext uri="{FF2B5EF4-FFF2-40B4-BE49-F238E27FC236}">
                <a16:creationId xmlns:a16="http://schemas.microsoft.com/office/drawing/2014/main" id="{43724F7F-5188-42BE-B67B-0E78F9B9F8F9}"/>
              </a:ext>
            </a:extLst>
          </p:cNvPr>
          <p:cNvCxnSpPr>
            <a:cxnSpLocks/>
          </p:cNvCxnSpPr>
          <p:nvPr userDrawn="1"/>
        </p:nvCxnSpPr>
        <p:spPr>
          <a:xfrm>
            <a:off x="11621167" y="6717634"/>
            <a:ext cx="0" cy="140366"/>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4" name="Título 3">
            <a:extLst>
              <a:ext uri="{FF2B5EF4-FFF2-40B4-BE49-F238E27FC236}">
                <a16:creationId xmlns:a16="http://schemas.microsoft.com/office/drawing/2014/main" id="{F8CFC6B2-2805-4894-8859-013D356BAD2D}"/>
              </a:ext>
            </a:extLst>
          </p:cNvPr>
          <p:cNvSpPr>
            <a:spLocks noGrp="1"/>
          </p:cNvSpPr>
          <p:nvPr>
            <p:ph type="title"/>
          </p:nvPr>
        </p:nvSpPr>
        <p:spPr/>
        <p:txBody>
          <a:bodyPr/>
          <a:lstStyle>
            <a:lvl1pPr algn="r">
              <a:defRPr/>
            </a:lvl1pPr>
          </a:lstStyle>
          <a:p>
            <a:r>
              <a:rPr lang="es-ES"/>
              <a:t>Haga clic para modificar el estilo de título del patrón</a:t>
            </a:r>
          </a:p>
        </p:txBody>
      </p:sp>
      <p:sp>
        <p:nvSpPr>
          <p:cNvPr id="11" name="Marcador de número de diapositiva 10">
            <a:extLst>
              <a:ext uri="{FF2B5EF4-FFF2-40B4-BE49-F238E27FC236}">
                <a16:creationId xmlns:a16="http://schemas.microsoft.com/office/drawing/2014/main" id="{F78444FA-384B-421B-B81C-AE4C53321FF2}"/>
              </a:ext>
            </a:extLst>
          </p:cNvPr>
          <p:cNvSpPr>
            <a:spLocks noGrp="1"/>
          </p:cNvSpPr>
          <p:nvPr>
            <p:ph type="sldNum" sz="quarter" idx="10"/>
          </p:nvPr>
        </p:nvSpPr>
        <p:spPr>
          <a:xfrm>
            <a:off x="11178672" y="6268456"/>
            <a:ext cx="884989" cy="449179"/>
          </a:xfrm>
          <a:prstGeom prst="rect">
            <a:avLst/>
          </a:prstGeom>
        </p:spPr>
        <p:txBody>
          <a:bodyPr/>
          <a:lstStyle/>
          <a:p>
            <a:fld id="{BE6E7CD0-D526-4494-A629-31890B01C973}" type="slidenum">
              <a:rPr lang="es-ES" smtClean="0"/>
              <a:pPr/>
              <a:t>‹Nº›</a:t>
            </a:fld>
            <a:endParaRPr lang="es-ES" dirty="0"/>
          </a:p>
        </p:txBody>
      </p:sp>
    </p:spTree>
    <p:extLst>
      <p:ext uri="{BB962C8B-B14F-4D97-AF65-F5344CB8AC3E}">
        <p14:creationId xmlns:p14="http://schemas.microsoft.com/office/powerpoint/2010/main" val="417176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2" name="1 Título"/>
          <p:cNvSpPr>
            <a:spLocks noGrp="1"/>
          </p:cNvSpPr>
          <p:nvPr>
            <p:ph type="title"/>
          </p:nvPr>
        </p:nvSpPr>
        <p:spPr>
          <a:xfrm>
            <a:off x="1394884" y="3902551"/>
            <a:ext cx="10363200" cy="1446550"/>
          </a:xfrm>
          <a:prstGeom prst="rect">
            <a:avLst/>
          </a:prstGeom>
          <a:noFill/>
        </p:spPr>
        <p:txBody>
          <a:bodyPr vert="horz" wrap="square" lIns="91440" tIns="45720" rIns="91440" bIns="45720" rtlCol="0" anchor="ctr" anchorCtr="0">
            <a:spAutoFit/>
          </a:bodyPr>
          <a:lstStyle>
            <a:lvl1pPr>
              <a:defRPr lang="es-ES" sz="4400" dirty="0">
                <a:ln w="12700">
                  <a:noFill/>
                </a:ln>
                <a:solidFill>
                  <a:srgbClr val="A40000"/>
                </a:solidFill>
                <a:ea typeface="+mn-ea"/>
                <a:cs typeface="Arial" pitchFamily="34" charset="0"/>
              </a:defRPr>
            </a:lvl1pPr>
          </a:lstStyle>
          <a:p>
            <a:pPr marL="0" lvl="0" indent="0" algn="ctr">
              <a:spcBef>
                <a:spcPct val="20000"/>
              </a:spcBef>
              <a:buClr>
                <a:srgbClr val="C00000"/>
              </a:buClr>
              <a:buFont typeface="Wingdings" pitchFamily="2" charset="2"/>
            </a:pPr>
            <a:r>
              <a:rPr lang="es-ES"/>
              <a:t>Haga clic para modificar el estilo de título del patrón</a:t>
            </a:r>
            <a:endParaRPr lang="es-ES" dirty="0"/>
          </a:p>
        </p:txBody>
      </p:sp>
    </p:spTree>
    <p:extLst>
      <p:ext uri="{BB962C8B-B14F-4D97-AF65-F5344CB8AC3E}">
        <p14:creationId xmlns:p14="http://schemas.microsoft.com/office/powerpoint/2010/main" val="179904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428751"/>
            <a:ext cx="5384800" cy="45259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contenido"/>
          <p:cNvSpPr>
            <a:spLocks noGrp="1"/>
          </p:cNvSpPr>
          <p:nvPr>
            <p:ph sz="half" idx="2"/>
          </p:nvPr>
        </p:nvSpPr>
        <p:spPr>
          <a:xfrm>
            <a:off x="6197600" y="1428751"/>
            <a:ext cx="5384800" cy="45259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6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9" name="Título 8">
            <a:extLst>
              <a:ext uri="{FF2B5EF4-FFF2-40B4-BE49-F238E27FC236}">
                <a16:creationId xmlns:a16="http://schemas.microsoft.com/office/drawing/2014/main" id="{73BD1F6E-B38D-487B-BC1D-36930BD804D2}"/>
              </a:ext>
            </a:extLst>
          </p:cNvPr>
          <p:cNvSpPr>
            <a:spLocks noGrp="1"/>
          </p:cNvSpPr>
          <p:nvPr>
            <p:ph type="title"/>
          </p:nvPr>
        </p:nvSpPr>
        <p:spPr/>
        <p:txBody>
          <a:bodyPr/>
          <a:lstStyle>
            <a:lvl1pPr algn="r">
              <a:defRPr/>
            </a:lvl1pPr>
          </a:lstStyle>
          <a:p>
            <a:r>
              <a:rPr lang="es-ES"/>
              <a:t>Haga clic para modificar el estilo de título del patrón</a:t>
            </a:r>
          </a:p>
        </p:txBody>
      </p:sp>
    </p:spTree>
    <p:extLst>
      <p:ext uri="{BB962C8B-B14F-4D97-AF65-F5344CB8AC3E}">
        <p14:creationId xmlns:p14="http://schemas.microsoft.com/office/powerpoint/2010/main" val="935679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609600" y="1196753"/>
            <a:ext cx="5386917" cy="978123"/>
          </a:xfrm>
        </p:spPr>
        <p:txBody>
          <a:bodyPr anchor="t">
            <a:noAutofit/>
          </a:bodyPr>
          <a:lstStyle>
            <a:lvl1pPr marL="0" indent="0">
              <a:buNone/>
              <a:defRPr sz="2000" b="1">
                <a:solidFill>
                  <a:srgbClr val="CC0000"/>
                </a:solidFill>
                <a:latin typeface="Book Antiqua" panose="0204060205030503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4 Marcador de texto"/>
          <p:cNvSpPr>
            <a:spLocks noGrp="1"/>
          </p:cNvSpPr>
          <p:nvPr>
            <p:ph type="body" sz="quarter" idx="3" hasCustomPrompt="1"/>
          </p:nvPr>
        </p:nvSpPr>
        <p:spPr>
          <a:xfrm>
            <a:off x="6193368" y="1196753"/>
            <a:ext cx="5389033" cy="978123"/>
          </a:xfrm>
        </p:spPr>
        <p:txBody>
          <a:bodyPr anchor="t">
            <a:noAutofit/>
          </a:bodyPr>
          <a:lstStyle>
            <a:lvl1pPr marL="0" indent="0">
              <a:buNone/>
              <a:defRPr sz="2000" b="1">
                <a:solidFill>
                  <a:srgbClr val="CC0000"/>
                </a:solidFill>
                <a:latin typeface="Book Antiqua" panose="0204060205030503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9" name="8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10" name="Título 9">
            <a:extLst>
              <a:ext uri="{FF2B5EF4-FFF2-40B4-BE49-F238E27FC236}">
                <a16:creationId xmlns:a16="http://schemas.microsoft.com/office/drawing/2014/main" id="{0E466263-24DE-4374-9DE5-7D77CFC14CE5}"/>
              </a:ext>
            </a:extLst>
          </p:cNvPr>
          <p:cNvSpPr>
            <a:spLocks noGrp="1"/>
          </p:cNvSpPr>
          <p:nvPr>
            <p:ph type="title"/>
          </p:nvPr>
        </p:nvSpPr>
        <p:spPr/>
        <p:txBody>
          <a:bodyPr/>
          <a:lstStyle>
            <a:lvl1pPr algn="r">
              <a:defRPr/>
            </a:lvl1pPr>
          </a:lstStyle>
          <a:p>
            <a:r>
              <a:rPr lang="es-ES"/>
              <a:t>Haga clic para modificar el estilo de título del patrón</a:t>
            </a:r>
          </a:p>
        </p:txBody>
      </p:sp>
    </p:spTree>
    <p:extLst>
      <p:ext uri="{BB962C8B-B14F-4D97-AF65-F5344CB8AC3E}">
        <p14:creationId xmlns:p14="http://schemas.microsoft.com/office/powerpoint/2010/main" val="103497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7" name="Título 6">
            <a:extLst>
              <a:ext uri="{FF2B5EF4-FFF2-40B4-BE49-F238E27FC236}">
                <a16:creationId xmlns:a16="http://schemas.microsoft.com/office/drawing/2014/main" id="{09B5275F-4EF5-4B57-802D-34358DC6C5C1}"/>
              </a:ext>
            </a:extLst>
          </p:cNvPr>
          <p:cNvSpPr>
            <a:spLocks noGrp="1"/>
          </p:cNvSpPr>
          <p:nvPr>
            <p:ph type="title"/>
          </p:nvPr>
        </p:nvSpPr>
        <p:spPr/>
        <p:txBody>
          <a:bodyPr/>
          <a:lstStyle>
            <a:lvl1pPr algn="r">
              <a:defRPr/>
            </a:lvl1pPr>
          </a:lstStyle>
          <a:p>
            <a:r>
              <a:rPr lang="es-ES"/>
              <a:t>Haga clic para modificar el estilo de título del patrón</a:t>
            </a:r>
          </a:p>
        </p:txBody>
      </p:sp>
    </p:spTree>
    <p:extLst>
      <p:ext uri="{BB962C8B-B14F-4D97-AF65-F5344CB8AC3E}">
        <p14:creationId xmlns:p14="http://schemas.microsoft.com/office/powerpoint/2010/main" val="209799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Tree>
    <p:extLst>
      <p:ext uri="{BB962C8B-B14F-4D97-AF65-F5344CB8AC3E}">
        <p14:creationId xmlns:p14="http://schemas.microsoft.com/office/powerpoint/2010/main" val="3927884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23393" y="1340768"/>
            <a:ext cx="4011084" cy="946026"/>
          </a:xfrm>
          <a:prstGeom prst="rect">
            <a:avLst/>
          </a:prstGeom>
          <a:noFill/>
        </p:spPr>
        <p:txBody>
          <a:bodyPr anchor="t"/>
          <a:lstStyle>
            <a:lvl1pPr algn="l">
              <a:defRPr sz="2200" b="0">
                <a:solidFill>
                  <a:srgbClr val="A40000"/>
                </a:solidFill>
                <a:latin typeface="Book Antiqua" panose="02040602050305030304" pitchFamily="18" charset="0"/>
              </a:defRPr>
            </a:lvl1pPr>
          </a:lstStyle>
          <a:p>
            <a:r>
              <a:rPr lang="es-ES"/>
              <a:t>Haga clic para modificar el estilo de título del patrón</a:t>
            </a:r>
            <a:endParaRPr lang="es-ES" dirty="0"/>
          </a:p>
        </p:txBody>
      </p:sp>
      <p:sp>
        <p:nvSpPr>
          <p:cNvPr id="3" name="2 Marcador de contenido"/>
          <p:cNvSpPr>
            <a:spLocks noGrp="1"/>
          </p:cNvSpPr>
          <p:nvPr>
            <p:ph idx="1"/>
          </p:nvPr>
        </p:nvSpPr>
        <p:spPr>
          <a:xfrm>
            <a:off x="4766733" y="1340769"/>
            <a:ext cx="6815667" cy="4641379"/>
          </a:xfrm>
        </p:spPr>
        <p:txBody>
          <a:bodyPr/>
          <a:lstStyle>
            <a:lvl1pPr>
              <a:defRPr sz="28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texto"/>
          <p:cNvSpPr>
            <a:spLocks noGrp="1"/>
          </p:cNvSpPr>
          <p:nvPr>
            <p:ph type="body" sz="half" idx="2"/>
          </p:nvPr>
        </p:nvSpPr>
        <p:spPr>
          <a:xfrm>
            <a:off x="609601" y="2370221"/>
            <a:ext cx="4011084" cy="3611926"/>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4 Marcador de fecha"/>
          <p:cNvSpPr>
            <a:spLocks noGrp="1"/>
          </p:cNvSpPr>
          <p:nvPr>
            <p:ph type="dt" sz="half" idx="10"/>
          </p:nvPr>
        </p:nvSpPr>
        <p:spPr>
          <a:xfrm>
            <a:off x="609600" y="6237313"/>
            <a:ext cx="2844800" cy="365125"/>
          </a:xfrm>
          <a:prstGeom prst="rect">
            <a:avLst/>
          </a:prstGeom>
        </p:spPr>
        <p:txBody>
          <a:bodyPr/>
          <a:lstStyle/>
          <a:p>
            <a:fld id="{25562923-2E0A-44FD-8683-9F40F2D6220B}" type="datetimeFigureOut">
              <a:rPr lang="es-ES" smtClean="0"/>
              <a:t>29/01/2022</a:t>
            </a:fld>
            <a:endParaRPr lang="es-ES"/>
          </a:p>
        </p:txBody>
      </p:sp>
      <p:sp>
        <p:nvSpPr>
          <p:cNvPr id="6" name="5 Marcador de pie de página"/>
          <p:cNvSpPr>
            <a:spLocks noGrp="1"/>
          </p:cNvSpPr>
          <p:nvPr>
            <p:ph type="ftr" sz="quarter" idx="11"/>
          </p:nvPr>
        </p:nvSpPr>
        <p:spPr>
          <a:xfrm>
            <a:off x="4165600" y="6237313"/>
            <a:ext cx="3860800" cy="365125"/>
          </a:xfrm>
          <a:prstGeom prst="rect">
            <a:avLst/>
          </a:prstGeom>
        </p:spPr>
        <p:txBody>
          <a:bodyPr/>
          <a:lstStyle/>
          <a:p>
            <a:endParaRPr lang="es-ES"/>
          </a:p>
        </p:txBody>
      </p:sp>
      <p:sp>
        <p:nvSpPr>
          <p:cNvPr id="7" name="6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Tree>
    <p:extLst>
      <p:ext uri="{BB962C8B-B14F-4D97-AF65-F5344CB8AC3E}">
        <p14:creationId xmlns:p14="http://schemas.microsoft.com/office/powerpoint/2010/main" val="69893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673768" y="1058999"/>
            <a:ext cx="10972800" cy="4944758"/>
          </a:xfrm>
          <a:prstGeom prst="rect">
            <a:avLst/>
          </a:prstGeom>
        </p:spPr>
        <p:txBody>
          <a:bodyPr vert="horz" lIns="36000" tIns="36000" rIns="36000" bIns="36000" rtlCol="0">
            <a:noAutofit/>
          </a:bodyPr>
          <a:lstStyle/>
          <a:p>
            <a:pPr lvl="0"/>
            <a:r>
              <a:rPr lang="es-ES" dirty="0"/>
              <a:t>Haga clic para modificar el estilo de texto del patrón</a:t>
            </a:r>
          </a:p>
          <a:p>
            <a:pPr lvl="1"/>
            <a:r>
              <a:rPr lang="es-ES" dirty="0"/>
              <a:t>Segundo nivel</a:t>
            </a:r>
          </a:p>
          <a:p>
            <a:pPr marL="730251" lvl="1" defTabSz="987425"/>
            <a:r>
              <a:rPr lang="es-ES" dirty="0"/>
              <a:t>Tercer nivel</a:t>
            </a:r>
          </a:p>
          <a:p>
            <a:pPr marL="1011238" lvl="1"/>
            <a:r>
              <a:rPr lang="es-ES" dirty="0"/>
              <a:t>Cuarto nivel</a:t>
            </a:r>
          </a:p>
          <a:p>
            <a:pPr marL="1354138" lvl="1"/>
            <a:r>
              <a:rPr lang="es-ES" dirty="0"/>
              <a:t>Quinto nivel</a:t>
            </a:r>
          </a:p>
        </p:txBody>
      </p:sp>
      <p:sp>
        <p:nvSpPr>
          <p:cNvPr id="9" name="AutoShape 2" descr="Encabezado"/>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sz="1800" dirty="0">
              <a:latin typeface="Verdana" panose="020B0604030504040204" pitchFamily="34" charset="0"/>
            </a:endParaRPr>
          </a:p>
        </p:txBody>
      </p:sp>
      <p:pic>
        <p:nvPicPr>
          <p:cNvPr id="10" name="Imagen 9">
            <a:extLst>
              <a:ext uri="{FF2B5EF4-FFF2-40B4-BE49-F238E27FC236}">
                <a16:creationId xmlns:a16="http://schemas.microsoft.com/office/drawing/2014/main" id="{679A96E4-310D-4105-B491-5BBF7188E4C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6458" y="17601"/>
            <a:ext cx="2388887" cy="724344"/>
          </a:xfrm>
          <a:prstGeom prst="rect">
            <a:avLst/>
          </a:prstGeom>
        </p:spPr>
      </p:pic>
      <p:sp>
        <p:nvSpPr>
          <p:cNvPr id="13" name="CuadroTexto 12">
            <a:extLst>
              <a:ext uri="{FF2B5EF4-FFF2-40B4-BE49-F238E27FC236}">
                <a16:creationId xmlns:a16="http://schemas.microsoft.com/office/drawing/2014/main" id="{A0EED047-8E79-4297-BD40-6EF7DFD71AA9}"/>
              </a:ext>
            </a:extLst>
          </p:cNvPr>
          <p:cNvSpPr txBox="1"/>
          <p:nvPr userDrawn="1"/>
        </p:nvSpPr>
        <p:spPr>
          <a:xfrm>
            <a:off x="0" y="6550223"/>
            <a:ext cx="2534652" cy="307777"/>
          </a:xfrm>
          <a:prstGeom prst="rect">
            <a:avLst/>
          </a:prstGeom>
          <a:solidFill>
            <a:srgbClr val="A40000"/>
          </a:solidFill>
        </p:spPr>
        <p:txBody>
          <a:bodyPr wrap="square" rtlCol="0">
            <a:spAutoFit/>
          </a:bodyPr>
          <a:lstStyle/>
          <a:p>
            <a:r>
              <a:rPr lang="es-ES" sz="1400" b="1" i="1" dirty="0">
                <a:solidFill>
                  <a:schemeClr val="bg1"/>
                </a:solidFill>
                <a:latin typeface="Book Antiqua" panose="02040602050305030304" pitchFamily="18" charset="0"/>
                <a:cs typeface="Times New Roman" panose="02020603050405020304" pitchFamily="18" charset="0"/>
              </a:rPr>
              <a:t>Prof. Rita de la Torre</a:t>
            </a:r>
          </a:p>
        </p:txBody>
      </p:sp>
      <p:cxnSp>
        <p:nvCxnSpPr>
          <p:cNvPr id="15" name="Conector recto 14">
            <a:extLst>
              <a:ext uri="{FF2B5EF4-FFF2-40B4-BE49-F238E27FC236}">
                <a16:creationId xmlns:a16="http://schemas.microsoft.com/office/drawing/2014/main" id="{305A611A-980B-4E13-AC6D-2C3AEA295FFE}"/>
              </a:ext>
            </a:extLst>
          </p:cNvPr>
          <p:cNvCxnSpPr>
            <a:cxnSpLocks/>
          </p:cNvCxnSpPr>
          <p:nvPr userDrawn="1"/>
        </p:nvCxnSpPr>
        <p:spPr>
          <a:xfrm>
            <a:off x="11621167" y="6717634"/>
            <a:ext cx="0" cy="140366"/>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A1C01D30-0E68-4CD8-9C2D-9D51D8BB970B}"/>
              </a:ext>
            </a:extLst>
          </p:cNvPr>
          <p:cNvCxnSpPr/>
          <p:nvPr userDrawn="1"/>
        </p:nvCxnSpPr>
        <p:spPr>
          <a:xfrm>
            <a:off x="112295" y="84222"/>
            <a:ext cx="0" cy="6773779"/>
          </a:xfrm>
          <a:prstGeom prst="line">
            <a:avLst/>
          </a:prstGeom>
          <a:ln w="6350">
            <a:solidFill>
              <a:srgbClr val="CC0000"/>
            </a:solidFill>
          </a:ln>
        </p:spPr>
        <p:style>
          <a:lnRef idx="1">
            <a:schemeClr val="accent1"/>
          </a:lnRef>
          <a:fillRef idx="0">
            <a:schemeClr val="accent1"/>
          </a:fillRef>
          <a:effectRef idx="0">
            <a:schemeClr val="accent1"/>
          </a:effectRef>
          <a:fontRef idx="minor">
            <a:schemeClr val="tx1"/>
          </a:fontRef>
        </p:style>
      </p:cxnSp>
      <p:sp>
        <p:nvSpPr>
          <p:cNvPr id="20" name="Marcador de título 19">
            <a:extLst>
              <a:ext uri="{FF2B5EF4-FFF2-40B4-BE49-F238E27FC236}">
                <a16:creationId xmlns:a16="http://schemas.microsoft.com/office/drawing/2014/main" id="{91EF5F0B-7D52-4DB0-A3EB-FC3B87459180}"/>
              </a:ext>
            </a:extLst>
          </p:cNvPr>
          <p:cNvSpPr>
            <a:spLocks noGrp="1"/>
          </p:cNvSpPr>
          <p:nvPr>
            <p:ph type="title"/>
          </p:nvPr>
        </p:nvSpPr>
        <p:spPr>
          <a:xfrm>
            <a:off x="3737811" y="0"/>
            <a:ext cx="8454188" cy="397042"/>
          </a:xfrm>
          <a:prstGeom prst="rect">
            <a:avLst/>
          </a:prstGeom>
          <a:solidFill>
            <a:srgbClr val="A40000"/>
          </a:solidFill>
        </p:spPr>
        <p:txBody>
          <a:bodyPr/>
          <a:lstStyle/>
          <a:p>
            <a:pPr marL="0" lvl="0" algn="r"/>
            <a:r>
              <a:rPr lang="es-ES"/>
              <a:t>Haga clic para modificar el estilo de título del patrón</a:t>
            </a:r>
          </a:p>
        </p:txBody>
      </p:sp>
    </p:spTree>
    <p:extLst>
      <p:ext uri="{BB962C8B-B14F-4D97-AF65-F5344CB8AC3E}">
        <p14:creationId xmlns:p14="http://schemas.microsoft.com/office/powerpoint/2010/main" val="238355060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3" r:id="rId12"/>
  </p:sldLayoutIdLst>
  <p:txStyles>
    <p:titleStyle>
      <a:lvl1pPr algn="l" defTabSz="914400" rtl="0" eaLnBrk="1" latinLnBrk="0" hangingPunct="1">
        <a:spcBef>
          <a:spcPct val="0"/>
        </a:spcBef>
        <a:buNone/>
        <a:defRPr lang="es-ES" sz="1800" b="1" i="1" kern="1200" spc="0" baseline="0" smtClean="0">
          <a:ln w="3175">
            <a:noFill/>
          </a:ln>
          <a:solidFill>
            <a:schemeClr val="bg1"/>
          </a:solidFill>
          <a:latin typeface="Book Antiqua" panose="02040602050305030304" pitchFamily="18" charset="0"/>
          <a:ea typeface="Verdana" panose="020B0604030504040204" pitchFamily="34" charset="0"/>
          <a:cs typeface="+mj-cs"/>
        </a:defRPr>
      </a:lvl1pPr>
    </p:titleStyle>
    <p:bodyStyle>
      <a:lvl1pPr marL="0" indent="0" algn="l" defTabSz="914400" rtl="0" eaLnBrk="1" latinLnBrk="0" hangingPunct="1">
        <a:spcBef>
          <a:spcPct val="20000"/>
        </a:spcBef>
        <a:buClr>
          <a:srgbClr val="C00000"/>
        </a:buClr>
        <a:buFont typeface="Wingdings" pitchFamily="2" charset="2"/>
        <a:buNone/>
        <a:defRPr lang="es-ES" sz="26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1pPr>
      <a:lvl2pPr marL="366713" indent="-285750" algn="l" defTabSz="914400" rtl="0" eaLnBrk="1" latinLnBrk="0" hangingPunct="1">
        <a:spcBef>
          <a:spcPct val="20000"/>
        </a:spcBef>
        <a:buClr>
          <a:srgbClr val="C00000"/>
        </a:buClr>
        <a:buFont typeface="Wingdings" pitchFamily="2" charset="2"/>
        <a:buChar char="§"/>
        <a:defRPr lang="es-ES" sz="24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2pPr>
      <a:lvl3pPr marL="708025" indent="-228600" algn="l" defTabSz="914400" rtl="0" eaLnBrk="1" latinLnBrk="0" hangingPunct="1">
        <a:spcBef>
          <a:spcPct val="20000"/>
        </a:spcBef>
        <a:buClr>
          <a:srgbClr val="C00000"/>
        </a:buClr>
        <a:buFont typeface="Wingdings" pitchFamily="2" charset="2"/>
        <a:buChar char="§"/>
        <a:tabLst/>
        <a:defRPr lang="es-ES" sz="24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3pPr>
      <a:lvl4pPr marL="708025" indent="-228600" algn="l" defTabSz="914400" rtl="0" eaLnBrk="1" latinLnBrk="0" hangingPunct="1">
        <a:spcBef>
          <a:spcPct val="20000"/>
        </a:spcBef>
        <a:buClr>
          <a:srgbClr val="C00000"/>
        </a:buClr>
        <a:buFont typeface="Wingdings" pitchFamily="2" charset="2"/>
        <a:buChar char="§"/>
        <a:defRPr lang="es-ES" sz="22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4pPr>
      <a:lvl5pPr marL="708025" indent="-228600" algn="l" defTabSz="914400" rtl="0" eaLnBrk="1" latinLnBrk="0" hangingPunct="1">
        <a:spcBef>
          <a:spcPct val="20000"/>
        </a:spcBef>
        <a:buClr>
          <a:srgbClr val="C00000"/>
        </a:buClr>
        <a:buFont typeface="Wingdings" pitchFamily="2" charset="2"/>
        <a:buChar char="§"/>
        <a:defRPr lang="es-ES" sz="2200" kern="12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www.eoi.es/wiki/index.php/An%C3%A1lisis_interno_en_Proyectos_de_negocio"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diagramQuickStyle" Target="../diagrams/quickStyle3.xml"/><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27.svg"/><Relationship Id="rId5" Type="http://schemas.openxmlformats.org/officeDocument/2006/relationships/diagramData" Target="../diagrams/data3.xml"/><Relationship Id="rId10" Type="http://schemas.openxmlformats.org/officeDocument/2006/relationships/image" Target="../media/image26.png"/><Relationship Id="rId4" Type="http://schemas.openxmlformats.org/officeDocument/2006/relationships/image" Target="../media/image25.png"/><Relationship Id="rId9" Type="http://schemas.microsoft.com/office/2007/relationships/diagramDrawing" Target="../diagrams/drawing3.xml"/><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jpeg"/><Relationship Id="rId7" Type="http://schemas.openxmlformats.org/officeDocument/2006/relationships/diagramColors" Target="../diagrams/colors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blog.signaturit.com/es/taco-bell-contratacion-laboral-con-la-mejor-experiencia-digita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serielizados.com/como-hizo-netflix-para-llegar-donde-esta-televis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3.gif"/><Relationship Id="rId4" Type="http://schemas.openxmlformats.org/officeDocument/2006/relationships/image" Target="../media/image52.gif"/></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tableau.com/solutions/customer/chipotle-creates-unified-view-operations-across-2400-restaurants-saving-10000"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observatorio-empresas.vodafone.es/articulos/profesionales-y-pequenas-empresas/vender-fruta-internet-luis-serra/"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impresiontresde.com/prototipado-rapido-impresion-3d-ventaja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7.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703444" y="2973674"/>
            <a:ext cx="7171966" cy="830997"/>
          </a:xfrm>
        </p:spPr>
        <p:txBody>
          <a:bodyPr/>
          <a:lstStyle/>
          <a:p>
            <a:pPr algn="r"/>
            <a:r>
              <a:rPr lang="es-ES" sz="4800" dirty="0">
                <a:solidFill>
                  <a:srgbClr val="CC0000"/>
                </a:solidFill>
              </a:rPr>
              <a:t>Sistemas de Información</a:t>
            </a:r>
          </a:p>
        </p:txBody>
      </p:sp>
      <p:sp>
        <p:nvSpPr>
          <p:cNvPr id="3" name="2 Subtítulo"/>
          <p:cNvSpPr>
            <a:spLocks noGrp="1"/>
          </p:cNvSpPr>
          <p:nvPr>
            <p:ph type="subTitle" idx="1"/>
          </p:nvPr>
        </p:nvSpPr>
        <p:spPr>
          <a:xfrm>
            <a:off x="3213559" y="3846261"/>
            <a:ext cx="7749910" cy="1471172"/>
          </a:xfrm>
        </p:spPr>
        <p:txBody>
          <a:bodyPr/>
          <a:lstStyle/>
          <a:p>
            <a:r>
              <a:rPr lang="es-ES" sz="2800" b="0">
                <a:latin typeface="Verdana" panose="020B0604030504040204" pitchFamily="34" charset="0"/>
                <a:ea typeface="Verdana" panose="020B0604030504040204" pitchFamily="34" charset="0"/>
              </a:rPr>
              <a:t>Estrategia Empresarial</a:t>
            </a:r>
          </a:p>
          <a:p>
            <a:r>
              <a:rPr lang="es-ES" sz="2800" b="0">
                <a:latin typeface="Verdana" panose="020B0604030504040204" pitchFamily="34" charset="0"/>
                <a:ea typeface="Verdana" panose="020B0604030504040204" pitchFamily="34" charset="0"/>
              </a:rPr>
              <a:t>y TIC como factor de ventaja competitiva</a:t>
            </a:r>
            <a:endParaRPr lang="es-ES" sz="2800" b="0" dirty="0">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8B615C6D-E0A8-406A-A7F4-4CDE25714D1B}"/>
              </a:ext>
            </a:extLst>
          </p:cNvPr>
          <p:cNvSpPr txBox="1"/>
          <p:nvPr/>
        </p:nvSpPr>
        <p:spPr>
          <a:xfrm>
            <a:off x="2120349" y="6016487"/>
            <a:ext cx="4142481" cy="523220"/>
          </a:xfrm>
          <a:prstGeom prst="rect">
            <a:avLst/>
          </a:prstGeom>
          <a:noFill/>
        </p:spPr>
        <p:txBody>
          <a:bodyPr wrap="none" rtlCol="0">
            <a:spAutoFit/>
          </a:bodyPr>
          <a:lstStyle/>
          <a:p>
            <a:r>
              <a:rPr lang="es-ES" sz="2800" b="1" i="1" dirty="0">
                <a:solidFill>
                  <a:schemeClr val="bg1"/>
                </a:solidFill>
                <a:latin typeface="Georgia" panose="02040502050405020303" pitchFamily="18" charset="0"/>
              </a:rPr>
              <a:t>Prof. Rita de la Torre</a:t>
            </a:r>
          </a:p>
        </p:txBody>
      </p:sp>
      <p:sp>
        <p:nvSpPr>
          <p:cNvPr id="5" name="CuadroTexto 4">
            <a:extLst>
              <a:ext uri="{FF2B5EF4-FFF2-40B4-BE49-F238E27FC236}">
                <a16:creationId xmlns:a16="http://schemas.microsoft.com/office/drawing/2014/main" id="{05E41E4B-62AF-41B8-9068-A71CEF09B16A}"/>
              </a:ext>
            </a:extLst>
          </p:cNvPr>
          <p:cNvSpPr txBox="1"/>
          <p:nvPr/>
        </p:nvSpPr>
        <p:spPr>
          <a:xfrm>
            <a:off x="3234517" y="5128046"/>
            <a:ext cx="3991798" cy="338554"/>
          </a:xfrm>
          <a:prstGeom prst="rect">
            <a:avLst/>
          </a:prstGeom>
          <a:solidFill>
            <a:schemeClr val="bg1"/>
          </a:solidFill>
        </p:spPr>
        <p:txBody>
          <a:bodyPr wrap="none" rtlCol="0">
            <a:spAutoFit/>
          </a:bodyPr>
          <a:lstStyle/>
          <a:p>
            <a:pPr algn="ctr"/>
            <a:r>
              <a:rPr lang="es-ES" sz="1600" i="1" dirty="0">
                <a:latin typeface="Book Antiqua" panose="02040602050305030304" pitchFamily="18" charset="0"/>
                <a:ea typeface="Verdana" panose="020B0604030504040204" pitchFamily="34" charset="0"/>
              </a:rPr>
              <a:t>[Tecnologías de Información y Comunicación]</a:t>
            </a:r>
          </a:p>
        </p:txBody>
      </p:sp>
    </p:spTree>
    <p:extLst>
      <p:ext uri="{BB962C8B-B14F-4D97-AF65-F5344CB8AC3E}">
        <p14:creationId xmlns:p14="http://schemas.microsoft.com/office/powerpoint/2010/main" val="2368948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8DDB9-7618-4BCB-9A63-C9D9B1F961C4}"/>
              </a:ext>
            </a:extLst>
          </p:cNvPr>
          <p:cNvSpPr>
            <a:spLocks noGrp="1"/>
          </p:cNvSpPr>
          <p:nvPr>
            <p:ph type="title"/>
          </p:nvPr>
        </p:nvSpPr>
        <p:spPr/>
        <p:txBody>
          <a:bodyPr/>
          <a:lstStyle/>
          <a:p>
            <a:r>
              <a:rPr lang="es-ES" dirty="0"/>
              <a:t>Proceso de Planeamiento Estratégico. Paso 1</a:t>
            </a:r>
          </a:p>
        </p:txBody>
      </p:sp>
      <p:pic>
        <p:nvPicPr>
          <p:cNvPr id="29" name="Picture 20" descr="Inversor con laptop monitoreando el crecimiento de dividendos. comerciante sentado sobre una pila de dinero, invertir capital, analizar gráficos de ganancias. ilustración de vector de finanzas, comercio de acciones, inversión vector gratuito">
            <a:extLst>
              <a:ext uri="{FF2B5EF4-FFF2-40B4-BE49-F238E27FC236}">
                <a16:creationId xmlns:a16="http://schemas.microsoft.com/office/drawing/2014/main" id="{EBFAA659-64FC-4D10-BFBB-4324BD1DC718}"/>
              </a:ext>
            </a:extLst>
          </p:cNvPr>
          <p:cNvPicPr>
            <a:picLocks noChangeAspect="1" noChangeArrowheads="1"/>
          </p:cNvPicPr>
          <p:nvPr/>
        </p:nvPicPr>
        <p:blipFill>
          <a:blip r:embed="rId3" cstate="print">
            <a:clrChange>
              <a:clrFrom>
                <a:srgbClr val="EAFCFC"/>
              </a:clrFrom>
              <a:clrTo>
                <a:srgbClr val="EAFCFC">
                  <a:alpha val="0"/>
                </a:srgbClr>
              </a:clrTo>
            </a:clrChange>
            <a:extLst>
              <a:ext uri="{28A0092B-C50C-407E-A947-70E740481C1C}">
                <a14:useLocalDpi xmlns:a14="http://schemas.microsoft.com/office/drawing/2010/main" val="0"/>
              </a:ext>
            </a:extLst>
          </a:blip>
          <a:srcRect/>
          <a:stretch>
            <a:fillRect/>
          </a:stretch>
        </p:blipFill>
        <p:spPr bwMode="auto">
          <a:xfrm>
            <a:off x="4724788" y="5041574"/>
            <a:ext cx="1582819" cy="94311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8" descr="Publicidad en vallas publicitarias, publicidad callejera, cartel promocional. propuesta ventajosa, obsequio al cliente, atracción del cliente. personaje de dibujos animados transeúnte vector gratuito">
            <a:extLst>
              <a:ext uri="{FF2B5EF4-FFF2-40B4-BE49-F238E27FC236}">
                <a16:creationId xmlns:a16="http://schemas.microsoft.com/office/drawing/2014/main" id="{FD8700F9-5EA6-478B-B33D-033D3C190BEA}"/>
              </a:ext>
            </a:extLst>
          </p:cNvPr>
          <p:cNvPicPr>
            <a:picLocks noChangeAspect="1" noChangeArrowheads="1"/>
          </p:cNvPicPr>
          <p:nvPr/>
        </p:nvPicPr>
        <p:blipFill>
          <a:blip r:embed="rId4" cstate="print">
            <a:clrChange>
              <a:clrFrom>
                <a:srgbClr val="E7ECFF"/>
              </a:clrFrom>
              <a:clrTo>
                <a:srgbClr val="E7ECFF">
                  <a:alpha val="0"/>
                </a:srgbClr>
              </a:clrTo>
            </a:clrChange>
            <a:extLst>
              <a:ext uri="{28A0092B-C50C-407E-A947-70E740481C1C}">
                <a14:useLocalDpi xmlns:a14="http://schemas.microsoft.com/office/drawing/2010/main" val="0"/>
              </a:ext>
            </a:extLst>
          </a:blip>
          <a:srcRect/>
          <a:stretch>
            <a:fillRect/>
          </a:stretch>
        </p:blipFill>
        <p:spPr bwMode="auto">
          <a:xfrm>
            <a:off x="4518737" y="2874630"/>
            <a:ext cx="1235184" cy="123518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4">
            <a:extLst>
              <a:ext uri="{FF2B5EF4-FFF2-40B4-BE49-F238E27FC236}">
                <a16:creationId xmlns:a16="http://schemas.microsoft.com/office/drawing/2014/main" id="{49B91771-F853-4E6A-9433-49D43A2986BC}"/>
              </a:ext>
            </a:extLst>
          </p:cNvPr>
          <p:cNvCxnSpPr/>
          <p:nvPr/>
        </p:nvCxnSpPr>
        <p:spPr>
          <a:xfrm>
            <a:off x="301397" y="5077352"/>
            <a:ext cx="95047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9">
            <a:extLst>
              <a:ext uri="{FF2B5EF4-FFF2-40B4-BE49-F238E27FC236}">
                <a16:creationId xmlns:a16="http://schemas.microsoft.com/office/drawing/2014/main" id="{4359AFFE-7423-4710-9786-80450BDE37D8}"/>
              </a:ext>
            </a:extLst>
          </p:cNvPr>
          <p:cNvCxnSpPr/>
          <p:nvPr/>
        </p:nvCxnSpPr>
        <p:spPr>
          <a:xfrm>
            <a:off x="266443" y="2970315"/>
            <a:ext cx="9504727"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
            <a:extLst>
              <a:ext uri="{FF2B5EF4-FFF2-40B4-BE49-F238E27FC236}">
                <a16:creationId xmlns:a16="http://schemas.microsoft.com/office/drawing/2014/main" id="{7BD96D44-C4EE-4087-929F-16121A8A5862}"/>
              </a:ext>
            </a:extLst>
          </p:cNvPr>
          <p:cNvSpPr txBox="1">
            <a:spLocks noChangeArrowheads="1"/>
          </p:cNvSpPr>
          <p:nvPr/>
        </p:nvSpPr>
        <p:spPr bwMode="auto">
          <a:xfrm>
            <a:off x="917544" y="1908049"/>
            <a:ext cx="4017126" cy="429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- 1. Alianzas Clave</a:t>
            </a: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- 2. Actividades clave</a:t>
            </a: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- 3. Recursos clave</a:t>
            </a:r>
          </a:p>
          <a:p>
            <a:pPr eaLnBrk="1" hangingPunct="1">
              <a:lnSpc>
                <a:spcPct val="80000"/>
              </a:lnSpc>
              <a:spcBef>
                <a:spcPct val="20000"/>
              </a:spcBef>
              <a:buFont typeface="Arial" panose="020B0604020202020204" pitchFamily="34" charset="0"/>
              <a:buNone/>
            </a:pPr>
            <a:endParaRPr lang="es-ES" sz="18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endParaRPr lang="es-ES" sz="6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endParaRPr lang="es-ES" sz="18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- 4. Propuesta de valor</a:t>
            </a:r>
          </a:p>
          <a:p>
            <a:pPr eaLnBrk="1" hangingPunct="1">
              <a:lnSpc>
                <a:spcPct val="80000"/>
              </a:lnSpc>
              <a:spcBef>
                <a:spcPct val="20000"/>
              </a:spcBef>
              <a:buFont typeface="Arial" panose="020B0604020202020204" pitchFamily="34" charset="0"/>
              <a:buNone/>
            </a:pPr>
            <a:endParaRPr lang="es-ES" sz="18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endParaRPr lang="es-ES" sz="18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- 5. Relaciones con los clientes</a:t>
            </a: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- 6. Segmento de mercado</a:t>
            </a: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- 7. Canales con los clientes</a:t>
            </a:r>
          </a:p>
          <a:p>
            <a:pPr eaLnBrk="1" hangingPunct="1">
              <a:lnSpc>
                <a:spcPct val="80000"/>
              </a:lnSpc>
              <a:spcBef>
                <a:spcPct val="20000"/>
              </a:spcBef>
              <a:buFont typeface="Arial" panose="020B0604020202020204" pitchFamily="34" charset="0"/>
              <a:buNone/>
            </a:pPr>
            <a:endParaRPr lang="es-ES" sz="6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endParaRPr lang="es-ES" sz="1800" i="1" dirty="0">
              <a:latin typeface="Verdana" panose="020B0604030504040204" pitchFamily="34" charset="0"/>
            </a:endParaRP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- 8. Estructura de costes</a:t>
            </a:r>
          </a:p>
          <a:p>
            <a:pPr eaLnBrk="1" hangingPunct="1">
              <a:lnSpc>
                <a:spcPct val="80000"/>
              </a:lnSpc>
              <a:spcBef>
                <a:spcPct val="20000"/>
              </a:spcBef>
              <a:buFont typeface="Arial" panose="020B0604020202020204" pitchFamily="34" charset="0"/>
              <a:buNone/>
            </a:pPr>
            <a:r>
              <a:rPr lang="es-ES" sz="1800" i="1" dirty="0">
                <a:latin typeface="Verdana" panose="020B0604030504040204" pitchFamily="34" charset="0"/>
              </a:rPr>
              <a:t>- 9. Fuentes de ingresos</a:t>
            </a:r>
          </a:p>
          <a:p>
            <a:pPr eaLnBrk="1" hangingPunct="1">
              <a:lnSpc>
                <a:spcPct val="80000"/>
              </a:lnSpc>
              <a:spcBef>
                <a:spcPct val="20000"/>
              </a:spcBef>
              <a:buFont typeface="Arial" panose="020B0604020202020204" pitchFamily="34" charset="0"/>
              <a:buNone/>
            </a:pPr>
            <a:endParaRPr lang="es-ES" sz="600" i="1" dirty="0">
              <a:latin typeface="Verdana" panose="020B0604030504040204" pitchFamily="34" charset="0"/>
            </a:endParaRPr>
          </a:p>
        </p:txBody>
      </p:sp>
      <p:grpSp>
        <p:nvGrpSpPr>
          <p:cNvPr id="34" name="Group 5">
            <a:extLst>
              <a:ext uri="{FF2B5EF4-FFF2-40B4-BE49-F238E27FC236}">
                <a16:creationId xmlns:a16="http://schemas.microsoft.com/office/drawing/2014/main" id="{B7F185D1-7AFF-4A68-B415-4BC0FBA0BED5}"/>
              </a:ext>
            </a:extLst>
          </p:cNvPr>
          <p:cNvGrpSpPr/>
          <p:nvPr/>
        </p:nvGrpSpPr>
        <p:grpSpPr>
          <a:xfrm>
            <a:off x="8020757" y="2952480"/>
            <a:ext cx="3381864" cy="2287810"/>
            <a:chOff x="187325" y="2768971"/>
            <a:chExt cx="3381864" cy="2287810"/>
          </a:xfrm>
        </p:grpSpPr>
        <p:pic>
          <p:nvPicPr>
            <p:cNvPr id="35" name="Picture 2">
              <a:extLst>
                <a:ext uri="{FF2B5EF4-FFF2-40B4-BE49-F238E27FC236}">
                  <a16:creationId xmlns:a16="http://schemas.microsoft.com/office/drawing/2014/main" id="{BE86A761-6406-4346-BC5D-D9EE8EC942A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325" y="2786806"/>
              <a:ext cx="3381864" cy="2269975"/>
            </a:xfrm>
            <a:prstGeom prst="rect">
              <a:avLst/>
            </a:prstGeom>
          </p:spPr>
        </p:pic>
        <p:sp>
          <p:nvSpPr>
            <p:cNvPr id="37" name="TextBox 3">
              <a:extLst>
                <a:ext uri="{FF2B5EF4-FFF2-40B4-BE49-F238E27FC236}">
                  <a16:creationId xmlns:a16="http://schemas.microsoft.com/office/drawing/2014/main" id="{A2AECB4E-A4F5-4157-AE71-847FD6E558AB}"/>
                </a:ext>
              </a:extLst>
            </p:cNvPr>
            <p:cNvSpPr txBox="1"/>
            <p:nvPr/>
          </p:nvSpPr>
          <p:spPr>
            <a:xfrm>
              <a:off x="460205" y="2773552"/>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39" name="TextBox 15">
              <a:extLst>
                <a:ext uri="{FF2B5EF4-FFF2-40B4-BE49-F238E27FC236}">
                  <a16:creationId xmlns:a16="http://schemas.microsoft.com/office/drawing/2014/main" id="{80E64E38-E536-4DFA-BB60-B01A60B26F8F}"/>
                </a:ext>
              </a:extLst>
            </p:cNvPr>
            <p:cNvSpPr txBox="1"/>
            <p:nvPr/>
          </p:nvSpPr>
          <p:spPr>
            <a:xfrm>
              <a:off x="1206008" y="2786806"/>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41" name="TextBox 17">
              <a:extLst>
                <a:ext uri="{FF2B5EF4-FFF2-40B4-BE49-F238E27FC236}">
                  <a16:creationId xmlns:a16="http://schemas.microsoft.com/office/drawing/2014/main" id="{D7C816BF-977B-4654-AE93-159E724FA280}"/>
                </a:ext>
              </a:extLst>
            </p:cNvPr>
            <p:cNvSpPr txBox="1"/>
            <p:nvPr/>
          </p:nvSpPr>
          <p:spPr>
            <a:xfrm>
              <a:off x="1849592" y="2777379"/>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42" name="TextBox 18">
              <a:extLst>
                <a:ext uri="{FF2B5EF4-FFF2-40B4-BE49-F238E27FC236}">
                  <a16:creationId xmlns:a16="http://schemas.microsoft.com/office/drawing/2014/main" id="{25D69651-0E79-4BD3-9014-EC5870F1F052}"/>
                </a:ext>
              </a:extLst>
            </p:cNvPr>
            <p:cNvSpPr txBox="1"/>
            <p:nvPr/>
          </p:nvSpPr>
          <p:spPr>
            <a:xfrm>
              <a:off x="2547428" y="2768971"/>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43" name="TextBox 19">
              <a:extLst>
                <a:ext uri="{FF2B5EF4-FFF2-40B4-BE49-F238E27FC236}">
                  <a16:creationId xmlns:a16="http://schemas.microsoft.com/office/drawing/2014/main" id="{574B4F63-6638-49FF-87DA-78CF49931210}"/>
                </a:ext>
              </a:extLst>
            </p:cNvPr>
            <p:cNvSpPr txBox="1"/>
            <p:nvPr/>
          </p:nvSpPr>
          <p:spPr>
            <a:xfrm>
              <a:off x="3220778" y="2768971"/>
              <a:ext cx="314624" cy="400110"/>
            </a:xfrm>
            <a:prstGeom prst="rect">
              <a:avLst/>
            </a:prstGeom>
            <a:noFill/>
          </p:spPr>
          <p:txBody>
            <a:bodyPr wrap="squar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45" name="TextBox 20">
              <a:extLst>
                <a:ext uri="{FF2B5EF4-FFF2-40B4-BE49-F238E27FC236}">
                  <a16:creationId xmlns:a16="http://schemas.microsoft.com/office/drawing/2014/main" id="{02606932-1BD4-4DB3-8EC4-702AC00B5CE7}"/>
                </a:ext>
              </a:extLst>
            </p:cNvPr>
            <p:cNvSpPr txBox="1"/>
            <p:nvPr/>
          </p:nvSpPr>
          <p:spPr>
            <a:xfrm>
              <a:off x="2561302" y="3573042"/>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47" name="TextBox 21">
              <a:extLst>
                <a:ext uri="{FF2B5EF4-FFF2-40B4-BE49-F238E27FC236}">
                  <a16:creationId xmlns:a16="http://schemas.microsoft.com/office/drawing/2014/main" id="{BF0318D2-8471-485A-B2A8-6FFB0E6AC624}"/>
                </a:ext>
              </a:extLst>
            </p:cNvPr>
            <p:cNvSpPr txBox="1"/>
            <p:nvPr/>
          </p:nvSpPr>
          <p:spPr>
            <a:xfrm>
              <a:off x="1549364" y="4432690"/>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53" name="TextBox 22">
              <a:extLst>
                <a:ext uri="{FF2B5EF4-FFF2-40B4-BE49-F238E27FC236}">
                  <a16:creationId xmlns:a16="http://schemas.microsoft.com/office/drawing/2014/main" id="{750346E0-7B64-4961-8A7E-D9CC45EE091B}"/>
                </a:ext>
              </a:extLst>
            </p:cNvPr>
            <p:cNvSpPr txBox="1"/>
            <p:nvPr/>
          </p:nvSpPr>
          <p:spPr>
            <a:xfrm>
              <a:off x="3225751" y="4415912"/>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sp>
          <p:nvSpPr>
            <p:cNvPr id="55" name="TextBox 23">
              <a:extLst>
                <a:ext uri="{FF2B5EF4-FFF2-40B4-BE49-F238E27FC236}">
                  <a16:creationId xmlns:a16="http://schemas.microsoft.com/office/drawing/2014/main" id="{E0034919-3198-403A-AC6F-321D24EE9983}"/>
                </a:ext>
              </a:extLst>
            </p:cNvPr>
            <p:cNvSpPr txBox="1"/>
            <p:nvPr/>
          </p:nvSpPr>
          <p:spPr>
            <a:xfrm>
              <a:off x="1214397" y="3601195"/>
              <a:ext cx="296556" cy="400110"/>
            </a:xfrm>
            <a:prstGeom prst="rect">
              <a:avLst/>
            </a:prstGeom>
            <a:noFill/>
          </p:spPr>
          <p:txBody>
            <a:bodyPr wrap="none" lIns="0" tIns="0" rIns="0" bIns="0" rtlCol="0">
              <a:spAutoFit/>
            </a:bodyPr>
            <a:lstStyle/>
            <a:p>
              <a:r>
                <a:rPr lang="en-US" sz="2600" dirty="0">
                  <a:solidFill>
                    <a:schemeClr val="bg1"/>
                  </a:solidFill>
                  <a:latin typeface="Verdana" panose="020B0604030504040204" pitchFamily="34" charset="0"/>
                  <a:sym typeface="Wingdings" panose="05000000000000000000" pitchFamily="2" charset="2"/>
                </a:rPr>
                <a:t></a:t>
              </a:r>
              <a:endParaRPr lang="en-US" sz="2600" dirty="0">
                <a:solidFill>
                  <a:schemeClr val="bg1"/>
                </a:solidFill>
                <a:latin typeface="Verdana" panose="020B0604030504040204" pitchFamily="34" charset="0"/>
              </a:endParaRPr>
            </a:p>
          </p:txBody>
        </p:sp>
      </p:grpSp>
      <p:sp>
        <p:nvSpPr>
          <p:cNvPr id="60" name="TextBox 7">
            <a:extLst>
              <a:ext uri="{FF2B5EF4-FFF2-40B4-BE49-F238E27FC236}">
                <a16:creationId xmlns:a16="http://schemas.microsoft.com/office/drawing/2014/main" id="{14C5A99E-1EB1-46AE-A3BE-3CD130C877E9}"/>
              </a:ext>
            </a:extLst>
          </p:cNvPr>
          <p:cNvSpPr txBox="1"/>
          <p:nvPr/>
        </p:nvSpPr>
        <p:spPr>
          <a:xfrm rot="16200000">
            <a:off x="-48065" y="5612129"/>
            <a:ext cx="1351556" cy="307777"/>
          </a:xfrm>
          <a:prstGeom prst="rect">
            <a:avLst/>
          </a:prstGeom>
          <a:solidFill>
            <a:srgbClr val="00B050"/>
          </a:solidFill>
          <a:ln>
            <a:solidFill>
              <a:srgbClr val="7CBF33"/>
            </a:solidFill>
          </a:ln>
        </p:spPr>
        <p:txBody>
          <a:bodyPr wrap="square" rtlCol="0">
            <a:spAutoFit/>
          </a:bodyPr>
          <a:lstStyle/>
          <a:p>
            <a:pPr algn="ctr"/>
            <a:r>
              <a:rPr lang="es-ES" sz="1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VIABILIDAD</a:t>
            </a:r>
            <a:endParaRPr lang="en-US" sz="1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62" name="TextBox 30">
            <a:extLst>
              <a:ext uri="{FF2B5EF4-FFF2-40B4-BE49-F238E27FC236}">
                <a16:creationId xmlns:a16="http://schemas.microsoft.com/office/drawing/2014/main" id="{F79C51C3-5223-4882-8A22-81101FD51879}"/>
              </a:ext>
            </a:extLst>
          </p:cNvPr>
          <p:cNvSpPr txBox="1"/>
          <p:nvPr/>
        </p:nvSpPr>
        <p:spPr>
          <a:xfrm rot="16200000">
            <a:off x="-377212" y="3867215"/>
            <a:ext cx="2021661" cy="307777"/>
          </a:xfrm>
          <a:prstGeom prst="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ES" sz="1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ATRACTIVO</a:t>
            </a:r>
            <a:endParaRPr lang="en-US" sz="1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63" name="TextBox 31">
            <a:extLst>
              <a:ext uri="{FF2B5EF4-FFF2-40B4-BE49-F238E27FC236}">
                <a16:creationId xmlns:a16="http://schemas.microsoft.com/office/drawing/2014/main" id="{E14F7D2D-C402-45B2-8309-19A0AC2258A3}"/>
              </a:ext>
            </a:extLst>
          </p:cNvPr>
          <p:cNvSpPr txBox="1"/>
          <p:nvPr/>
        </p:nvSpPr>
        <p:spPr>
          <a:xfrm rot="16200000">
            <a:off x="-138177" y="2026284"/>
            <a:ext cx="1543590" cy="307777"/>
          </a:xfrm>
          <a:prstGeom prst="rect">
            <a:avLst/>
          </a:prstGeom>
          <a:solidFill>
            <a:srgbClr val="00B0F0"/>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s-ES" sz="1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FACTIBILIDAD</a:t>
            </a:r>
            <a:endParaRPr lang="en-US" sz="1400" b="1" dirty="0">
              <a:solidFill>
                <a:schemeClr val="bg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64" name="Rectángulo 63">
            <a:extLst>
              <a:ext uri="{FF2B5EF4-FFF2-40B4-BE49-F238E27FC236}">
                <a16:creationId xmlns:a16="http://schemas.microsoft.com/office/drawing/2014/main" id="{EBB3FB4C-EC61-49CA-AC96-61A9DBD8FF23}"/>
              </a:ext>
            </a:extLst>
          </p:cNvPr>
          <p:cNvSpPr/>
          <p:nvPr/>
        </p:nvSpPr>
        <p:spPr>
          <a:xfrm>
            <a:off x="4859266" y="4734133"/>
            <a:ext cx="2689198" cy="369332"/>
          </a:xfrm>
          <a:prstGeom prst="rect">
            <a:avLst/>
          </a:prstGeom>
        </p:spPr>
        <p:txBody>
          <a:bodyPr wrap="none">
            <a:spAutoFit/>
          </a:bodyPr>
          <a:lstStyle/>
          <a:p>
            <a:r>
              <a:rPr lang="es-ES" dirty="0">
                <a:solidFill>
                  <a:srgbClr val="C00000"/>
                </a:solidFill>
              </a:rPr>
              <a:t>¿PARA QUIÉN lo hacemos?</a:t>
            </a:r>
          </a:p>
        </p:txBody>
      </p:sp>
      <p:pic>
        <p:nvPicPr>
          <p:cNvPr id="65" name="Picture 14" descr="Banner con diversas personas felices grupo de pie juntos en blanco vector gratuito">
            <a:extLst>
              <a:ext uri="{FF2B5EF4-FFF2-40B4-BE49-F238E27FC236}">
                <a16:creationId xmlns:a16="http://schemas.microsoft.com/office/drawing/2014/main" id="{8EB064DA-2A95-4E35-9908-B5B89D982C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2384" y="4038609"/>
            <a:ext cx="2689198" cy="76036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6" descr="Ilustración de concepto de pensamiento de diseño vector gratuito">
            <a:extLst>
              <a:ext uri="{FF2B5EF4-FFF2-40B4-BE49-F238E27FC236}">
                <a16:creationId xmlns:a16="http://schemas.microsoft.com/office/drawing/2014/main" id="{2DCFD150-5F60-42D0-83CA-D83452B5F49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3614" y="1625138"/>
            <a:ext cx="1319065" cy="1319065"/>
          </a:xfrm>
          <a:prstGeom prst="rect">
            <a:avLst/>
          </a:prstGeom>
          <a:noFill/>
          <a:extLst>
            <a:ext uri="{909E8E84-426E-40DD-AFC4-6F175D3DCCD1}">
              <a14:hiddenFill xmlns:a14="http://schemas.microsoft.com/office/drawing/2010/main">
                <a:solidFill>
                  <a:srgbClr val="FFFFFF"/>
                </a:solidFill>
              </a14:hiddenFill>
            </a:ext>
          </a:extLst>
        </p:spPr>
      </p:pic>
      <p:sp>
        <p:nvSpPr>
          <p:cNvPr id="67" name="Rectángulo 66">
            <a:extLst>
              <a:ext uri="{FF2B5EF4-FFF2-40B4-BE49-F238E27FC236}">
                <a16:creationId xmlns:a16="http://schemas.microsoft.com/office/drawing/2014/main" id="{0BCF023C-69BA-4C82-A35B-C3C146E2F7F9}"/>
              </a:ext>
            </a:extLst>
          </p:cNvPr>
          <p:cNvSpPr/>
          <p:nvPr/>
        </p:nvSpPr>
        <p:spPr>
          <a:xfrm>
            <a:off x="5632906" y="3292134"/>
            <a:ext cx="1861600" cy="369332"/>
          </a:xfrm>
          <a:prstGeom prst="rect">
            <a:avLst/>
          </a:prstGeom>
        </p:spPr>
        <p:txBody>
          <a:bodyPr wrap="none">
            <a:spAutoFit/>
          </a:bodyPr>
          <a:lstStyle/>
          <a:p>
            <a:r>
              <a:rPr lang="es-ES" dirty="0">
                <a:solidFill>
                  <a:srgbClr val="C00000"/>
                </a:solidFill>
              </a:rPr>
              <a:t>¿QUÉ ofrecemos?</a:t>
            </a:r>
          </a:p>
        </p:txBody>
      </p:sp>
      <p:sp>
        <p:nvSpPr>
          <p:cNvPr id="68" name="CuadroTexto 67">
            <a:extLst>
              <a:ext uri="{FF2B5EF4-FFF2-40B4-BE49-F238E27FC236}">
                <a16:creationId xmlns:a16="http://schemas.microsoft.com/office/drawing/2014/main" id="{DCE17C95-A80F-4ADF-A40C-DBD93C5113F5}"/>
              </a:ext>
            </a:extLst>
          </p:cNvPr>
          <p:cNvSpPr txBox="1"/>
          <p:nvPr/>
        </p:nvSpPr>
        <p:spPr>
          <a:xfrm>
            <a:off x="5632906" y="2341274"/>
            <a:ext cx="2144690" cy="369332"/>
          </a:xfrm>
          <a:prstGeom prst="rect">
            <a:avLst/>
          </a:prstGeom>
          <a:noFill/>
        </p:spPr>
        <p:txBody>
          <a:bodyPr wrap="none" rtlCol="0">
            <a:spAutoFit/>
          </a:bodyPr>
          <a:lstStyle/>
          <a:p>
            <a:r>
              <a:rPr lang="es-ES" dirty="0">
                <a:solidFill>
                  <a:srgbClr val="C00000"/>
                </a:solidFill>
              </a:rPr>
              <a:t>¿CÓMO lo hacemos?</a:t>
            </a:r>
          </a:p>
        </p:txBody>
      </p:sp>
      <p:sp>
        <p:nvSpPr>
          <p:cNvPr id="69" name="CuadroTexto 68">
            <a:extLst>
              <a:ext uri="{FF2B5EF4-FFF2-40B4-BE49-F238E27FC236}">
                <a16:creationId xmlns:a16="http://schemas.microsoft.com/office/drawing/2014/main" id="{77BAC327-83A0-4584-B5A4-DE29EF167C4C}"/>
              </a:ext>
            </a:extLst>
          </p:cNvPr>
          <p:cNvSpPr txBox="1"/>
          <p:nvPr/>
        </p:nvSpPr>
        <p:spPr>
          <a:xfrm>
            <a:off x="6307607" y="5617433"/>
            <a:ext cx="2630078" cy="369332"/>
          </a:xfrm>
          <a:prstGeom prst="rect">
            <a:avLst/>
          </a:prstGeom>
          <a:noFill/>
        </p:spPr>
        <p:txBody>
          <a:bodyPr wrap="square" rtlCol="0">
            <a:spAutoFit/>
          </a:bodyPr>
          <a:lstStyle/>
          <a:p>
            <a:r>
              <a:rPr lang="es-ES" dirty="0">
                <a:solidFill>
                  <a:srgbClr val="C00000"/>
                </a:solidFill>
              </a:rPr>
              <a:t>¿CUÁN rentables somos?</a:t>
            </a:r>
          </a:p>
        </p:txBody>
      </p:sp>
      <p:sp>
        <p:nvSpPr>
          <p:cNvPr id="70" name="Rectángulo 69">
            <a:extLst>
              <a:ext uri="{FF2B5EF4-FFF2-40B4-BE49-F238E27FC236}">
                <a16:creationId xmlns:a16="http://schemas.microsoft.com/office/drawing/2014/main" id="{66B1D279-F13A-43A5-8A5B-2F09D30AE955}"/>
              </a:ext>
            </a:extLst>
          </p:cNvPr>
          <p:cNvSpPr/>
          <p:nvPr/>
        </p:nvSpPr>
        <p:spPr>
          <a:xfrm>
            <a:off x="3095217" y="487506"/>
            <a:ext cx="8798578" cy="1015663"/>
          </a:xfrm>
          <a:prstGeom prst="rect">
            <a:avLst/>
          </a:prstGeom>
        </p:spPr>
        <p:txBody>
          <a:bodyPr wrap="square">
            <a:spAutoFit/>
          </a:bodyPr>
          <a:lstStyle/>
          <a:p>
            <a:pPr>
              <a:spcAft>
                <a:spcPts val="600"/>
              </a:spcAft>
            </a:pPr>
            <a:r>
              <a:rPr lang="es-ES" sz="2000" dirty="0">
                <a:solidFill>
                  <a:srgbClr val="CC0000"/>
                </a:solidFill>
                <a:latin typeface="Verdana" panose="020B0604030504040204" pitchFamily="34" charset="0"/>
              </a:rPr>
              <a:t>Paso 1. </a:t>
            </a:r>
            <a:r>
              <a:rPr lang="es-ES" sz="2000" dirty="0">
                <a:solidFill>
                  <a:srgbClr val="333333"/>
                </a:solidFill>
                <a:latin typeface="Verdana" panose="020B0604030504040204" pitchFamily="34" charset="0"/>
              </a:rPr>
              <a:t>Esquematizar el modelo de negocio actual (</a:t>
            </a:r>
            <a:r>
              <a:rPr lang="es-ES" sz="2000" b="1" dirty="0">
                <a:solidFill>
                  <a:srgbClr val="333333"/>
                </a:solidFill>
                <a:latin typeface="Verdana" panose="020B0604030504040204" pitchFamily="34" charset="0"/>
              </a:rPr>
              <a:t>o deseado</a:t>
            </a:r>
            <a:r>
              <a:rPr lang="es-ES" sz="2000" dirty="0">
                <a:solidFill>
                  <a:srgbClr val="333333"/>
                </a:solidFill>
                <a:latin typeface="Verdana" panose="020B0604030504040204" pitchFamily="34" charset="0"/>
              </a:rPr>
              <a:t>) en una herramienta como </a:t>
            </a:r>
            <a:r>
              <a:rPr lang="es-ES" sz="2000" dirty="0" err="1">
                <a:solidFill>
                  <a:srgbClr val="C00000"/>
                </a:solidFill>
                <a:latin typeface="Verdana" panose="020B0604030504040204" pitchFamily="34" charset="0"/>
              </a:rPr>
              <a:t>Canvas</a:t>
            </a:r>
            <a:r>
              <a:rPr lang="es-ES" sz="2000" dirty="0">
                <a:solidFill>
                  <a:srgbClr val="C00000"/>
                </a:solidFill>
                <a:latin typeface="Verdana" panose="020B0604030504040204" pitchFamily="34" charset="0"/>
              </a:rPr>
              <a:t> Business </a:t>
            </a:r>
            <a:r>
              <a:rPr lang="es-ES" sz="2000" dirty="0" err="1">
                <a:solidFill>
                  <a:srgbClr val="C00000"/>
                </a:solidFill>
                <a:latin typeface="Verdana" panose="020B0604030504040204" pitchFamily="34" charset="0"/>
              </a:rPr>
              <a:t>Model</a:t>
            </a:r>
            <a:r>
              <a:rPr lang="es-ES" sz="2000" dirty="0">
                <a:solidFill>
                  <a:srgbClr val="333333"/>
                </a:solidFill>
                <a:latin typeface="Verdana" panose="020B0604030504040204" pitchFamily="34" charset="0"/>
              </a:rPr>
              <a:t>, para tener una idea de toda la organización.</a:t>
            </a:r>
          </a:p>
        </p:txBody>
      </p:sp>
    </p:spTree>
    <p:extLst>
      <p:ext uri="{BB962C8B-B14F-4D97-AF65-F5344CB8AC3E}">
        <p14:creationId xmlns:p14="http://schemas.microsoft.com/office/powerpoint/2010/main" val="86928664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8DDB9-7618-4BCB-9A63-C9D9B1F961C4}"/>
              </a:ext>
            </a:extLst>
          </p:cNvPr>
          <p:cNvSpPr>
            <a:spLocks noGrp="1"/>
          </p:cNvSpPr>
          <p:nvPr>
            <p:ph type="title"/>
          </p:nvPr>
        </p:nvSpPr>
        <p:spPr/>
        <p:txBody>
          <a:bodyPr/>
          <a:lstStyle/>
          <a:p>
            <a:r>
              <a:rPr lang="es-ES" dirty="0"/>
              <a:t>Proceso de Planeamiento Estratégico.-</a:t>
            </a:r>
          </a:p>
        </p:txBody>
      </p:sp>
      <p:cxnSp>
        <p:nvCxnSpPr>
          <p:cNvPr id="21" name="Conector recto 20">
            <a:extLst>
              <a:ext uri="{FF2B5EF4-FFF2-40B4-BE49-F238E27FC236}">
                <a16:creationId xmlns:a16="http://schemas.microsoft.com/office/drawing/2014/main" id="{898FD9E9-BE86-4FCA-BD8B-C34231874E49}"/>
              </a:ext>
            </a:extLst>
          </p:cNvPr>
          <p:cNvCxnSpPr/>
          <p:nvPr/>
        </p:nvCxnSpPr>
        <p:spPr>
          <a:xfrm>
            <a:off x="7520419" y="2379275"/>
            <a:ext cx="0" cy="42323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B1B7051-D31C-48AE-8B1D-8C39C74D4A12}"/>
              </a:ext>
            </a:extLst>
          </p:cNvPr>
          <p:cNvCxnSpPr/>
          <p:nvPr/>
        </p:nvCxnSpPr>
        <p:spPr>
          <a:xfrm>
            <a:off x="6971780" y="1895950"/>
            <a:ext cx="108421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A4E0ED0C-D2E8-4F3B-AACF-1A4963AA315E}"/>
              </a:ext>
            </a:extLst>
          </p:cNvPr>
          <p:cNvSpPr/>
          <p:nvPr/>
        </p:nvSpPr>
        <p:spPr>
          <a:xfrm>
            <a:off x="6501516" y="1281997"/>
            <a:ext cx="2024744" cy="109727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5333FCB-1074-47F7-A285-F59C08EB2126}"/>
              </a:ext>
            </a:extLst>
          </p:cNvPr>
          <p:cNvSpPr/>
          <p:nvPr/>
        </p:nvSpPr>
        <p:spPr>
          <a:xfrm>
            <a:off x="5817894" y="1578086"/>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externo</a:t>
            </a:r>
          </a:p>
        </p:txBody>
      </p:sp>
      <p:sp>
        <p:nvSpPr>
          <p:cNvPr id="7" name="Rectángulo 6">
            <a:extLst>
              <a:ext uri="{FF2B5EF4-FFF2-40B4-BE49-F238E27FC236}">
                <a16:creationId xmlns:a16="http://schemas.microsoft.com/office/drawing/2014/main" id="{3A95001F-AA59-4240-9052-1448E2F407B0}"/>
              </a:ext>
            </a:extLst>
          </p:cNvPr>
          <p:cNvSpPr/>
          <p:nvPr/>
        </p:nvSpPr>
        <p:spPr>
          <a:xfrm>
            <a:off x="7851346" y="1599858"/>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interno</a:t>
            </a:r>
          </a:p>
        </p:txBody>
      </p:sp>
      <p:sp>
        <p:nvSpPr>
          <p:cNvPr id="8" name="Rectángulo 7">
            <a:extLst>
              <a:ext uri="{FF2B5EF4-FFF2-40B4-BE49-F238E27FC236}">
                <a16:creationId xmlns:a16="http://schemas.microsoft.com/office/drawing/2014/main" id="{B54085AC-2659-4537-AFBA-87869751FC1D}"/>
              </a:ext>
            </a:extLst>
          </p:cNvPr>
          <p:cNvSpPr/>
          <p:nvPr/>
        </p:nvSpPr>
        <p:spPr>
          <a:xfrm>
            <a:off x="6266382" y="2753747"/>
            <a:ext cx="2534589" cy="720000"/>
          </a:xfrm>
          <a:prstGeom prst="rect">
            <a:avLst/>
          </a:prstGeom>
          <a:solidFill>
            <a:srgbClr val="C0504D">
              <a:hueOff val="1560506"/>
              <a:satOff val="-1946"/>
              <a:lumOff val="458"/>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Diseño de </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opciones estratégicas</a:t>
            </a:r>
          </a:p>
        </p:txBody>
      </p:sp>
      <p:sp>
        <p:nvSpPr>
          <p:cNvPr id="9" name="Rectángulo 8">
            <a:extLst>
              <a:ext uri="{FF2B5EF4-FFF2-40B4-BE49-F238E27FC236}">
                <a16:creationId xmlns:a16="http://schemas.microsoft.com/office/drawing/2014/main" id="{43250C1F-73D7-4544-ACF4-C9A179E4992A}"/>
              </a:ext>
            </a:extLst>
          </p:cNvPr>
          <p:cNvSpPr/>
          <p:nvPr/>
        </p:nvSpPr>
        <p:spPr>
          <a:xfrm>
            <a:off x="6266382" y="3846671"/>
            <a:ext cx="2534589" cy="720000"/>
          </a:xfrm>
          <a:prstGeom prst="rect">
            <a:avLst/>
          </a:prstGeom>
          <a:solidFill>
            <a:srgbClr val="C0504D">
              <a:hueOff val="3121013"/>
              <a:satOff val="-3893"/>
              <a:lumOff val="915"/>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Evaluación y selección acciones estratégicas</a:t>
            </a:r>
          </a:p>
        </p:txBody>
      </p:sp>
      <p:sp>
        <p:nvSpPr>
          <p:cNvPr id="10" name="Rectángulo 9">
            <a:extLst>
              <a:ext uri="{FF2B5EF4-FFF2-40B4-BE49-F238E27FC236}">
                <a16:creationId xmlns:a16="http://schemas.microsoft.com/office/drawing/2014/main" id="{ADFA0B17-12E3-49E3-8C7A-C469859E38AA}"/>
              </a:ext>
            </a:extLst>
          </p:cNvPr>
          <p:cNvSpPr/>
          <p:nvPr/>
        </p:nvSpPr>
        <p:spPr>
          <a:xfrm>
            <a:off x="6266382" y="4939595"/>
            <a:ext cx="2534589" cy="720000"/>
          </a:xfrm>
          <a:prstGeom prst="rect">
            <a:avLst/>
          </a:prstGeom>
          <a:solidFill>
            <a:srgbClr val="C0504D">
              <a:hueOff val="3121013"/>
              <a:satOff val="-3893"/>
              <a:lumOff val="915"/>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Puesta en práctica</a:t>
            </a:r>
          </a:p>
        </p:txBody>
      </p:sp>
      <p:sp>
        <p:nvSpPr>
          <p:cNvPr id="11" name="Rectángulo 10">
            <a:extLst>
              <a:ext uri="{FF2B5EF4-FFF2-40B4-BE49-F238E27FC236}">
                <a16:creationId xmlns:a16="http://schemas.microsoft.com/office/drawing/2014/main" id="{EC0F5A2D-EA71-4CE6-B503-454E2978E701}"/>
              </a:ext>
            </a:extLst>
          </p:cNvPr>
          <p:cNvSpPr/>
          <p:nvPr/>
        </p:nvSpPr>
        <p:spPr>
          <a:xfrm>
            <a:off x="6266382" y="6032520"/>
            <a:ext cx="2534589" cy="720000"/>
          </a:xfrm>
          <a:prstGeom prst="rect">
            <a:avLst/>
          </a:prstGeom>
          <a:solidFill>
            <a:srgbClr val="C0504D">
              <a:hueOff val="3121013"/>
              <a:satOff val="-3893"/>
              <a:lumOff val="915"/>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Control estratégico</a:t>
            </a:r>
          </a:p>
        </p:txBody>
      </p:sp>
      <p:sp>
        <p:nvSpPr>
          <p:cNvPr id="5" name="Rectángulo 4">
            <a:extLst>
              <a:ext uri="{FF2B5EF4-FFF2-40B4-BE49-F238E27FC236}">
                <a16:creationId xmlns:a16="http://schemas.microsoft.com/office/drawing/2014/main" id="{21DFAC9D-DFC9-4589-B632-F08F507631B0}"/>
              </a:ext>
            </a:extLst>
          </p:cNvPr>
          <p:cNvSpPr/>
          <p:nvPr/>
        </p:nvSpPr>
        <p:spPr>
          <a:xfrm>
            <a:off x="6266383" y="472099"/>
            <a:ext cx="2429692"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Misión, Visión</a:t>
            </a:r>
          </a:p>
          <a:p>
            <a:pPr algn="ctr"/>
            <a:r>
              <a:rPr lang="es-ES" sz="1600" dirty="0">
                <a:solidFill>
                  <a:schemeClr val="bg1"/>
                </a:solidFill>
                <a:latin typeface="Verdana" panose="020B0604030504040204" pitchFamily="34" charset="0"/>
                <a:ea typeface="Verdana" panose="020B0604030504040204" pitchFamily="34" charset="0"/>
              </a:rPr>
              <a:t>Propuesta de valor</a:t>
            </a:r>
          </a:p>
        </p:txBody>
      </p:sp>
      <p:cxnSp>
        <p:nvCxnSpPr>
          <p:cNvPr id="17" name="Conector recto 16">
            <a:extLst>
              <a:ext uri="{FF2B5EF4-FFF2-40B4-BE49-F238E27FC236}">
                <a16:creationId xmlns:a16="http://schemas.microsoft.com/office/drawing/2014/main" id="{621D23A1-FC90-420C-B2F0-50E502F4F799}"/>
              </a:ext>
            </a:extLst>
          </p:cNvPr>
          <p:cNvCxnSpPr/>
          <p:nvPr/>
        </p:nvCxnSpPr>
        <p:spPr>
          <a:xfrm>
            <a:off x="7520419" y="1138301"/>
            <a:ext cx="0" cy="75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BE2A02B9-8E9E-4E1A-B141-B319A6302A9E}"/>
              </a:ext>
            </a:extLst>
          </p:cNvPr>
          <p:cNvCxnSpPr>
            <a:cxnSpLocks/>
          </p:cNvCxnSpPr>
          <p:nvPr/>
        </p:nvCxnSpPr>
        <p:spPr>
          <a:xfrm rot="10800000" flipV="1">
            <a:off x="6255498" y="3113747"/>
            <a:ext cx="12700" cy="1092924"/>
          </a:xfrm>
          <a:prstGeom prst="bentConnector3">
            <a:avLst>
              <a:gd name="adj1" fmla="val 58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077ECF04-0D57-4F00-B77D-5923A0616C4D}"/>
              </a:ext>
            </a:extLst>
          </p:cNvPr>
          <p:cNvCxnSpPr>
            <a:cxnSpLocks/>
          </p:cNvCxnSpPr>
          <p:nvPr/>
        </p:nvCxnSpPr>
        <p:spPr>
          <a:xfrm rot="10800000" flipV="1">
            <a:off x="6255498" y="4213205"/>
            <a:ext cx="12700" cy="1092924"/>
          </a:xfrm>
          <a:prstGeom prst="bentConnector3">
            <a:avLst>
              <a:gd name="adj1" fmla="val 58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Conector: angular 39">
            <a:extLst>
              <a:ext uri="{FF2B5EF4-FFF2-40B4-BE49-F238E27FC236}">
                <a16:creationId xmlns:a16="http://schemas.microsoft.com/office/drawing/2014/main" id="{D20616F6-75C3-4F09-95D7-05DF7EB7BE9E}"/>
              </a:ext>
            </a:extLst>
          </p:cNvPr>
          <p:cNvCxnSpPr>
            <a:cxnSpLocks/>
          </p:cNvCxnSpPr>
          <p:nvPr/>
        </p:nvCxnSpPr>
        <p:spPr>
          <a:xfrm rot="10800000" flipV="1">
            <a:off x="6270995" y="5299595"/>
            <a:ext cx="12700" cy="1092925"/>
          </a:xfrm>
          <a:prstGeom prst="bentConnector3">
            <a:avLst>
              <a:gd name="adj1" fmla="val 5978567"/>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F4988FC3-158B-4C7A-AF7B-37A232D20A94}"/>
              </a:ext>
            </a:extLst>
          </p:cNvPr>
          <p:cNvCxnSpPr>
            <a:cxnSpLocks/>
          </p:cNvCxnSpPr>
          <p:nvPr/>
        </p:nvCxnSpPr>
        <p:spPr>
          <a:xfrm rot="10800000">
            <a:off x="6240000" y="845747"/>
            <a:ext cx="12700" cy="2268000"/>
          </a:xfrm>
          <a:prstGeom prst="bentConnector3">
            <a:avLst>
              <a:gd name="adj1" fmla="val 5708575"/>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EB2D8C-0467-43EC-A3AA-182CA4B6EC41}"/>
              </a:ext>
            </a:extLst>
          </p:cNvPr>
          <p:cNvSpPr txBox="1"/>
          <p:nvPr/>
        </p:nvSpPr>
        <p:spPr>
          <a:xfrm>
            <a:off x="6253323" y="1242807"/>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8" name="CuadroTexto 47">
            <a:extLst>
              <a:ext uri="{FF2B5EF4-FFF2-40B4-BE49-F238E27FC236}">
                <a16:creationId xmlns:a16="http://schemas.microsoft.com/office/drawing/2014/main" id="{3BAB470A-E0DE-45FE-AE34-5FEDE2A74BA0}"/>
              </a:ext>
            </a:extLst>
          </p:cNvPr>
          <p:cNvSpPr txBox="1"/>
          <p:nvPr/>
        </p:nvSpPr>
        <p:spPr>
          <a:xfrm>
            <a:off x="8286774" y="1251516"/>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9" name="CuadroTexto 48">
            <a:extLst>
              <a:ext uri="{FF2B5EF4-FFF2-40B4-BE49-F238E27FC236}">
                <a16:creationId xmlns:a16="http://schemas.microsoft.com/office/drawing/2014/main" id="{10A271F3-4B0D-454B-8966-05AFFFF0BE41}"/>
              </a:ext>
            </a:extLst>
          </p:cNvPr>
          <p:cNvSpPr txBox="1"/>
          <p:nvPr/>
        </p:nvSpPr>
        <p:spPr>
          <a:xfrm>
            <a:off x="7267872" y="2427173"/>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0" name="CuadroTexto 49">
            <a:extLst>
              <a:ext uri="{FF2B5EF4-FFF2-40B4-BE49-F238E27FC236}">
                <a16:creationId xmlns:a16="http://schemas.microsoft.com/office/drawing/2014/main" id="{89AE6C7F-D842-4253-A915-1BAA1901FD5E}"/>
              </a:ext>
            </a:extLst>
          </p:cNvPr>
          <p:cNvSpPr txBox="1"/>
          <p:nvPr/>
        </p:nvSpPr>
        <p:spPr>
          <a:xfrm>
            <a:off x="7272356" y="3531089"/>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1" name="CuadroTexto 50">
            <a:extLst>
              <a:ext uri="{FF2B5EF4-FFF2-40B4-BE49-F238E27FC236}">
                <a16:creationId xmlns:a16="http://schemas.microsoft.com/office/drawing/2014/main" id="{4A7664C0-1384-49E7-A788-86BC0162AF87}"/>
              </a:ext>
            </a:extLst>
          </p:cNvPr>
          <p:cNvSpPr txBox="1"/>
          <p:nvPr/>
        </p:nvSpPr>
        <p:spPr>
          <a:xfrm>
            <a:off x="7267804" y="4604723"/>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2" name="CuadroTexto 51">
            <a:extLst>
              <a:ext uri="{FF2B5EF4-FFF2-40B4-BE49-F238E27FC236}">
                <a16:creationId xmlns:a16="http://schemas.microsoft.com/office/drawing/2014/main" id="{3CC82C17-8AD1-4FED-B190-7C1DE99C8F8D}"/>
              </a:ext>
            </a:extLst>
          </p:cNvPr>
          <p:cNvSpPr txBox="1"/>
          <p:nvPr/>
        </p:nvSpPr>
        <p:spPr>
          <a:xfrm>
            <a:off x="7267804" y="5689715"/>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4" name="CuadroTexto 53">
            <a:extLst>
              <a:ext uri="{FF2B5EF4-FFF2-40B4-BE49-F238E27FC236}">
                <a16:creationId xmlns:a16="http://schemas.microsoft.com/office/drawing/2014/main" id="{59FF07B5-3AAD-47B9-8597-D5DA3187862F}"/>
              </a:ext>
            </a:extLst>
          </p:cNvPr>
          <p:cNvSpPr txBox="1"/>
          <p:nvPr/>
        </p:nvSpPr>
        <p:spPr>
          <a:xfrm>
            <a:off x="7149562" y="1883334"/>
            <a:ext cx="725199" cy="307777"/>
          </a:xfrm>
          <a:prstGeom prst="rect">
            <a:avLst/>
          </a:prstGeom>
          <a:noFill/>
        </p:spPr>
        <p:txBody>
          <a:bodyPr wrap="none" rtlCol="0">
            <a:spAutoFit/>
          </a:bodyPr>
          <a:lstStyle/>
          <a:p>
            <a:r>
              <a:rPr lang="es-ES" sz="1400" dirty="0">
                <a:solidFill>
                  <a:srgbClr val="C00000"/>
                </a:solidFill>
                <a:latin typeface="Arial Black" panose="020B0A04020102020204" pitchFamily="34" charset="0"/>
                <a:ea typeface="Verdana" panose="020B0604030504040204" pitchFamily="34" charset="0"/>
              </a:rPr>
              <a:t>DAFO</a:t>
            </a:r>
            <a:endParaRPr lang="es-ES" sz="1200" dirty="0">
              <a:solidFill>
                <a:srgbClr val="C00000"/>
              </a:solidFill>
              <a:latin typeface="Arial Black" panose="020B0A04020102020204" pitchFamily="34" charset="0"/>
              <a:ea typeface="Verdana" panose="020B0604030504040204" pitchFamily="34" charset="0"/>
            </a:endParaRPr>
          </a:p>
        </p:txBody>
      </p:sp>
      <p:sp>
        <p:nvSpPr>
          <p:cNvPr id="57" name="CuadroTexto 56">
            <a:extLst>
              <a:ext uri="{FF2B5EF4-FFF2-40B4-BE49-F238E27FC236}">
                <a16:creationId xmlns:a16="http://schemas.microsoft.com/office/drawing/2014/main" id="{83762072-7D65-4E89-9C02-A008E7E6FD6B}"/>
              </a:ext>
            </a:extLst>
          </p:cNvPr>
          <p:cNvSpPr txBox="1"/>
          <p:nvPr/>
        </p:nvSpPr>
        <p:spPr>
          <a:xfrm>
            <a:off x="3528410" y="1598117"/>
            <a:ext cx="1609736" cy="523220"/>
          </a:xfrm>
          <a:prstGeom prst="rect">
            <a:avLst/>
          </a:prstGeom>
          <a:noFill/>
        </p:spPr>
        <p:txBody>
          <a:bodyPr wrap="none" rtlCol="0">
            <a:spAutoFit/>
          </a:bodyPr>
          <a:lstStyle/>
          <a:p>
            <a:r>
              <a:rPr lang="es-ES" sz="1400" b="1" dirty="0">
                <a:solidFill>
                  <a:srgbClr val="CC0000"/>
                </a:solidFill>
                <a:latin typeface="Verdana" panose="020B0604030504040204" pitchFamily="34" charset="0"/>
                <a:ea typeface="Verdana" panose="020B0604030504040204" pitchFamily="34" charset="0"/>
              </a:rPr>
              <a:t>ANÁLISIS </a:t>
            </a:r>
            <a:br>
              <a:rPr lang="es-ES" sz="1400" b="1" dirty="0">
                <a:solidFill>
                  <a:srgbClr val="CC0000"/>
                </a:solidFill>
                <a:latin typeface="Verdana" panose="020B0604030504040204" pitchFamily="34" charset="0"/>
                <a:ea typeface="Verdana" panose="020B0604030504040204" pitchFamily="34" charset="0"/>
              </a:rPr>
            </a:br>
            <a:r>
              <a:rPr lang="es-ES" sz="1400" b="1" dirty="0">
                <a:solidFill>
                  <a:srgbClr val="CC0000"/>
                </a:solidFill>
                <a:latin typeface="Verdana" panose="020B0604030504040204" pitchFamily="34" charset="0"/>
                <a:ea typeface="Verdana" panose="020B0604030504040204" pitchFamily="34" charset="0"/>
              </a:rPr>
              <a:t>ESTRATÉGICO</a:t>
            </a:r>
          </a:p>
        </p:txBody>
      </p:sp>
      <p:sp>
        <p:nvSpPr>
          <p:cNvPr id="58" name="CuadroTexto 57">
            <a:extLst>
              <a:ext uri="{FF2B5EF4-FFF2-40B4-BE49-F238E27FC236}">
                <a16:creationId xmlns:a16="http://schemas.microsoft.com/office/drawing/2014/main" id="{D8A428A3-D852-4C3C-A853-6529022CF2AB}"/>
              </a:ext>
            </a:extLst>
          </p:cNvPr>
          <p:cNvSpPr txBox="1"/>
          <p:nvPr/>
        </p:nvSpPr>
        <p:spPr>
          <a:xfrm>
            <a:off x="3528411" y="2835605"/>
            <a:ext cx="1928733" cy="523220"/>
          </a:xfrm>
          <a:prstGeom prst="rect">
            <a:avLst/>
          </a:prstGeom>
          <a:noFill/>
        </p:spPr>
        <p:txBody>
          <a:bodyPr wrap="none" rtlCol="0">
            <a:spAutoFit/>
          </a:bodyPr>
          <a:lstStyle/>
          <a:p>
            <a:r>
              <a:rPr lang="es-ES" sz="1400" b="1" dirty="0">
                <a:solidFill>
                  <a:schemeClr val="accent6">
                    <a:lumMod val="50000"/>
                  </a:schemeClr>
                </a:solidFill>
                <a:latin typeface="Verdana" panose="020B0604030504040204" pitchFamily="34" charset="0"/>
                <a:ea typeface="Verdana" panose="020B0604030504040204" pitchFamily="34" charset="0"/>
              </a:rPr>
              <a:t>FORMULACIÓN</a:t>
            </a:r>
            <a:br>
              <a:rPr lang="es-ES" sz="1400" b="1" dirty="0">
                <a:solidFill>
                  <a:schemeClr val="accent6">
                    <a:lumMod val="50000"/>
                  </a:schemeClr>
                </a:solidFill>
                <a:latin typeface="Verdana" panose="020B0604030504040204" pitchFamily="34" charset="0"/>
                <a:ea typeface="Verdana" panose="020B0604030504040204" pitchFamily="34" charset="0"/>
              </a:rPr>
            </a:br>
            <a:r>
              <a:rPr lang="es-ES" sz="1400" b="1" dirty="0">
                <a:solidFill>
                  <a:schemeClr val="accent6">
                    <a:lumMod val="50000"/>
                  </a:schemeClr>
                </a:solidFill>
                <a:latin typeface="Verdana" panose="020B0604030504040204" pitchFamily="34" charset="0"/>
                <a:ea typeface="Verdana" panose="020B0604030504040204" pitchFamily="34" charset="0"/>
              </a:rPr>
              <a:t>DE ESTRATEGIAS</a:t>
            </a:r>
          </a:p>
        </p:txBody>
      </p:sp>
      <p:sp>
        <p:nvSpPr>
          <p:cNvPr id="59" name="CuadroTexto 58">
            <a:extLst>
              <a:ext uri="{FF2B5EF4-FFF2-40B4-BE49-F238E27FC236}">
                <a16:creationId xmlns:a16="http://schemas.microsoft.com/office/drawing/2014/main" id="{D6EF811A-61FF-4DC0-8399-698CC36BA54E}"/>
              </a:ext>
            </a:extLst>
          </p:cNvPr>
          <p:cNvSpPr txBox="1"/>
          <p:nvPr/>
        </p:nvSpPr>
        <p:spPr>
          <a:xfrm>
            <a:off x="3528411" y="4987493"/>
            <a:ext cx="1928733" cy="523220"/>
          </a:xfrm>
          <a:prstGeom prst="rect">
            <a:avLst/>
          </a:prstGeom>
          <a:noFill/>
        </p:spPr>
        <p:txBody>
          <a:bodyPr wrap="none" rtlCol="0">
            <a:spAutoFit/>
          </a:bodyPr>
          <a:lstStyle/>
          <a:p>
            <a:r>
              <a:rPr lang="es-ES" sz="1400" b="1" dirty="0">
                <a:solidFill>
                  <a:schemeClr val="accent3">
                    <a:lumMod val="50000"/>
                  </a:schemeClr>
                </a:solidFill>
                <a:latin typeface="Verdana" panose="020B0604030504040204" pitchFamily="34" charset="0"/>
                <a:ea typeface="Verdana" panose="020B0604030504040204" pitchFamily="34" charset="0"/>
              </a:rPr>
              <a:t>IMPLANTACIÓN</a:t>
            </a:r>
            <a:br>
              <a:rPr lang="es-ES" sz="1400" b="1" dirty="0">
                <a:solidFill>
                  <a:schemeClr val="accent3">
                    <a:lumMod val="50000"/>
                  </a:schemeClr>
                </a:solidFill>
                <a:latin typeface="Verdana" panose="020B0604030504040204" pitchFamily="34" charset="0"/>
                <a:ea typeface="Verdana" panose="020B0604030504040204" pitchFamily="34" charset="0"/>
              </a:rPr>
            </a:br>
            <a:r>
              <a:rPr lang="es-ES" sz="1400" b="1" dirty="0">
                <a:solidFill>
                  <a:schemeClr val="accent3">
                    <a:lumMod val="50000"/>
                  </a:schemeClr>
                </a:solidFill>
                <a:latin typeface="Verdana" panose="020B0604030504040204" pitchFamily="34" charset="0"/>
                <a:ea typeface="Verdana" panose="020B0604030504040204" pitchFamily="34" charset="0"/>
              </a:rPr>
              <a:t>DE ESTRATEGIAS</a:t>
            </a:r>
          </a:p>
        </p:txBody>
      </p:sp>
      <p:sp>
        <p:nvSpPr>
          <p:cNvPr id="61" name="Rectángulo 60">
            <a:extLst>
              <a:ext uri="{FF2B5EF4-FFF2-40B4-BE49-F238E27FC236}">
                <a16:creationId xmlns:a16="http://schemas.microsoft.com/office/drawing/2014/main" id="{C18C7166-CB52-4481-B7A0-D6960CD633AE}"/>
              </a:ext>
            </a:extLst>
          </p:cNvPr>
          <p:cNvSpPr/>
          <p:nvPr/>
        </p:nvSpPr>
        <p:spPr>
          <a:xfrm>
            <a:off x="9463151" y="1525607"/>
            <a:ext cx="2376141" cy="954107"/>
          </a:xfrm>
          <a:prstGeom prst="rect">
            <a:avLst/>
          </a:prstGeom>
          <a:solidFill>
            <a:schemeClr val="bg1">
              <a:lumMod val="95000"/>
            </a:schemeClr>
          </a:solidFill>
        </p:spPr>
        <p:txBody>
          <a:bodyPr wrap="square">
            <a:spAutoFit/>
          </a:bodyPr>
          <a:lstStyle/>
          <a:p>
            <a:r>
              <a:rPr lang="es-ES" sz="1400" dirty="0">
                <a:solidFill>
                  <a:srgbClr val="0000CC"/>
                </a:solidFill>
                <a:latin typeface="Verdana" panose="020B0604030504040204" pitchFamily="34" charset="0"/>
              </a:rPr>
              <a:t>Es necesaria una </a:t>
            </a:r>
            <a:r>
              <a:rPr lang="es-ES" sz="1400" b="1" dirty="0">
                <a:solidFill>
                  <a:srgbClr val="0000CC"/>
                </a:solidFill>
                <a:latin typeface="Verdana" panose="020B0604030504040204" pitchFamily="34" charset="0"/>
              </a:rPr>
              <a:t>realimentación de información</a:t>
            </a:r>
            <a:r>
              <a:rPr lang="es-ES" sz="1400" dirty="0">
                <a:solidFill>
                  <a:srgbClr val="0000CC"/>
                </a:solidFill>
                <a:latin typeface="Verdana" panose="020B0604030504040204" pitchFamily="34" charset="0"/>
              </a:rPr>
              <a:t> constante a lo largo del proceso</a:t>
            </a:r>
            <a:endParaRPr lang="es-ES" sz="1400" dirty="0">
              <a:solidFill>
                <a:srgbClr val="0000CC"/>
              </a:solidFill>
            </a:endParaRPr>
          </a:p>
        </p:txBody>
      </p:sp>
      <p:sp>
        <p:nvSpPr>
          <p:cNvPr id="29" name="Rectángulo 28">
            <a:extLst>
              <a:ext uri="{FF2B5EF4-FFF2-40B4-BE49-F238E27FC236}">
                <a16:creationId xmlns:a16="http://schemas.microsoft.com/office/drawing/2014/main" id="{50CFEEFB-3871-42B5-84C9-ABAFC9347E82}"/>
              </a:ext>
            </a:extLst>
          </p:cNvPr>
          <p:cNvSpPr/>
          <p:nvPr/>
        </p:nvSpPr>
        <p:spPr>
          <a:xfrm>
            <a:off x="293571" y="951227"/>
            <a:ext cx="2735978" cy="2323713"/>
          </a:xfrm>
          <a:prstGeom prst="rect">
            <a:avLst/>
          </a:prstGeom>
        </p:spPr>
        <p:txBody>
          <a:bodyPr wrap="square">
            <a:spAutoFit/>
          </a:bodyPr>
          <a:lstStyle/>
          <a:p>
            <a:pPr>
              <a:spcAft>
                <a:spcPts val="600"/>
              </a:spcAft>
            </a:pPr>
            <a:r>
              <a:rPr lang="es-ES" sz="2000" dirty="0">
                <a:solidFill>
                  <a:srgbClr val="CC0000"/>
                </a:solidFill>
                <a:latin typeface="Verdana" panose="020B0604030504040204" pitchFamily="34" charset="0"/>
              </a:rPr>
              <a:t>Paso 2. </a:t>
            </a:r>
          </a:p>
          <a:p>
            <a:pPr>
              <a:spcAft>
                <a:spcPts val="600"/>
              </a:spcAft>
            </a:pPr>
            <a:r>
              <a:rPr lang="es-ES" sz="2000" dirty="0">
                <a:latin typeface="Verdana" panose="020B0604030504040204" pitchFamily="34" charset="0"/>
              </a:rPr>
              <a:t>Realizar un análisis </a:t>
            </a:r>
            <a:r>
              <a:rPr lang="es-ES" sz="2000" dirty="0">
                <a:solidFill>
                  <a:srgbClr val="333333"/>
                </a:solidFill>
                <a:latin typeface="Verdana" panose="020B0604030504040204" pitchFamily="34" charset="0"/>
              </a:rPr>
              <a:t>estratégico con la ayuda de lo plasmado en el CANVAS de la empresa.</a:t>
            </a:r>
          </a:p>
        </p:txBody>
      </p:sp>
    </p:spTree>
    <p:extLst>
      <p:ext uri="{BB962C8B-B14F-4D97-AF65-F5344CB8AC3E}">
        <p14:creationId xmlns:p14="http://schemas.microsoft.com/office/powerpoint/2010/main" val="21607740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56E0438-613D-45F1-AB73-74302407DB7C}"/>
              </a:ext>
            </a:extLst>
          </p:cNvPr>
          <p:cNvSpPr/>
          <p:nvPr/>
        </p:nvSpPr>
        <p:spPr>
          <a:xfrm>
            <a:off x="6015710" y="1499612"/>
            <a:ext cx="6064556" cy="5139869"/>
          </a:xfrm>
          <a:prstGeom prst="rect">
            <a:avLst/>
          </a:prstGeom>
        </p:spPr>
        <p:txBody>
          <a:bodyPr wrap="square">
            <a:spAutoFit/>
          </a:bodyPr>
          <a:lstStyle/>
          <a:p>
            <a:r>
              <a:rPr lang="es-ES" sz="2400" b="1" dirty="0">
                <a:solidFill>
                  <a:srgbClr val="A40000"/>
                </a:solidFill>
                <a:latin typeface="Segoe UI" panose="020B0502040204020203" pitchFamily="34" charset="0"/>
                <a:cs typeface="Segoe UI" panose="020B0502040204020203" pitchFamily="34" charset="0"/>
              </a:rPr>
              <a:t>PROPUESTA DE VALOR</a:t>
            </a:r>
            <a:br>
              <a:rPr lang="es-ES" sz="2000" b="1" dirty="0">
                <a:solidFill>
                  <a:srgbClr val="000000"/>
                </a:solidFill>
                <a:latin typeface="Verdana" panose="020B0604030504040204" pitchFamily="34" charset="0"/>
                <a:ea typeface="Verdana" panose="020B0604030504040204" pitchFamily="34" charset="0"/>
              </a:rPr>
            </a:br>
            <a:endParaRPr lang="es-ES" sz="2000" b="1" dirty="0">
              <a:solidFill>
                <a:srgbClr val="000000"/>
              </a:solidFill>
              <a:latin typeface="Verdana" panose="020B0604030504040204" pitchFamily="34" charset="0"/>
              <a:ea typeface="Verdana" panose="020B0604030504040204" pitchFamily="34" charset="0"/>
            </a:endParaRPr>
          </a:p>
          <a:p>
            <a:pPr marL="0" lvl="2"/>
            <a:r>
              <a:rPr lang="es-ES" sz="2800" dirty="0">
                <a:solidFill>
                  <a:schemeClr val="accent5">
                    <a:lumMod val="75000"/>
                  </a:schemeClr>
                </a:solidFill>
                <a:latin typeface="Verdana" panose="020B0604030504040204" pitchFamily="34" charset="0"/>
                <a:ea typeface="Verdana" panose="020B0604030504040204" pitchFamily="34" charset="0"/>
              </a:rPr>
              <a:t>Bloque 4</a:t>
            </a:r>
            <a:r>
              <a:rPr lang="es-ES" sz="2800" dirty="0">
                <a:latin typeface="Verdana" panose="020B0604030504040204" pitchFamily="34" charset="0"/>
                <a:ea typeface="Verdana" panose="020B0604030504040204" pitchFamily="34" charset="0"/>
              </a:rPr>
              <a:t> </a:t>
            </a:r>
            <a:br>
              <a:rPr lang="es-ES" sz="2800" dirty="0">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del </a:t>
            </a:r>
            <a:r>
              <a:rPr lang="es-ES" sz="2000" b="1" dirty="0">
                <a:solidFill>
                  <a:schemeClr val="accent5">
                    <a:lumMod val="75000"/>
                  </a:schemeClr>
                </a:solidFill>
                <a:latin typeface="Segoe UI" panose="020B0502040204020203" pitchFamily="34" charset="0"/>
                <a:ea typeface="Verdana" panose="020B0604030504040204" pitchFamily="34" charset="0"/>
                <a:cs typeface="Segoe UI" panose="020B0502040204020203" pitchFamily="34" charset="0"/>
              </a:rPr>
              <a:t>CANVAS BUSINESS MODEL</a:t>
            </a:r>
            <a:endParaRPr lang="es-ES" sz="2400" b="1" dirty="0">
              <a:solidFill>
                <a:schemeClr val="accent5">
                  <a:lumMod val="75000"/>
                </a:schemeClr>
              </a:solidFill>
              <a:latin typeface="Segoe UI" panose="020B0502040204020203" pitchFamily="34" charset="0"/>
              <a:ea typeface="Verdana" panose="020B0604030504040204" pitchFamily="34" charset="0"/>
              <a:cs typeface="Segoe UI" panose="020B0502040204020203" pitchFamily="34" charset="0"/>
            </a:endParaRPr>
          </a:p>
          <a:p>
            <a:endParaRPr lang="es-ES" sz="2000" dirty="0">
              <a:solidFill>
                <a:srgbClr val="000000"/>
              </a:solidFill>
              <a:latin typeface="Verdana" panose="020B0604030504040204" pitchFamily="34" charset="0"/>
              <a:ea typeface="Verdana" panose="020B0604030504040204" pitchFamily="34" charset="0"/>
            </a:endParaRPr>
          </a:p>
          <a:p>
            <a:r>
              <a:rPr lang="es-ES" dirty="0">
                <a:solidFill>
                  <a:srgbClr val="000000"/>
                </a:solidFill>
                <a:latin typeface="Verdana" panose="020B0604030504040204" pitchFamily="34" charset="0"/>
                <a:ea typeface="Verdana" panose="020B0604030504040204" pitchFamily="34" charset="0"/>
              </a:rPr>
              <a:t>Se traduce en lo que se ofrece al cliente. </a:t>
            </a:r>
            <a:br>
              <a:rPr lang="es-ES" dirty="0">
                <a:solidFill>
                  <a:srgbClr val="000000"/>
                </a:solidFill>
                <a:latin typeface="Verdana" panose="020B0604030504040204" pitchFamily="34" charset="0"/>
                <a:ea typeface="Verdana" panose="020B0604030504040204" pitchFamily="34" charset="0"/>
              </a:rPr>
            </a:br>
            <a:r>
              <a:rPr lang="es-ES" dirty="0">
                <a:solidFill>
                  <a:srgbClr val="000000"/>
                </a:solidFill>
                <a:latin typeface="Verdana" panose="020B0604030504040204" pitchFamily="34" charset="0"/>
                <a:ea typeface="Verdana" panose="020B0604030504040204" pitchFamily="34" charset="0"/>
              </a:rPr>
              <a:t>Puede referirse a: </a:t>
            </a:r>
          </a:p>
          <a:p>
            <a:endParaRPr lang="es-ES" dirty="0">
              <a:solidFill>
                <a:srgbClr val="000000"/>
              </a:solidFill>
              <a:latin typeface="Verdana" panose="020B0604030504040204" pitchFamily="34" charset="0"/>
              <a:ea typeface="Verdana" panose="020B0604030504040204" pitchFamily="34" charset="0"/>
            </a:endParaRPr>
          </a:p>
          <a:p>
            <a:pPr marL="285750" indent="-285750">
              <a:spcAft>
                <a:spcPts val="600"/>
              </a:spcAft>
              <a:buFont typeface="Wingdings" panose="05000000000000000000" pitchFamily="2" charset="2"/>
              <a:buChar char="§"/>
            </a:pPr>
            <a:r>
              <a:rPr lang="es-ES" dirty="0">
                <a:solidFill>
                  <a:srgbClr val="000000"/>
                </a:solidFill>
                <a:latin typeface="Verdana" panose="020B0604030504040204" pitchFamily="34" charset="0"/>
                <a:ea typeface="Verdana" panose="020B0604030504040204" pitchFamily="34" charset="0"/>
              </a:rPr>
              <a:t>Solucionar un Problema</a:t>
            </a:r>
            <a:br>
              <a:rPr lang="es-ES" dirty="0">
                <a:solidFill>
                  <a:srgbClr val="000000"/>
                </a:solidFill>
                <a:latin typeface="Verdana" panose="020B0604030504040204" pitchFamily="34" charset="0"/>
                <a:ea typeface="Verdana" panose="020B0604030504040204" pitchFamily="34" charset="0"/>
              </a:rPr>
            </a:br>
            <a:r>
              <a:rPr lang="es-ES" dirty="0">
                <a:solidFill>
                  <a:srgbClr val="000000"/>
                </a:solidFill>
                <a:latin typeface="Verdana" panose="020B0604030504040204" pitchFamily="34" charset="0"/>
                <a:ea typeface="Verdana" panose="020B0604030504040204" pitchFamily="34" charset="0"/>
              </a:rPr>
              <a:t>(</a:t>
            </a:r>
            <a:r>
              <a:rPr lang="es-ES" i="1" dirty="0">
                <a:solidFill>
                  <a:srgbClr val="000000"/>
                </a:solidFill>
                <a:latin typeface="Georgia" panose="02040502050405020303" pitchFamily="18" charset="0"/>
                <a:ea typeface="Verdana" panose="020B0604030504040204" pitchFamily="34" charset="0"/>
              </a:rPr>
              <a:t>Conectarse a internet con la </a:t>
            </a:r>
            <a:br>
              <a:rPr lang="es-ES" i="1" dirty="0">
                <a:solidFill>
                  <a:srgbClr val="000000"/>
                </a:solidFill>
                <a:latin typeface="Georgia" panose="02040502050405020303" pitchFamily="18" charset="0"/>
                <a:ea typeface="Verdana" panose="020B0604030504040204" pitchFamily="34" charset="0"/>
              </a:rPr>
            </a:br>
            <a:r>
              <a:rPr lang="es-ES" i="1" dirty="0">
                <a:solidFill>
                  <a:srgbClr val="000000"/>
                </a:solidFill>
                <a:latin typeface="Georgia" panose="02040502050405020303" pitchFamily="18" charset="0"/>
                <a:ea typeface="Verdana" panose="020B0604030504040204" pitchFamily="34" charset="0"/>
              </a:rPr>
              <a:t>mejor velocidad al  mejor precio</a:t>
            </a:r>
            <a:r>
              <a:rPr lang="es-ES" i="1" dirty="0">
                <a:solidFill>
                  <a:srgbClr val="000000"/>
                </a:solidFill>
                <a:latin typeface="Verdana" panose="020B0604030504040204" pitchFamily="34" charset="0"/>
                <a:ea typeface="Verdana" panose="020B0604030504040204" pitchFamily="34" charset="0"/>
              </a:rPr>
              <a:t>)</a:t>
            </a:r>
          </a:p>
          <a:p>
            <a:pPr marL="285750" indent="-285750">
              <a:spcAft>
                <a:spcPts val="600"/>
              </a:spcAft>
              <a:buFont typeface="Wingdings" panose="05000000000000000000" pitchFamily="2" charset="2"/>
              <a:buChar char="§"/>
            </a:pPr>
            <a:r>
              <a:rPr lang="es-ES" dirty="0">
                <a:solidFill>
                  <a:srgbClr val="000000"/>
                </a:solidFill>
                <a:latin typeface="Verdana" panose="020B0604030504040204" pitchFamily="34" charset="0"/>
                <a:ea typeface="Verdana" panose="020B0604030504040204" pitchFamily="34" charset="0"/>
              </a:rPr>
              <a:t>Ayudar a ganar poder o status</a:t>
            </a:r>
            <a:br>
              <a:rPr lang="es-ES" dirty="0">
                <a:solidFill>
                  <a:srgbClr val="000000"/>
                </a:solidFill>
                <a:latin typeface="Verdana" panose="020B0604030504040204" pitchFamily="34" charset="0"/>
                <a:ea typeface="Verdana" panose="020B0604030504040204" pitchFamily="34" charset="0"/>
              </a:rPr>
            </a:br>
            <a:r>
              <a:rPr lang="es-ES" dirty="0">
                <a:solidFill>
                  <a:srgbClr val="000000"/>
                </a:solidFill>
                <a:latin typeface="Verdana" panose="020B0604030504040204" pitchFamily="34" charset="0"/>
                <a:ea typeface="Verdana" panose="020B0604030504040204" pitchFamily="34" charset="0"/>
              </a:rPr>
              <a:t>(</a:t>
            </a:r>
            <a:r>
              <a:rPr lang="es-ES" i="1" dirty="0">
                <a:solidFill>
                  <a:srgbClr val="000000"/>
                </a:solidFill>
                <a:latin typeface="Georgia" panose="02040502050405020303" pitchFamily="18" charset="0"/>
                <a:ea typeface="Verdana" panose="020B0604030504040204" pitchFamily="34" charset="0"/>
              </a:rPr>
              <a:t>Ir a la moda y sentirse bien</a:t>
            </a:r>
            <a:r>
              <a:rPr lang="es-ES" dirty="0">
                <a:solidFill>
                  <a:srgbClr val="000000"/>
                </a:solidFill>
                <a:latin typeface="Verdana" panose="020B0604030504040204" pitchFamily="34" charset="0"/>
                <a:ea typeface="Verdana" panose="020B0604030504040204" pitchFamily="34" charset="0"/>
              </a:rPr>
              <a:t>)</a:t>
            </a:r>
          </a:p>
          <a:p>
            <a:pPr marL="285750" indent="-285750">
              <a:spcAft>
                <a:spcPts val="600"/>
              </a:spcAft>
              <a:buFont typeface="Wingdings" panose="05000000000000000000" pitchFamily="2" charset="2"/>
              <a:buChar char="§"/>
            </a:pPr>
            <a:r>
              <a:rPr lang="es-ES" dirty="0">
                <a:solidFill>
                  <a:srgbClr val="000000"/>
                </a:solidFill>
                <a:latin typeface="Verdana" panose="020B0604030504040204" pitchFamily="34" charset="0"/>
                <a:ea typeface="Verdana" panose="020B0604030504040204" pitchFamily="34" charset="0"/>
              </a:rPr>
              <a:t>Solucionar necesidades </a:t>
            </a:r>
            <a:br>
              <a:rPr lang="es-ES" dirty="0">
                <a:solidFill>
                  <a:srgbClr val="000000"/>
                </a:solidFill>
                <a:latin typeface="Verdana" panose="020B0604030504040204" pitchFamily="34" charset="0"/>
                <a:ea typeface="Verdana" panose="020B0604030504040204" pitchFamily="34" charset="0"/>
              </a:rPr>
            </a:br>
            <a:r>
              <a:rPr lang="es-ES" dirty="0">
                <a:solidFill>
                  <a:srgbClr val="000000"/>
                </a:solidFill>
                <a:latin typeface="Verdana" panose="020B0604030504040204" pitchFamily="34" charset="0"/>
                <a:ea typeface="Verdana" panose="020B0604030504040204" pitchFamily="34" charset="0"/>
              </a:rPr>
              <a:t>personales o emocionales</a:t>
            </a:r>
            <a:br>
              <a:rPr lang="es-ES" dirty="0">
                <a:solidFill>
                  <a:srgbClr val="000000"/>
                </a:solidFill>
                <a:latin typeface="Verdana" panose="020B0604030504040204" pitchFamily="34" charset="0"/>
                <a:ea typeface="Verdana" panose="020B0604030504040204" pitchFamily="34" charset="0"/>
              </a:rPr>
            </a:br>
            <a:r>
              <a:rPr lang="es-ES" dirty="0">
                <a:solidFill>
                  <a:srgbClr val="000000"/>
                </a:solidFill>
                <a:latin typeface="Verdana" panose="020B0604030504040204" pitchFamily="34" charset="0"/>
                <a:ea typeface="Verdana" panose="020B0604030504040204" pitchFamily="34" charset="0"/>
              </a:rPr>
              <a:t>(</a:t>
            </a:r>
            <a:r>
              <a:rPr lang="es-ES" i="1" dirty="0">
                <a:solidFill>
                  <a:srgbClr val="000000"/>
                </a:solidFill>
                <a:latin typeface="Georgia" panose="02040502050405020303" pitchFamily="18" charset="0"/>
                <a:ea typeface="Verdana" panose="020B0604030504040204" pitchFamily="34" charset="0"/>
              </a:rPr>
              <a:t>Hacer Yoga para calmar la mente</a:t>
            </a:r>
            <a:r>
              <a:rPr lang="es-ES" i="1" dirty="0">
                <a:solidFill>
                  <a:srgbClr val="000000"/>
                </a:solidFill>
                <a:latin typeface="Verdana" panose="020B0604030504040204" pitchFamily="34" charset="0"/>
                <a:ea typeface="Verdana" panose="020B0604030504040204" pitchFamily="34" charset="0"/>
              </a:rPr>
              <a:t>)</a:t>
            </a:r>
            <a:endParaRPr lang="es-ES" dirty="0">
              <a:solidFill>
                <a:srgbClr val="000000"/>
              </a:solidFill>
              <a:latin typeface="Verdana" panose="020B0604030504040204" pitchFamily="34" charset="0"/>
              <a:ea typeface="Verdana" panose="020B0604030504040204" pitchFamily="34" charset="0"/>
            </a:endParaRPr>
          </a:p>
        </p:txBody>
      </p:sp>
      <p:pic>
        <p:nvPicPr>
          <p:cNvPr id="7" name="Picture 18" descr="Publicidad en vallas publicitarias, publicidad callejera, cartel promocional. propuesta ventajosa, obsequio al cliente, atracción del cliente. personaje de dibujos animados transeúnte vector gratuito">
            <a:extLst>
              <a:ext uri="{FF2B5EF4-FFF2-40B4-BE49-F238E27FC236}">
                <a16:creationId xmlns:a16="http://schemas.microsoft.com/office/drawing/2014/main" id="{B042E48A-07E8-40B6-8AB9-FEF051D392C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5045" y="1913284"/>
            <a:ext cx="1235184" cy="123518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92D70E8-FBD9-45EE-A23C-5BAFC69506DB}"/>
              </a:ext>
            </a:extLst>
          </p:cNvPr>
          <p:cNvSpPr>
            <a:spLocks noGrp="1"/>
          </p:cNvSpPr>
          <p:nvPr>
            <p:ph type="title"/>
          </p:nvPr>
        </p:nvSpPr>
        <p:spPr/>
        <p:txBody>
          <a:bodyPr/>
          <a:lstStyle/>
          <a:p>
            <a:r>
              <a:rPr lang="es-ES" dirty="0"/>
              <a:t>La misión, la visión y la propuesta de Valor</a:t>
            </a:r>
          </a:p>
        </p:txBody>
      </p:sp>
      <p:sp>
        <p:nvSpPr>
          <p:cNvPr id="3" name="Rectángulo 2">
            <a:extLst>
              <a:ext uri="{FF2B5EF4-FFF2-40B4-BE49-F238E27FC236}">
                <a16:creationId xmlns:a16="http://schemas.microsoft.com/office/drawing/2014/main" id="{E0B6307E-DC18-477E-A884-ED7D53C56E09}"/>
              </a:ext>
            </a:extLst>
          </p:cNvPr>
          <p:cNvSpPr/>
          <p:nvPr/>
        </p:nvSpPr>
        <p:spPr>
          <a:xfrm>
            <a:off x="664464" y="954816"/>
            <a:ext cx="4715256" cy="1738938"/>
          </a:xfrm>
          <a:prstGeom prst="rect">
            <a:avLst/>
          </a:prstGeom>
        </p:spPr>
        <p:txBody>
          <a:bodyPr wrap="square">
            <a:spAutoFit/>
          </a:bodyPr>
          <a:lstStyle/>
          <a:p>
            <a:pPr>
              <a:spcAft>
                <a:spcPts val="600"/>
              </a:spcAft>
            </a:pPr>
            <a:r>
              <a:rPr lang="es-ES" sz="2400" b="1" dirty="0">
                <a:solidFill>
                  <a:srgbClr val="A40000"/>
                </a:solidFill>
                <a:latin typeface="Segoe UI" panose="020B0502040204020203" pitchFamily="34" charset="0"/>
                <a:cs typeface="Segoe UI" panose="020B0502040204020203" pitchFamily="34" charset="0"/>
              </a:rPr>
              <a:t>MISIÓN</a:t>
            </a:r>
            <a:br>
              <a:rPr lang="es-ES" sz="2000" b="1" dirty="0">
                <a:solidFill>
                  <a:srgbClr val="333333"/>
                </a:solidFill>
                <a:latin typeface="Verdana" panose="020B0604030504040204" pitchFamily="34" charset="0"/>
              </a:rPr>
            </a:br>
            <a:br>
              <a:rPr lang="es-ES" dirty="0">
                <a:solidFill>
                  <a:srgbClr val="333333"/>
                </a:solidFill>
                <a:latin typeface="Verdana" panose="020B0604030504040204" pitchFamily="34" charset="0"/>
              </a:rPr>
            </a:br>
            <a:r>
              <a:rPr lang="es-ES" dirty="0">
                <a:solidFill>
                  <a:srgbClr val="333333"/>
                </a:solidFill>
                <a:latin typeface="Verdana" panose="020B0604030504040204" pitchFamily="34" charset="0"/>
              </a:rPr>
              <a:t>Definir la función o tarea básica que tiene la Organización en la Sociedad.</a:t>
            </a:r>
          </a:p>
          <a:p>
            <a:pPr>
              <a:spcAft>
                <a:spcPts val="600"/>
              </a:spcAft>
            </a:pPr>
            <a:r>
              <a:rPr lang="es-ES" sz="2400" i="1" dirty="0">
                <a:solidFill>
                  <a:srgbClr val="A40000"/>
                </a:solidFill>
                <a:latin typeface="Georgia" panose="02040502050405020303" pitchFamily="18" charset="0"/>
              </a:rPr>
              <a:t>¿Para qué existe?</a:t>
            </a:r>
            <a:r>
              <a:rPr lang="es-ES" sz="2000" dirty="0">
                <a:solidFill>
                  <a:srgbClr val="333333"/>
                </a:solidFill>
                <a:latin typeface="Verdana" panose="020B0604030504040204" pitchFamily="34" charset="0"/>
              </a:rPr>
              <a:t> </a:t>
            </a:r>
          </a:p>
        </p:txBody>
      </p:sp>
      <p:sp>
        <p:nvSpPr>
          <p:cNvPr id="4" name="Rectángulo 3">
            <a:extLst>
              <a:ext uri="{FF2B5EF4-FFF2-40B4-BE49-F238E27FC236}">
                <a16:creationId xmlns:a16="http://schemas.microsoft.com/office/drawing/2014/main" id="{A21089EE-E55D-4466-843B-3CA900E5F3F0}"/>
              </a:ext>
            </a:extLst>
          </p:cNvPr>
          <p:cNvSpPr/>
          <p:nvPr/>
        </p:nvSpPr>
        <p:spPr>
          <a:xfrm>
            <a:off x="664465" y="3302541"/>
            <a:ext cx="4557780" cy="2954655"/>
          </a:xfrm>
          <a:prstGeom prst="rect">
            <a:avLst/>
          </a:prstGeom>
        </p:spPr>
        <p:txBody>
          <a:bodyPr wrap="square">
            <a:spAutoFit/>
          </a:bodyPr>
          <a:lstStyle/>
          <a:p>
            <a:r>
              <a:rPr lang="es-ES" sz="2400" b="1" dirty="0">
                <a:solidFill>
                  <a:srgbClr val="A40000"/>
                </a:solidFill>
                <a:latin typeface="Segoe UI" panose="020B0502040204020203" pitchFamily="34" charset="0"/>
                <a:cs typeface="Segoe UI" panose="020B0502040204020203" pitchFamily="34" charset="0"/>
              </a:rPr>
              <a:t>VISIÓN</a:t>
            </a:r>
            <a:br>
              <a:rPr lang="es-ES" sz="2000" b="1" dirty="0">
                <a:solidFill>
                  <a:srgbClr val="333333"/>
                </a:solidFill>
                <a:latin typeface="Verdana" panose="020B0604030504040204" pitchFamily="34" charset="0"/>
              </a:rPr>
            </a:br>
            <a:r>
              <a:rPr lang="es-ES" sz="1400" dirty="0">
                <a:solidFill>
                  <a:srgbClr val="333333"/>
                </a:solidFill>
                <a:latin typeface="Verdana" panose="020B0604030504040204" pitchFamily="34" charset="0"/>
              </a:rPr>
              <a:t> </a:t>
            </a:r>
            <a:br>
              <a:rPr lang="es-ES" sz="1400" dirty="0">
                <a:solidFill>
                  <a:srgbClr val="333333"/>
                </a:solidFill>
                <a:latin typeface="Verdana" panose="020B0604030504040204" pitchFamily="34" charset="0"/>
              </a:rPr>
            </a:br>
            <a:r>
              <a:rPr lang="es-ES" dirty="0">
                <a:solidFill>
                  <a:srgbClr val="333333"/>
                </a:solidFill>
                <a:latin typeface="Verdana" panose="020B0604030504040204" pitchFamily="34" charset="0"/>
              </a:rPr>
              <a:t>Refleja la imagen mental de la </a:t>
            </a:r>
            <a:br>
              <a:rPr lang="es-ES" dirty="0">
                <a:solidFill>
                  <a:srgbClr val="333333"/>
                </a:solidFill>
                <a:latin typeface="Verdana" panose="020B0604030504040204" pitchFamily="34" charset="0"/>
              </a:rPr>
            </a:br>
            <a:r>
              <a:rPr lang="es-ES" sz="2000" dirty="0">
                <a:solidFill>
                  <a:srgbClr val="CC0000"/>
                </a:solidFill>
                <a:latin typeface="Verdana" panose="020B0604030504040204" pitchFamily="34" charset="0"/>
              </a:rPr>
              <a:t>trayectoria de la empresa </a:t>
            </a:r>
            <a:br>
              <a:rPr lang="es-ES" sz="2000" dirty="0">
                <a:solidFill>
                  <a:srgbClr val="CC0000"/>
                </a:solidFill>
                <a:latin typeface="Verdana" panose="020B0604030504040204" pitchFamily="34" charset="0"/>
              </a:rPr>
            </a:br>
            <a:r>
              <a:rPr lang="es-ES" dirty="0">
                <a:solidFill>
                  <a:srgbClr val="333333"/>
                </a:solidFill>
                <a:latin typeface="Verdana" panose="020B0604030504040204" pitchFamily="34" charset="0"/>
              </a:rPr>
              <a:t>en su funcionamiento. </a:t>
            </a:r>
          </a:p>
          <a:p>
            <a:endParaRPr lang="es-ES" dirty="0">
              <a:solidFill>
                <a:srgbClr val="333333"/>
              </a:solidFill>
              <a:latin typeface="Verdana" panose="020B0604030504040204" pitchFamily="34" charset="0"/>
            </a:endParaRPr>
          </a:p>
          <a:p>
            <a:r>
              <a:rPr lang="es-ES" dirty="0">
                <a:solidFill>
                  <a:srgbClr val="333333"/>
                </a:solidFill>
                <a:latin typeface="Verdana" panose="020B0604030504040204" pitchFamily="34" charset="0"/>
              </a:rPr>
              <a:t>Identificaría las diferencias,</a:t>
            </a:r>
            <a:br>
              <a:rPr lang="es-ES" dirty="0">
                <a:solidFill>
                  <a:srgbClr val="333333"/>
                </a:solidFill>
                <a:latin typeface="Verdana" panose="020B0604030504040204" pitchFamily="34" charset="0"/>
              </a:rPr>
            </a:br>
            <a:r>
              <a:rPr lang="es-ES" dirty="0">
                <a:solidFill>
                  <a:srgbClr val="333333"/>
                </a:solidFill>
                <a:latin typeface="Verdana" panose="020B0604030504040204" pitchFamily="34" charset="0"/>
              </a:rPr>
              <a:t>entre la situación actual y la deseada </a:t>
            </a:r>
            <a:br>
              <a:rPr lang="es-ES" dirty="0">
                <a:solidFill>
                  <a:srgbClr val="333333"/>
                </a:solidFill>
                <a:latin typeface="Verdana" panose="020B0604030504040204" pitchFamily="34" charset="0"/>
              </a:rPr>
            </a:br>
            <a:r>
              <a:rPr lang="es-ES" dirty="0">
                <a:solidFill>
                  <a:srgbClr val="333333"/>
                </a:solidFill>
                <a:latin typeface="Verdana" panose="020B0604030504040204" pitchFamily="34" charset="0"/>
              </a:rPr>
              <a:t>y por consiguiente, marcaría la </a:t>
            </a:r>
            <a:br>
              <a:rPr lang="es-ES" dirty="0">
                <a:solidFill>
                  <a:srgbClr val="333333"/>
                </a:solidFill>
                <a:latin typeface="Verdana" panose="020B0604030504040204" pitchFamily="34" charset="0"/>
              </a:rPr>
            </a:br>
            <a:r>
              <a:rPr lang="es-ES" dirty="0">
                <a:solidFill>
                  <a:srgbClr val="333333"/>
                </a:solidFill>
                <a:latin typeface="Verdana" panose="020B0604030504040204" pitchFamily="34" charset="0"/>
              </a:rPr>
              <a:t>dirección a seguir por la empresa.</a:t>
            </a:r>
          </a:p>
        </p:txBody>
      </p:sp>
      <p:sp>
        <p:nvSpPr>
          <p:cNvPr id="6" name="Rectángulo 5">
            <a:extLst>
              <a:ext uri="{FF2B5EF4-FFF2-40B4-BE49-F238E27FC236}">
                <a16:creationId xmlns:a16="http://schemas.microsoft.com/office/drawing/2014/main" id="{0F324177-9156-46A2-A4D2-2FCAD55C1A8E}"/>
              </a:ext>
            </a:extLst>
          </p:cNvPr>
          <p:cNvSpPr/>
          <p:nvPr/>
        </p:nvSpPr>
        <p:spPr>
          <a:xfrm>
            <a:off x="4493621" y="495518"/>
            <a:ext cx="2429692" cy="720000"/>
          </a:xfrm>
          <a:prstGeom prst="rect">
            <a:avLst/>
          </a:prstGeom>
          <a:solidFill>
            <a:srgbClr val="C0504D">
              <a:hueOff val="0"/>
              <a:satOff val="0"/>
              <a:lumOff val="0"/>
              <a:alphaOff val="0"/>
            </a:srgbClr>
          </a:solidFill>
          <a:ln w="38100" cap="flat" cmpd="sng" algn="ctr">
            <a:solidFill>
              <a:srgbClr val="0066FF"/>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Misión, Visión</a:t>
            </a:r>
          </a:p>
          <a:p>
            <a:pPr algn="ctr"/>
            <a:r>
              <a:rPr lang="es-ES" sz="1600" dirty="0">
                <a:solidFill>
                  <a:schemeClr val="bg1"/>
                </a:solidFill>
                <a:latin typeface="Verdana" panose="020B0604030504040204" pitchFamily="34" charset="0"/>
                <a:ea typeface="Verdana" panose="020B0604030504040204" pitchFamily="34" charset="0"/>
              </a:rPr>
              <a:t>Propuesta de valor</a:t>
            </a:r>
          </a:p>
        </p:txBody>
      </p:sp>
      <p:sp>
        <p:nvSpPr>
          <p:cNvPr id="8" name="CuadroTexto 7">
            <a:extLst>
              <a:ext uri="{FF2B5EF4-FFF2-40B4-BE49-F238E27FC236}">
                <a16:creationId xmlns:a16="http://schemas.microsoft.com/office/drawing/2014/main" id="{C2D8673E-CC26-4564-8700-D5D41C5C41F4}"/>
              </a:ext>
            </a:extLst>
          </p:cNvPr>
          <p:cNvSpPr txBox="1"/>
          <p:nvPr/>
        </p:nvSpPr>
        <p:spPr>
          <a:xfrm>
            <a:off x="3852099" y="515733"/>
            <a:ext cx="641522" cy="707886"/>
          </a:xfrm>
          <a:prstGeom prst="rect">
            <a:avLst/>
          </a:prstGeom>
          <a:noFill/>
        </p:spPr>
        <p:txBody>
          <a:bodyPr wrap="none" rtlCol="0">
            <a:spAutoFit/>
          </a:bodyPr>
          <a:lstStyle/>
          <a:p>
            <a:r>
              <a:rPr lang="es-ES" sz="4000" dirty="0">
                <a:solidFill>
                  <a:srgbClr val="0000CC"/>
                </a:solidFill>
                <a:sym typeface="Wingdings" panose="05000000000000000000" pitchFamily="2" charset="2"/>
              </a:rPr>
              <a:t></a:t>
            </a:r>
            <a:endParaRPr lang="es-ES" sz="4000" dirty="0">
              <a:solidFill>
                <a:srgbClr val="0000CC"/>
              </a:solidFill>
            </a:endParaRPr>
          </a:p>
        </p:txBody>
      </p:sp>
      <p:cxnSp>
        <p:nvCxnSpPr>
          <p:cNvPr id="10" name="Conector recto 9">
            <a:extLst>
              <a:ext uri="{FF2B5EF4-FFF2-40B4-BE49-F238E27FC236}">
                <a16:creationId xmlns:a16="http://schemas.microsoft.com/office/drawing/2014/main" id="{042F1DD9-AE51-4FA0-B379-3238A166A275}"/>
              </a:ext>
            </a:extLst>
          </p:cNvPr>
          <p:cNvCxnSpPr>
            <a:cxnSpLocks/>
          </p:cNvCxnSpPr>
          <p:nvPr/>
        </p:nvCxnSpPr>
        <p:spPr>
          <a:xfrm>
            <a:off x="284480" y="3027680"/>
            <a:ext cx="542398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A67F885-4AAA-4954-AEE2-7C4E150E3334}"/>
              </a:ext>
            </a:extLst>
          </p:cNvPr>
          <p:cNvCxnSpPr>
            <a:cxnSpLocks/>
          </p:cNvCxnSpPr>
          <p:nvPr/>
        </p:nvCxnSpPr>
        <p:spPr>
          <a:xfrm>
            <a:off x="5709920" y="1489837"/>
            <a:ext cx="0" cy="504304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8608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8DDB9-7618-4BCB-9A63-C9D9B1F961C4}"/>
              </a:ext>
            </a:extLst>
          </p:cNvPr>
          <p:cNvSpPr>
            <a:spLocks noGrp="1"/>
          </p:cNvSpPr>
          <p:nvPr>
            <p:ph type="title"/>
          </p:nvPr>
        </p:nvSpPr>
        <p:spPr/>
        <p:txBody>
          <a:bodyPr/>
          <a:lstStyle/>
          <a:p>
            <a:r>
              <a:rPr lang="es-ES" dirty="0"/>
              <a:t>Proceso de Planeamiento Estratégico. Paso 2</a:t>
            </a:r>
          </a:p>
        </p:txBody>
      </p:sp>
      <p:cxnSp>
        <p:nvCxnSpPr>
          <p:cNvPr id="19" name="Conector recto 18">
            <a:extLst>
              <a:ext uri="{FF2B5EF4-FFF2-40B4-BE49-F238E27FC236}">
                <a16:creationId xmlns:a16="http://schemas.microsoft.com/office/drawing/2014/main" id="{8B1B7051-D31C-48AE-8B1D-8C39C74D4A12}"/>
              </a:ext>
            </a:extLst>
          </p:cNvPr>
          <p:cNvCxnSpPr/>
          <p:nvPr/>
        </p:nvCxnSpPr>
        <p:spPr>
          <a:xfrm>
            <a:off x="5199018" y="1919369"/>
            <a:ext cx="108421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A4E0ED0C-D2E8-4F3B-AACF-1A4963AA315E}"/>
              </a:ext>
            </a:extLst>
          </p:cNvPr>
          <p:cNvSpPr/>
          <p:nvPr/>
        </p:nvSpPr>
        <p:spPr>
          <a:xfrm>
            <a:off x="4728754" y="1305416"/>
            <a:ext cx="2024744" cy="109727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5333FCB-1074-47F7-A285-F59C08EB2126}"/>
              </a:ext>
            </a:extLst>
          </p:cNvPr>
          <p:cNvSpPr/>
          <p:nvPr/>
        </p:nvSpPr>
        <p:spPr>
          <a:xfrm>
            <a:off x="4045132" y="1601505"/>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externo</a:t>
            </a:r>
          </a:p>
        </p:txBody>
      </p:sp>
      <p:sp>
        <p:nvSpPr>
          <p:cNvPr id="7" name="Rectángulo 6">
            <a:extLst>
              <a:ext uri="{FF2B5EF4-FFF2-40B4-BE49-F238E27FC236}">
                <a16:creationId xmlns:a16="http://schemas.microsoft.com/office/drawing/2014/main" id="{3A95001F-AA59-4240-9052-1448E2F407B0}"/>
              </a:ext>
            </a:extLst>
          </p:cNvPr>
          <p:cNvSpPr/>
          <p:nvPr/>
        </p:nvSpPr>
        <p:spPr>
          <a:xfrm>
            <a:off x="6078584" y="1623277"/>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interno</a:t>
            </a:r>
          </a:p>
        </p:txBody>
      </p:sp>
      <p:sp>
        <p:nvSpPr>
          <p:cNvPr id="5" name="Rectángulo 4">
            <a:extLst>
              <a:ext uri="{FF2B5EF4-FFF2-40B4-BE49-F238E27FC236}">
                <a16:creationId xmlns:a16="http://schemas.microsoft.com/office/drawing/2014/main" id="{21DFAC9D-DFC9-4589-B632-F08F507631B0}"/>
              </a:ext>
            </a:extLst>
          </p:cNvPr>
          <p:cNvSpPr/>
          <p:nvPr/>
        </p:nvSpPr>
        <p:spPr>
          <a:xfrm>
            <a:off x="4493621" y="495518"/>
            <a:ext cx="2429692"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Misión, Visión</a:t>
            </a:r>
          </a:p>
          <a:p>
            <a:pPr algn="ctr"/>
            <a:r>
              <a:rPr lang="es-ES" sz="1600" dirty="0">
                <a:solidFill>
                  <a:schemeClr val="bg1"/>
                </a:solidFill>
                <a:latin typeface="Verdana" panose="020B0604030504040204" pitchFamily="34" charset="0"/>
                <a:ea typeface="Verdana" panose="020B0604030504040204" pitchFamily="34" charset="0"/>
              </a:rPr>
              <a:t>Propuesta de valor</a:t>
            </a:r>
          </a:p>
        </p:txBody>
      </p:sp>
      <p:cxnSp>
        <p:nvCxnSpPr>
          <p:cNvPr id="17" name="Conector recto 16">
            <a:extLst>
              <a:ext uri="{FF2B5EF4-FFF2-40B4-BE49-F238E27FC236}">
                <a16:creationId xmlns:a16="http://schemas.microsoft.com/office/drawing/2014/main" id="{621D23A1-FC90-420C-B2F0-50E502F4F799}"/>
              </a:ext>
            </a:extLst>
          </p:cNvPr>
          <p:cNvCxnSpPr/>
          <p:nvPr/>
        </p:nvCxnSpPr>
        <p:spPr>
          <a:xfrm>
            <a:off x="5747657" y="1161720"/>
            <a:ext cx="0" cy="75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EB2D8C-0467-43EC-A3AA-182CA4B6EC41}"/>
              </a:ext>
            </a:extLst>
          </p:cNvPr>
          <p:cNvSpPr txBox="1"/>
          <p:nvPr/>
        </p:nvSpPr>
        <p:spPr>
          <a:xfrm>
            <a:off x="4480561" y="1266226"/>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8" name="CuadroTexto 47">
            <a:extLst>
              <a:ext uri="{FF2B5EF4-FFF2-40B4-BE49-F238E27FC236}">
                <a16:creationId xmlns:a16="http://schemas.microsoft.com/office/drawing/2014/main" id="{3BAB470A-E0DE-45FE-AE34-5FEDE2A74BA0}"/>
              </a:ext>
            </a:extLst>
          </p:cNvPr>
          <p:cNvSpPr txBox="1"/>
          <p:nvPr/>
        </p:nvSpPr>
        <p:spPr>
          <a:xfrm>
            <a:off x="6514012" y="1274935"/>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15" name="CuadroTexto 14">
            <a:extLst>
              <a:ext uri="{FF2B5EF4-FFF2-40B4-BE49-F238E27FC236}">
                <a16:creationId xmlns:a16="http://schemas.microsoft.com/office/drawing/2014/main" id="{A6B4F23C-045A-4349-AC5C-E1A1D5330EAF}"/>
              </a:ext>
            </a:extLst>
          </p:cNvPr>
          <p:cNvSpPr txBox="1"/>
          <p:nvPr/>
        </p:nvSpPr>
        <p:spPr>
          <a:xfrm>
            <a:off x="5378526" y="1893711"/>
            <a:ext cx="725199" cy="307777"/>
          </a:xfrm>
          <a:prstGeom prst="rect">
            <a:avLst/>
          </a:prstGeom>
          <a:noFill/>
        </p:spPr>
        <p:txBody>
          <a:bodyPr wrap="none" rtlCol="0">
            <a:spAutoFit/>
          </a:bodyPr>
          <a:lstStyle/>
          <a:p>
            <a:r>
              <a:rPr lang="es-ES" sz="1400" dirty="0">
                <a:solidFill>
                  <a:srgbClr val="C00000"/>
                </a:solidFill>
                <a:latin typeface="Arial Black" panose="020B0A04020102020204" pitchFamily="34" charset="0"/>
                <a:ea typeface="Verdana" panose="020B0604030504040204" pitchFamily="34" charset="0"/>
              </a:rPr>
              <a:t>DAFO</a:t>
            </a:r>
            <a:endParaRPr lang="es-ES" sz="1200" dirty="0">
              <a:solidFill>
                <a:srgbClr val="C00000"/>
              </a:solidFill>
              <a:latin typeface="Arial Black" panose="020B0A04020102020204" pitchFamily="34" charset="0"/>
              <a:ea typeface="Verdana" panose="020B0604030504040204" pitchFamily="34" charset="0"/>
            </a:endParaRPr>
          </a:p>
        </p:txBody>
      </p:sp>
      <p:sp>
        <p:nvSpPr>
          <p:cNvPr id="8" name="CuadroTexto 7">
            <a:extLst>
              <a:ext uri="{FF2B5EF4-FFF2-40B4-BE49-F238E27FC236}">
                <a16:creationId xmlns:a16="http://schemas.microsoft.com/office/drawing/2014/main" id="{D9D1AA6F-7144-44DD-AC26-F96EFA7537FD}"/>
              </a:ext>
            </a:extLst>
          </p:cNvPr>
          <p:cNvSpPr txBox="1"/>
          <p:nvPr/>
        </p:nvSpPr>
        <p:spPr>
          <a:xfrm>
            <a:off x="681291" y="2806564"/>
            <a:ext cx="4931569" cy="3524042"/>
          </a:xfrm>
          <a:prstGeom prst="rect">
            <a:avLst/>
          </a:prstGeom>
          <a:solidFill>
            <a:schemeClr val="bg1"/>
          </a:solidFill>
        </p:spPr>
        <p:txBody>
          <a:bodyPr wrap="square" rtlCol="0">
            <a:spAutoFit/>
          </a:bodyPr>
          <a:lstStyle/>
          <a:p>
            <a:pPr marL="285750" indent="-285750">
              <a:spcAft>
                <a:spcPts val="600"/>
              </a:spcAft>
              <a:buClr>
                <a:srgbClr val="C00000"/>
              </a:buClr>
              <a:buFont typeface="Wingdings" panose="05000000000000000000" pitchFamily="2" charset="2"/>
              <a:buChar char="ü"/>
            </a:pPr>
            <a:r>
              <a:rPr lang="es-ES" sz="1600" dirty="0">
                <a:latin typeface="Verdana" panose="020B0604030504040204" pitchFamily="34" charset="0"/>
                <a:ea typeface="Verdana" panose="020B0604030504040204" pitchFamily="34" charset="0"/>
              </a:rPr>
              <a:t>¿Cuáles fuerzas competitivas actúan para mejorar o debilitar las perspectivas de crecimiento y rentabilidad de la empresa en el sector ?</a:t>
            </a:r>
          </a:p>
          <a:p>
            <a:pPr marL="285750" indent="-285750">
              <a:spcAft>
                <a:spcPts val="600"/>
              </a:spcAft>
              <a:buClr>
                <a:srgbClr val="C00000"/>
              </a:buClr>
              <a:buFont typeface="Wingdings" panose="05000000000000000000" pitchFamily="2" charset="2"/>
              <a:buChar char="ü"/>
            </a:pPr>
            <a:r>
              <a:rPr lang="es-ES" sz="1600" dirty="0">
                <a:latin typeface="Verdana" panose="020B0604030504040204" pitchFamily="34" charset="0"/>
                <a:ea typeface="Verdana" panose="020B0604030504040204" pitchFamily="34" charset="0"/>
              </a:rPr>
              <a:t>¿Qué factores están impulsando el cambio de la industria? ¿Y qué impacto tendrán en la empresa?</a:t>
            </a:r>
          </a:p>
          <a:p>
            <a:pPr marL="285750" indent="-285750">
              <a:spcAft>
                <a:spcPts val="600"/>
              </a:spcAft>
              <a:buClr>
                <a:srgbClr val="C00000"/>
              </a:buClr>
              <a:buFont typeface="Wingdings" panose="05000000000000000000" pitchFamily="2" charset="2"/>
              <a:buChar char="ü"/>
            </a:pPr>
            <a:r>
              <a:rPr lang="es-ES" sz="1600" dirty="0">
                <a:latin typeface="Verdana" panose="020B0604030504040204" pitchFamily="34" charset="0"/>
                <a:ea typeface="Verdana" panose="020B0604030504040204" pitchFamily="34" charset="0"/>
              </a:rPr>
              <a:t>¿Cómo se posicionan los rivales (competidores) de la industria? y ¿qué movimientos estratégicos es probable que hagan en un futuro?</a:t>
            </a:r>
          </a:p>
          <a:p>
            <a:pPr marL="285750" indent="-285750">
              <a:spcAft>
                <a:spcPts val="600"/>
              </a:spcAft>
              <a:buClr>
                <a:srgbClr val="C00000"/>
              </a:buClr>
              <a:buFont typeface="Wingdings" panose="05000000000000000000" pitchFamily="2" charset="2"/>
              <a:buChar char="ü"/>
            </a:pPr>
            <a:r>
              <a:rPr lang="es-ES" sz="1600" dirty="0">
                <a:latin typeface="Verdana" panose="020B0604030504040204" pitchFamily="34" charset="0"/>
                <a:ea typeface="Verdana" panose="020B0604030504040204" pitchFamily="34" charset="0"/>
              </a:rPr>
              <a:t>¿Cuáles son los factores clave del futuro éxito competitivo de la industria o sector?</a:t>
            </a:r>
          </a:p>
        </p:txBody>
      </p:sp>
      <p:sp>
        <p:nvSpPr>
          <p:cNvPr id="9" name="CuadroTexto 8">
            <a:extLst>
              <a:ext uri="{FF2B5EF4-FFF2-40B4-BE49-F238E27FC236}">
                <a16:creationId xmlns:a16="http://schemas.microsoft.com/office/drawing/2014/main" id="{A839B34A-2576-43DD-81C1-656E971E27D6}"/>
              </a:ext>
            </a:extLst>
          </p:cNvPr>
          <p:cNvSpPr txBox="1"/>
          <p:nvPr/>
        </p:nvSpPr>
        <p:spPr>
          <a:xfrm>
            <a:off x="6283235" y="2806564"/>
            <a:ext cx="5360774" cy="3600986"/>
          </a:xfrm>
          <a:prstGeom prst="rect">
            <a:avLst/>
          </a:prstGeom>
          <a:solidFill>
            <a:schemeClr val="bg1"/>
          </a:solidFill>
        </p:spPr>
        <p:txBody>
          <a:bodyPr wrap="square" rtlCol="0">
            <a:spAutoFit/>
          </a:bodyPr>
          <a:lstStyle>
            <a:defPPr>
              <a:defRPr lang="es-ES"/>
            </a:defPPr>
            <a:lvl1pPr marL="285750" indent="-285750">
              <a:buClr>
                <a:srgbClr val="C00000"/>
              </a:buClr>
              <a:buFont typeface="Wingdings" panose="05000000000000000000" pitchFamily="2" charset="2"/>
              <a:buChar char="ü"/>
              <a:defRPr/>
            </a:lvl1pPr>
          </a:lstStyle>
          <a:p>
            <a:pPr>
              <a:spcAft>
                <a:spcPts val="600"/>
              </a:spcAft>
            </a:pPr>
            <a:r>
              <a:rPr lang="es-ES" sz="1600" dirty="0">
                <a:latin typeface="Verdana" panose="020B0604030504040204" pitchFamily="34" charset="0"/>
                <a:ea typeface="Verdana" panose="020B0604030504040204" pitchFamily="34" charset="0"/>
              </a:rPr>
              <a:t>¿Tiene la empresa una propuesta de valor atractiva para el cliente?</a:t>
            </a:r>
          </a:p>
          <a:p>
            <a:pPr>
              <a:spcAft>
                <a:spcPts val="600"/>
              </a:spcAft>
            </a:pPr>
            <a:r>
              <a:rPr lang="es-ES" sz="1600" dirty="0">
                <a:latin typeface="Verdana" panose="020B0604030504040204" pitchFamily="34" charset="0"/>
                <a:ea typeface="Verdana" panose="020B0604030504040204" pitchFamily="34" charset="0"/>
              </a:rPr>
              <a:t>¿Cuáles recursos y capacidades son competitivamente importantes o potentes como para para producir un ventaja competitiva?</a:t>
            </a:r>
          </a:p>
          <a:p>
            <a:pPr>
              <a:spcAft>
                <a:spcPts val="600"/>
              </a:spcAft>
            </a:pPr>
            <a:r>
              <a:rPr lang="es-ES" sz="1600" dirty="0">
                <a:latin typeface="Verdana" panose="020B0604030504040204" pitchFamily="34" charset="0"/>
                <a:ea typeface="Verdana" panose="020B0604030504040204" pitchFamily="34" charset="0"/>
              </a:rPr>
              <a:t>¿Tiene la empresa suficiente fuerza competitiva como para aprovechar las oportunidades del mercado y anular amenazas externas?</a:t>
            </a:r>
          </a:p>
          <a:p>
            <a:pPr>
              <a:spcAft>
                <a:spcPts val="600"/>
              </a:spcAft>
            </a:pPr>
            <a:r>
              <a:rPr lang="es-ES" sz="1600" dirty="0">
                <a:latin typeface="Verdana" panose="020B0604030504040204" pitchFamily="34" charset="0"/>
                <a:ea typeface="Verdana" panose="020B0604030504040204" pitchFamily="34" charset="0"/>
              </a:rPr>
              <a:t>¿Son competitivos los costes de la empresa respecto a los de rivales clave?</a:t>
            </a:r>
          </a:p>
          <a:p>
            <a:pPr>
              <a:spcAft>
                <a:spcPts val="600"/>
              </a:spcAft>
            </a:pPr>
            <a:r>
              <a:rPr lang="es-ES" sz="1600" dirty="0">
                <a:latin typeface="Verdana" panose="020B0604030504040204" pitchFamily="34" charset="0"/>
                <a:ea typeface="Verdana" panose="020B0604030504040204" pitchFamily="34" charset="0"/>
              </a:rPr>
              <a:t>¿Es la empresa más fuerte o más débil que sus rivales competitivamente hablando?</a:t>
            </a:r>
          </a:p>
        </p:txBody>
      </p:sp>
      <p:sp>
        <p:nvSpPr>
          <p:cNvPr id="10" name="Rectángulo 9">
            <a:extLst>
              <a:ext uri="{FF2B5EF4-FFF2-40B4-BE49-F238E27FC236}">
                <a16:creationId xmlns:a16="http://schemas.microsoft.com/office/drawing/2014/main" id="{BA3C31EA-F715-4E9F-80CC-297B6D4CB13C}"/>
              </a:ext>
            </a:extLst>
          </p:cNvPr>
          <p:cNvSpPr/>
          <p:nvPr/>
        </p:nvSpPr>
        <p:spPr>
          <a:xfrm>
            <a:off x="6081977" y="1627282"/>
            <a:ext cx="1307261" cy="723890"/>
          </a:xfrm>
          <a:prstGeom prst="rect">
            <a:avLst/>
          </a:prstGeom>
          <a:noFill/>
          <a:ln>
            <a:solidFill>
              <a:srgbClr val="0000CC"/>
            </a:solidFill>
          </a:ln>
          <a:effectLst>
            <a:glow rad="101600">
              <a:srgbClr val="0066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27167343-1310-428C-A5AC-8D033B08825A}"/>
              </a:ext>
            </a:extLst>
          </p:cNvPr>
          <p:cNvSpPr txBox="1"/>
          <p:nvPr/>
        </p:nvSpPr>
        <p:spPr>
          <a:xfrm>
            <a:off x="1254079" y="1623277"/>
            <a:ext cx="1609736" cy="523220"/>
          </a:xfrm>
          <a:prstGeom prst="rect">
            <a:avLst/>
          </a:prstGeom>
          <a:noFill/>
        </p:spPr>
        <p:txBody>
          <a:bodyPr wrap="none" rtlCol="0">
            <a:spAutoFit/>
          </a:bodyPr>
          <a:lstStyle/>
          <a:p>
            <a:r>
              <a:rPr lang="es-ES" sz="1400" b="1" dirty="0">
                <a:solidFill>
                  <a:srgbClr val="CC0000"/>
                </a:solidFill>
                <a:latin typeface="Verdana" panose="020B0604030504040204" pitchFamily="34" charset="0"/>
                <a:ea typeface="Verdana" panose="020B0604030504040204" pitchFamily="34" charset="0"/>
              </a:rPr>
              <a:t>ANÁLISIS </a:t>
            </a:r>
            <a:br>
              <a:rPr lang="es-ES" sz="1400" b="1" dirty="0">
                <a:solidFill>
                  <a:srgbClr val="CC0000"/>
                </a:solidFill>
                <a:latin typeface="Verdana" panose="020B0604030504040204" pitchFamily="34" charset="0"/>
                <a:ea typeface="Verdana" panose="020B0604030504040204" pitchFamily="34" charset="0"/>
              </a:rPr>
            </a:br>
            <a:r>
              <a:rPr lang="es-ES" sz="1400" b="1" dirty="0">
                <a:solidFill>
                  <a:srgbClr val="CC0000"/>
                </a:solidFill>
                <a:latin typeface="Verdana" panose="020B0604030504040204" pitchFamily="34" charset="0"/>
                <a:ea typeface="Verdana" panose="020B0604030504040204" pitchFamily="34" charset="0"/>
              </a:rPr>
              <a:t>ESTRATÉGICO</a:t>
            </a:r>
          </a:p>
        </p:txBody>
      </p:sp>
      <p:sp>
        <p:nvSpPr>
          <p:cNvPr id="18" name="CuadroTexto 17">
            <a:extLst>
              <a:ext uri="{FF2B5EF4-FFF2-40B4-BE49-F238E27FC236}">
                <a16:creationId xmlns:a16="http://schemas.microsoft.com/office/drawing/2014/main" id="{2EF4D98A-85A3-4842-90A5-C2B352BE4A80}"/>
              </a:ext>
            </a:extLst>
          </p:cNvPr>
          <p:cNvSpPr txBox="1"/>
          <p:nvPr/>
        </p:nvSpPr>
        <p:spPr>
          <a:xfrm>
            <a:off x="3207179" y="1563777"/>
            <a:ext cx="641522" cy="707886"/>
          </a:xfrm>
          <a:prstGeom prst="rect">
            <a:avLst/>
          </a:prstGeom>
          <a:noFill/>
        </p:spPr>
        <p:txBody>
          <a:bodyPr wrap="none" rtlCol="0">
            <a:spAutoFit/>
          </a:bodyPr>
          <a:lstStyle/>
          <a:p>
            <a:r>
              <a:rPr lang="es-ES" sz="4000" dirty="0">
                <a:solidFill>
                  <a:srgbClr val="0000CC"/>
                </a:solidFill>
                <a:sym typeface="Wingdings" panose="05000000000000000000" pitchFamily="2" charset="2"/>
              </a:rPr>
              <a:t></a:t>
            </a:r>
            <a:endParaRPr lang="es-ES" sz="4000" dirty="0">
              <a:solidFill>
                <a:srgbClr val="0000CC"/>
              </a:solidFill>
            </a:endParaRPr>
          </a:p>
        </p:txBody>
      </p:sp>
    </p:spTree>
    <p:extLst>
      <p:ext uri="{BB962C8B-B14F-4D97-AF65-F5344CB8AC3E}">
        <p14:creationId xmlns:p14="http://schemas.microsoft.com/office/powerpoint/2010/main" val="1984407271"/>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EC8B69-B76F-4EDA-A233-80C43DF976E4}"/>
              </a:ext>
            </a:extLst>
          </p:cNvPr>
          <p:cNvSpPr>
            <a:spLocks noGrp="1"/>
          </p:cNvSpPr>
          <p:nvPr>
            <p:ph type="title"/>
          </p:nvPr>
        </p:nvSpPr>
        <p:spPr>
          <a:xfrm>
            <a:off x="3128211" y="0"/>
            <a:ext cx="9063788" cy="466358"/>
          </a:xfrm>
        </p:spPr>
        <p:txBody>
          <a:bodyPr/>
          <a:lstStyle/>
          <a:p>
            <a:r>
              <a:rPr lang="es-ES" sz="2400" dirty="0">
                <a:latin typeface="Segoe UI" panose="020B0502040204020203" pitchFamily="34" charset="0"/>
                <a:cs typeface="Segoe UI" panose="020B0502040204020203" pitchFamily="34" charset="0"/>
              </a:rPr>
              <a:t>DAFO</a:t>
            </a:r>
          </a:p>
        </p:txBody>
      </p:sp>
      <p:graphicFrame>
        <p:nvGraphicFramePr>
          <p:cNvPr id="3" name="Diagrama 2">
            <a:extLst>
              <a:ext uri="{FF2B5EF4-FFF2-40B4-BE49-F238E27FC236}">
                <a16:creationId xmlns:a16="http://schemas.microsoft.com/office/drawing/2014/main" id="{3FB56866-8612-4E61-88B3-CF6554D73BEF}"/>
              </a:ext>
            </a:extLst>
          </p:cNvPr>
          <p:cNvGraphicFramePr/>
          <p:nvPr>
            <p:extLst/>
          </p:nvPr>
        </p:nvGraphicFramePr>
        <p:xfrm>
          <a:off x="557134" y="466358"/>
          <a:ext cx="10202242" cy="6053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a:extLst>
              <a:ext uri="{FF2B5EF4-FFF2-40B4-BE49-F238E27FC236}">
                <a16:creationId xmlns:a16="http://schemas.microsoft.com/office/drawing/2014/main" id="{FDAF68E9-DC40-464E-B5F7-021A4D3E3F15}"/>
              </a:ext>
            </a:extLst>
          </p:cNvPr>
          <p:cNvSpPr/>
          <p:nvPr/>
        </p:nvSpPr>
        <p:spPr>
          <a:xfrm>
            <a:off x="3407689" y="3747063"/>
            <a:ext cx="3742141" cy="338554"/>
          </a:xfrm>
          <a:prstGeom prst="rect">
            <a:avLst/>
          </a:prstGeom>
        </p:spPr>
        <p:txBody>
          <a:bodyPr wrap="square">
            <a:spAutoFit/>
          </a:bodyPr>
          <a:lstStyle/>
          <a:p>
            <a:r>
              <a:rPr lang="es-ES" sz="1600" dirty="0">
                <a:latin typeface="Verdana" panose="020B0604030504040204" pitchFamily="34" charset="0"/>
                <a:ea typeface="Verdana" panose="020B0604030504040204" pitchFamily="34" charset="0"/>
                <a:hlinkClick r:id="rId8"/>
              </a:rPr>
              <a:t>DAFO para proyectos de Negocio</a:t>
            </a:r>
            <a:endParaRPr lang="es-ES" sz="16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66364645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1A917A-C691-49D4-B219-684834111EF8}"/>
              </a:ext>
            </a:extLst>
          </p:cNvPr>
          <p:cNvSpPr>
            <a:spLocks noGrp="1"/>
          </p:cNvSpPr>
          <p:nvPr>
            <p:ph type="title"/>
          </p:nvPr>
        </p:nvSpPr>
        <p:spPr/>
        <p:txBody>
          <a:bodyPr/>
          <a:lstStyle/>
          <a:p>
            <a:r>
              <a:rPr lang="es-ES" dirty="0"/>
              <a:t>Análisis Externo o </a:t>
            </a:r>
            <a:r>
              <a:rPr lang="es-ES" dirty="0" err="1"/>
              <a:t>Anáisis</a:t>
            </a:r>
            <a:r>
              <a:rPr lang="es-ES" dirty="0"/>
              <a:t> del Entorno…</a:t>
            </a:r>
          </a:p>
        </p:txBody>
      </p:sp>
      <p:pic>
        <p:nvPicPr>
          <p:cNvPr id="3" name="Picture 2" descr="Análisis del Entorno de una Empresa">
            <a:extLst>
              <a:ext uri="{FF2B5EF4-FFF2-40B4-BE49-F238E27FC236}">
                <a16:creationId xmlns:a16="http://schemas.microsoft.com/office/drawing/2014/main" id="{A0CDAACE-B752-4A59-909A-B6A925A52B5D}"/>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53774" y="733754"/>
            <a:ext cx="6820237" cy="578377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F39590B-90FE-4014-A3E5-EAC81177D2E3}"/>
              </a:ext>
            </a:extLst>
          </p:cNvPr>
          <p:cNvSpPr txBox="1"/>
          <p:nvPr/>
        </p:nvSpPr>
        <p:spPr>
          <a:xfrm>
            <a:off x="8426677" y="1551655"/>
            <a:ext cx="2452082" cy="646331"/>
          </a:xfrm>
          <a:prstGeom prst="rect">
            <a:avLst/>
          </a:prstGeom>
          <a:noFill/>
        </p:spPr>
        <p:txBody>
          <a:bodyPr wrap="none" rtlCol="0">
            <a:spAutoFit/>
          </a:bodyPr>
          <a:lstStyle/>
          <a:p>
            <a:r>
              <a:rPr lang="es-ES" b="1" dirty="0">
                <a:solidFill>
                  <a:srgbClr val="C00000"/>
                </a:solidFill>
                <a:latin typeface="Verdana" panose="020B0604030504040204" pitchFamily="34" charset="0"/>
                <a:ea typeface="Verdana" panose="020B0604030504040204" pitchFamily="34" charset="0"/>
              </a:rPr>
              <a:t>Sector</a:t>
            </a:r>
          </a:p>
          <a:p>
            <a:r>
              <a:rPr lang="es-ES" dirty="0">
                <a:latin typeface="Verdana" panose="020B0604030504040204" pitchFamily="34" charset="0"/>
                <a:ea typeface="Verdana" panose="020B0604030504040204" pitchFamily="34" charset="0"/>
              </a:rPr>
              <a:t>5 Fuerzas de Porter</a:t>
            </a:r>
          </a:p>
        </p:txBody>
      </p:sp>
      <p:sp>
        <p:nvSpPr>
          <p:cNvPr id="5" name="CuadroTexto 4">
            <a:extLst>
              <a:ext uri="{FF2B5EF4-FFF2-40B4-BE49-F238E27FC236}">
                <a16:creationId xmlns:a16="http://schemas.microsoft.com/office/drawing/2014/main" id="{DCF968E8-BDEC-42E4-AC41-C6644BAFEBB1}"/>
              </a:ext>
            </a:extLst>
          </p:cNvPr>
          <p:cNvSpPr txBox="1"/>
          <p:nvPr/>
        </p:nvSpPr>
        <p:spPr>
          <a:xfrm>
            <a:off x="6876802" y="1088898"/>
            <a:ext cx="2500556" cy="461665"/>
          </a:xfrm>
          <a:prstGeom prst="rect">
            <a:avLst/>
          </a:prstGeom>
          <a:solidFill>
            <a:schemeClr val="bg1"/>
          </a:solidFill>
        </p:spPr>
        <p:txBody>
          <a:bodyPr wrap="none" rtlCol="0">
            <a:spAutoFit/>
          </a:bodyPr>
          <a:lstStyle/>
          <a:p>
            <a:r>
              <a:rPr lang="es-ES" sz="2400" dirty="0">
                <a:solidFill>
                  <a:srgbClr val="C00000"/>
                </a:solidFill>
              </a:rPr>
              <a:t>Entorno específico</a:t>
            </a:r>
          </a:p>
        </p:txBody>
      </p:sp>
      <p:sp>
        <p:nvSpPr>
          <p:cNvPr id="7" name="CuadroTexto 6">
            <a:extLst>
              <a:ext uri="{FF2B5EF4-FFF2-40B4-BE49-F238E27FC236}">
                <a16:creationId xmlns:a16="http://schemas.microsoft.com/office/drawing/2014/main" id="{0B5541EA-71A4-4207-B97D-5D8A46607481}"/>
              </a:ext>
            </a:extLst>
          </p:cNvPr>
          <p:cNvSpPr txBox="1"/>
          <p:nvPr/>
        </p:nvSpPr>
        <p:spPr>
          <a:xfrm>
            <a:off x="7189056" y="5716775"/>
            <a:ext cx="2100190" cy="461665"/>
          </a:xfrm>
          <a:prstGeom prst="rect">
            <a:avLst/>
          </a:prstGeom>
          <a:solidFill>
            <a:schemeClr val="bg1"/>
          </a:solidFill>
        </p:spPr>
        <p:txBody>
          <a:bodyPr wrap="none" rtlCol="0">
            <a:spAutoFit/>
          </a:bodyPr>
          <a:lstStyle/>
          <a:p>
            <a:r>
              <a:rPr lang="es-ES" sz="2400" b="1" dirty="0">
                <a:solidFill>
                  <a:srgbClr val="C00000"/>
                </a:solidFill>
              </a:rPr>
              <a:t>Macroentorno</a:t>
            </a:r>
            <a:r>
              <a:rPr lang="es-ES" sz="2400" dirty="0">
                <a:solidFill>
                  <a:srgbClr val="C00000"/>
                </a:solidFill>
              </a:rPr>
              <a:t> </a:t>
            </a:r>
          </a:p>
        </p:txBody>
      </p:sp>
      <p:sp>
        <p:nvSpPr>
          <p:cNvPr id="8" name="CuadroTexto 7">
            <a:extLst>
              <a:ext uri="{FF2B5EF4-FFF2-40B4-BE49-F238E27FC236}">
                <a16:creationId xmlns:a16="http://schemas.microsoft.com/office/drawing/2014/main" id="{77B0A238-9ACC-4E45-87C2-374E1F1B2774}"/>
              </a:ext>
            </a:extLst>
          </p:cNvPr>
          <p:cNvSpPr txBox="1"/>
          <p:nvPr/>
        </p:nvSpPr>
        <p:spPr>
          <a:xfrm>
            <a:off x="7189056" y="6148746"/>
            <a:ext cx="1999265" cy="369332"/>
          </a:xfrm>
          <a:prstGeom prst="rect">
            <a:avLst/>
          </a:prstGeom>
          <a:noFill/>
        </p:spPr>
        <p:txBody>
          <a:bodyPr wrap="none" rtlCol="0">
            <a:spAutoFit/>
          </a:bodyPr>
          <a:lstStyle/>
          <a:p>
            <a:r>
              <a:rPr lang="es-ES" dirty="0">
                <a:latin typeface="Verdana" panose="020B0604030504040204" pitchFamily="34" charset="0"/>
                <a:ea typeface="Verdana" panose="020B0604030504040204" pitchFamily="34" charset="0"/>
              </a:rPr>
              <a:t>Análisis PESTLE</a:t>
            </a:r>
          </a:p>
        </p:txBody>
      </p:sp>
    </p:spTree>
    <p:extLst>
      <p:ext uri="{BB962C8B-B14F-4D97-AF65-F5344CB8AC3E}">
        <p14:creationId xmlns:p14="http://schemas.microsoft.com/office/powerpoint/2010/main" val="1224464543"/>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991B9-6562-423C-9E8F-4270B62DD528}"/>
              </a:ext>
            </a:extLst>
          </p:cNvPr>
          <p:cNvSpPr>
            <a:spLocks noGrp="1"/>
          </p:cNvSpPr>
          <p:nvPr>
            <p:ph type="title"/>
          </p:nvPr>
        </p:nvSpPr>
        <p:spPr/>
        <p:txBody>
          <a:bodyPr/>
          <a:lstStyle/>
          <a:p>
            <a:r>
              <a:rPr lang="es-ES" dirty="0"/>
              <a:t>Macroentorno: Análisis PESTEL </a:t>
            </a:r>
          </a:p>
        </p:txBody>
      </p:sp>
      <p:graphicFrame>
        <p:nvGraphicFramePr>
          <p:cNvPr id="4" name="Diagrama 3">
            <a:extLst>
              <a:ext uri="{FF2B5EF4-FFF2-40B4-BE49-F238E27FC236}">
                <a16:creationId xmlns:a16="http://schemas.microsoft.com/office/drawing/2014/main" id="{85BCF979-ACB0-4CD3-BF3D-2569012413AC}"/>
              </a:ext>
            </a:extLst>
          </p:cNvPr>
          <p:cNvGraphicFramePr/>
          <p:nvPr>
            <p:extLst/>
          </p:nvPr>
        </p:nvGraphicFramePr>
        <p:xfrm>
          <a:off x="288047" y="2815880"/>
          <a:ext cx="11810459" cy="2466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ángulo 6">
            <a:extLst>
              <a:ext uri="{FF2B5EF4-FFF2-40B4-BE49-F238E27FC236}">
                <a16:creationId xmlns:a16="http://schemas.microsoft.com/office/drawing/2014/main" id="{247B8A11-0362-483A-B2FF-14F4A0B68018}"/>
              </a:ext>
            </a:extLst>
          </p:cNvPr>
          <p:cNvSpPr/>
          <p:nvPr/>
        </p:nvSpPr>
        <p:spPr>
          <a:xfrm>
            <a:off x="204281" y="852723"/>
            <a:ext cx="9873574" cy="1692771"/>
          </a:xfrm>
          <a:prstGeom prst="rect">
            <a:avLst/>
          </a:prstGeom>
        </p:spPr>
        <p:txBody>
          <a:bodyPr wrap="square">
            <a:spAutoFit/>
          </a:bodyPr>
          <a:lstStyle/>
          <a:p>
            <a:r>
              <a:rPr lang="es-ES" sz="2000" dirty="0">
                <a:solidFill>
                  <a:srgbClr val="202122"/>
                </a:solidFill>
                <a:latin typeface="Verdana" panose="020B0604030504040204" pitchFamily="34" charset="0"/>
                <a:ea typeface="Verdana" panose="020B0604030504040204" pitchFamily="34" charset="0"/>
              </a:rPr>
              <a:t>Muestra una visión general de </a:t>
            </a:r>
            <a:r>
              <a:rPr lang="es-ES" sz="2400" dirty="0">
                <a:solidFill>
                  <a:srgbClr val="C00000"/>
                </a:solidFill>
                <a:latin typeface="Verdana" panose="020B0604030504040204" pitchFamily="34" charset="0"/>
                <a:ea typeface="Verdana" panose="020B0604030504040204" pitchFamily="34" charset="0"/>
              </a:rPr>
              <a:t>seis</a:t>
            </a:r>
            <a:r>
              <a:rPr lang="es-ES" sz="2000" dirty="0">
                <a:solidFill>
                  <a:srgbClr val="202122"/>
                </a:solidFill>
                <a:latin typeface="Verdana" panose="020B0604030504040204" pitchFamily="34" charset="0"/>
                <a:ea typeface="Verdana" panose="020B0604030504040204" pitchFamily="34" charset="0"/>
              </a:rPr>
              <a:t> diferentes factores </a:t>
            </a:r>
            <a:br>
              <a:rPr lang="es-ES" sz="2000" dirty="0">
                <a:solidFill>
                  <a:srgbClr val="202122"/>
                </a:solidFill>
                <a:latin typeface="Verdana" panose="020B0604030504040204" pitchFamily="34" charset="0"/>
                <a:ea typeface="Verdana" panose="020B0604030504040204" pitchFamily="34" charset="0"/>
              </a:rPr>
            </a:br>
            <a:r>
              <a:rPr lang="es-ES" sz="2000" dirty="0">
                <a:solidFill>
                  <a:srgbClr val="202122"/>
                </a:solidFill>
                <a:latin typeface="Verdana" panose="020B0604030504040204" pitchFamily="34" charset="0"/>
                <a:ea typeface="Verdana" panose="020B0604030504040204" pitchFamily="34" charset="0"/>
              </a:rPr>
              <a:t>o </a:t>
            </a:r>
            <a:r>
              <a:rPr lang="es-ES" sz="2400" dirty="0">
                <a:solidFill>
                  <a:srgbClr val="C00000"/>
                </a:solidFill>
                <a:latin typeface="Verdana" panose="020B0604030504040204" pitchFamily="34" charset="0"/>
                <a:ea typeface="Verdana" panose="020B0604030504040204" pitchFamily="34" charset="0"/>
              </a:rPr>
              <a:t>perspectivas</a:t>
            </a:r>
            <a:r>
              <a:rPr lang="es-ES" sz="2000" dirty="0">
                <a:solidFill>
                  <a:srgbClr val="202122"/>
                </a:solidFill>
                <a:latin typeface="Verdana" panose="020B0604030504040204" pitchFamily="34" charset="0"/>
                <a:ea typeface="Verdana" panose="020B0604030504040204" pitchFamily="34" charset="0"/>
              </a:rPr>
              <a:t> que la empresa debe tomar en cuenta a nivel </a:t>
            </a:r>
            <a:r>
              <a:rPr lang="es-ES" sz="3200" dirty="0">
                <a:solidFill>
                  <a:srgbClr val="202122"/>
                </a:solidFill>
                <a:latin typeface="Verdana" panose="020B0604030504040204" pitchFamily="34" charset="0"/>
                <a:ea typeface="Verdana" panose="020B0604030504040204" pitchFamily="34" charset="0"/>
              </a:rPr>
              <a:t>macro</a:t>
            </a:r>
            <a:r>
              <a:rPr lang="es-ES" sz="2000" dirty="0">
                <a:solidFill>
                  <a:srgbClr val="202122"/>
                </a:solidFill>
                <a:latin typeface="Verdana" panose="020B0604030504040204" pitchFamily="34" charset="0"/>
                <a:ea typeface="Verdana" panose="020B0604030504040204" pitchFamily="34" charset="0"/>
              </a:rPr>
              <a:t> </a:t>
            </a:r>
            <a:br>
              <a:rPr lang="es-ES" sz="2000" dirty="0">
                <a:solidFill>
                  <a:srgbClr val="202122"/>
                </a:solidFill>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para entender el crecimiento o decrecimiento del </a:t>
            </a:r>
            <a:r>
              <a:rPr lang="es-ES" sz="2400" dirty="0">
                <a:latin typeface="Verdana" panose="020B0604030504040204" pitchFamily="34" charset="0"/>
                <a:ea typeface="Verdana" panose="020B0604030504040204" pitchFamily="34" charset="0"/>
              </a:rPr>
              <a:t>mercado</a:t>
            </a:r>
            <a:r>
              <a:rPr lang="es-ES" sz="2000" dirty="0">
                <a:latin typeface="Verdana" panose="020B0604030504040204" pitchFamily="34" charset="0"/>
                <a:ea typeface="Verdana" panose="020B0604030504040204" pitchFamily="34" charset="0"/>
              </a:rPr>
              <a:t>,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la </a:t>
            </a:r>
            <a:r>
              <a:rPr lang="es-ES" sz="2400" dirty="0">
                <a:latin typeface="Verdana" panose="020B0604030504040204" pitchFamily="34" charset="0"/>
                <a:ea typeface="Verdana" panose="020B0604030504040204" pitchFamily="34" charset="0"/>
              </a:rPr>
              <a:t>posición</a:t>
            </a:r>
            <a:r>
              <a:rPr lang="es-ES" sz="2000" dirty="0">
                <a:latin typeface="Verdana" panose="020B0604030504040204" pitchFamily="34" charset="0"/>
                <a:ea typeface="Verdana" panose="020B0604030504040204" pitchFamily="34" charset="0"/>
              </a:rPr>
              <a:t> de su negocio </a:t>
            </a:r>
            <a:r>
              <a:rPr lang="es-ES" sz="2400" dirty="0">
                <a:latin typeface="Verdana" panose="020B0604030504040204" pitchFamily="34" charset="0"/>
                <a:ea typeface="Verdana" panose="020B0604030504040204" pitchFamily="34" charset="0"/>
              </a:rPr>
              <a:t>y</a:t>
            </a:r>
            <a:r>
              <a:rPr lang="es-ES" sz="2000" dirty="0">
                <a:latin typeface="Verdana" panose="020B0604030504040204" pitchFamily="34" charset="0"/>
                <a:ea typeface="Verdana" panose="020B0604030504040204" pitchFamily="34" charset="0"/>
              </a:rPr>
              <a:t> </a:t>
            </a:r>
            <a:r>
              <a:rPr lang="es-ES" sz="2400" dirty="0">
                <a:latin typeface="Verdana" panose="020B0604030504040204" pitchFamily="34" charset="0"/>
                <a:ea typeface="Verdana" panose="020B0604030504040204" pitchFamily="34" charset="0"/>
              </a:rPr>
              <a:t>su potencial</a:t>
            </a:r>
            <a:r>
              <a:rPr lang="es-ES" sz="2000" dirty="0">
                <a:latin typeface="Verdana" panose="020B0604030504040204" pitchFamily="34" charset="0"/>
                <a:ea typeface="Verdana" panose="020B0604030504040204" pitchFamily="34" charset="0"/>
              </a:rPr>
              <a:t>.</a:t>
            </a:r>
          </a:p>
        </p:txBody>
      </p:sp>
      <p:sp>
        <p:nvSpPr>
          <p:cNvPr id="9" name="Rectángulo 8">
            <a:extLst>
              <a:ext uri="{FF2B5EF4-FFF2-40B4-BE49-F238E27FC236}">
                <a16:creationId xmlns:a16="http://schemas.microsoft.com/office/drawing/2014/main" id="{029ADB16-ED26-4371-A309-4DE22F02C898}"/>
              </a:ext>
            </a:extLst>
          </p:cNvPr>
          <p:cNvSpPr/>
          <p:nvPr/>
        </p:nvSpPr>
        <p:spPr>
          <a:xfrm>
            <a:off x="2868305" y="5552909"/>
            <a:ext cx="8977281" cy="1138773"/>
          </a:xfrm>
          <a:prstGeom prst="rect">
            <a:avLst/>
          </a:prstGeom>
          <a:solidFill>
            <a:schemeClr val="bg1">
              <a:lumMod val="95000"/>
            </a:schemeClr>
          </a:solidFill>
        </p:spPr>
        <p:txBody>
          <a:bodyPr wrap="square">
            <a:spAutoFit/>
          </a:bodyPr>
          <a:lstStyle/>
          <a:p>
            <a:pPr marL="0" lvl="2" algn="r">
              <a:spcAft>
                <a:spcPts val="300"/>
              </a:spcAft>
              <a:tabLst>
                <a:tab pos="1079500" algn="l"/>
              </a:tabLst>
            </a:pPr>
            <a:r>
              <a:rPr lang="es-ES" sz="2000" i="1" dirty="0">
                <a:latin typeface="Book Antiqua" panose="02040602050305030304" pitchFamily="18" charset="0"/>
                <a:ea typeface="Verdana" panose="020B0604030504040204" pitchFamily="34" charset="0"/>
              </a:rPr>
              <a:t>Al estudiar estas perspectivas no debemos olvidar quiénes son nuestros </a:t>
            </a:r>
            <a:r>
              <a:rPr lang="es-ES" sz="2400" i="1" dirty="0">
                <a:latin typeface="Book Antiqua" panose="02040602050305030304" pitchFamily="18" charset="0"/>
                <a:ea typeface="Verdana" panose="020B0604030504040204" pitchFamily="34" charset="0"/>
              </a:rPr>
              <a:t>proveedores</a:t>
            </a:r>
            <a:r>
              <a:rPr lang="es-ES" sz="2000" i="1" dirty="0">
                <a:latin typeface="Book Antiqua" panose="02040602050305030304" pitchFamily="18" charset="0"/>
                <a:ea typeface="Verdana" panose="020B0604030504040204" pitchFamily="34" charset="0"/>
              </a:rPr>
              <a:t> </a:t>
            </a:r>
            <a:br>
              <a:rPr lang="es-ES" sz="2000" i="1" dirty="0">
                <a:latin typeface="Book Antiqua" panose="02040602050305030304" pitchFamily="18" charset="0"/>
                <a:ea typeface="Verdana" panose="020B0604030504040204" pitchFamily="34" charset="0"/>
              </a:rPr>
            </a:br>
            <a:r>
              <a:rPr lang="es-ES" sz="2000" i="1" dirty="0">
                <a:latin typeface="Book Antiqua" panose="02040602050305030304" pitchFamily="18" charset="0"/>
                <a:ea typeface="Verdana" panose="020B0604030504040204" pitchFamily="34" charset="0"/>
              </a:rPr>
              <a:t>y </a:t>
            </a:r>
            <a:r>
              <a:rPr lang="es-ES" sz="2400" i="1" dirty="0">
                <a:latin typeface="Book Antiqua" panose="02040602050305030304" pitchFamily="18" charset="0"/>
                <a:ea typeface="Verdana" panose="020B0604030504040204" pitchFamily="34" charset="0"/>
              </a:rPr>
              <a:t>clientes</a:t>
            </a:r>
            <a:r>
              <a:rPr lang="es-ES" sz="2000" i="1" dirty="0">
                <a:latin typeface="Book Antiqua" panose="02040602050305030304" pitchFamily="18" charset="0"/>
                <a:ea typeface="Verdana" panose="020B0604030504040204" pitchFamily="34" charset="0"/>
              </a:rPr>
              <a:t>, </a:t>
            </a:r>
            <a:r>
              <a:rPr lang="es-ES" sz="2000" b="1" dirty="0">
                <a:solidFill>
                  <a:schemeClr val="accent5">
                    <a:lumMod val="75000"/>
                  </a:schemeClr>
                </a:solidFill>
                <a:latin typeface="Verdana" panose="020B0604030504040204" pitchFamily="34" charset="0"/>
                <a:ea typeface="Verdana" panose="020B0604030504040204" pitchFamily="34" charset="0"/>
              </a:rPr>
              <a:t>Bloques 1 y 6</a:t>
            </a:r>
            <a:r>
              <a:rPr lang="es-ES" sz="2000" b="1" dirty="0">
                <a:latin typeface="Verdana" panose="020B0604030504040204" pitchFamily="34" charset="0"/>
                <a:ea typeface="Verdana" panose="020B0604030504040204" pitchFamily="34" charset="0"/>
              </a:rPr>
              <a:t> </a:t>
            </a:r>
            <a:r>
              <a:rPr lang="es-ES" sz="2000" i="1" dirty="0">
                <a:latin typeface="Book Antiqua" panose="02040602050305030304" pitchFamily="18" charset="0"/>
                <a:ea typeface="Verdana" panose="020B0604030504040204" pitchFamily="34" charset="0"/>
              </a:rPr>
              <a:t>respectivamente, ni las Actividades Clave</a:t>
            </a:r>
            <a:r>
              <a:rPr lang="es-ES" sz="2000" b="1" dirty="0">
                <a:solidFill>
                  <a:schemeClr val="accent5">
                    <a:lumMod val="75000"/>
                  </a:schemeClr>
                </a:solidFill>
                <a:latin typeface="Verdana" panose="020B0604030504040204" pitchFamily="34" charset="0"/>
                <a:ea typeface="Verdana" panose="020B0604030504040204" pitchFamily="34" charset="0"/>
              </a:rPr>
              <a:t> </a:t>
            </a:r>
            <a:br>
              <a:rPr lang="es-ES" sz="2000" b="1" dirty="0">
                <a:solidFill>
                  <a:schemeClr val="accent5">
                    <a:lumMod val="75000"/>
                  </a:schemeClr>
                </a:solidFill>
                <a:latin typeface="Verdana" panose="020B0604030504040204" pitchFamily="34" charset="0"/>
                <a:ea typeface="Verdana" panose="020B0604030504040204" pitchFamily="34" charset="0"/>
              </a:rPr>
            </a:br>
            <a:r>
              <a:rPr lang="es-ES" sz="2000" b="1" dirty="0">
                <a:solidFill>
                  <a:schemeClr val="accent5">
                    <a:lumMod val="75000"/>
                  </a:schemeClr>
                </a:solidFill>
                <a:latin typeface="Verdana" panose="020B0604030504040204" pitchFamily="34" charset="0"/>
                <a:ea typeface="Verdana" panose="020B0604030504040204" pitchFamily="34" charset="0"/>
              </a:rPr>
              <a:t>Bloque 2 </a:t>
            </a:r>
            <a:r>
              <a:rPr lang="es-ES" sz="2000" i="1" dirty="0">
                <a:latin typeface="Book Antiqua" panose="02040602050305030304" pitchFamily="18" charset="0"/>
                <a:ea typeface="Verdana" panose="020B0604030504040204" pitchFamily="34" charset="0"/>
              </a:rPr>
              <a:t>del </a:t>
            </a:r>
            <a:r>
              <a:rPr lang="es-ES" sz="1600" b="1" dirty="0">
                <a:solidFill>
                  <a:schemeClr val="accent5">
                    <a:lumMod val="75000"/>
                  </a:schemeClr>
                </a:solidFill>
                <a:latin typeface="Verdana" panose="020B0604030504040204" pitchFamily="34" charset="0"/>
                <a:ea typeface="Verdana" panose="020B0604030504040204" pitchFamily="34" charset="0"/>
                <a:cs typeface="Segoe UI" panose="020B0502040204020203" pitchFamily="34" charset="0"/>
              </a:rPr>
              <a:t>CANVAS BUSINESS MODEL </a:t>
            </a:r>
            <a:endParaRPr lang="es-ES" sz="1600" b="1" i="1" dirty="0">
              <a:solidFill>
                <a:schemeClr val="accent5">
                  <a:lumMod val="75000"/>
                </a:schemeClr>
              </a:solidFill>
              <a:latin typeface="Book Antiqua" panose="02040602050305030304" pitchFamily="18"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342074058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4" descr="icono lineal negro de élite política 2227792 - Descargar Vectores Gratis,  Illustrator Graficos, Plantillas Diseño">
            <a:extLst>
              <a:ext uri="{FF2B5EF4-FFF2-40B4-BE49-F238E27FC236}">
                <a16:creationId xmlns:a16="http://schemas.microsoft.com/office/drawing/2014/main" id="{ED11547B-3548-4722-BDCF-26C03244ECC5}"/>
              </a:ext>
            </a:extLst>
          </p:cNvPr>
          <p:cNvPicPr>
            <a:picLocks noChangeAspect="1" noChangeArrowheads="1"/>
          </p:cNvPicPr>
          <p:nvPr/>
        </p:nvPicPr>
        <p:blipFill rotWithShape="1">
          <a:blip r:embed="rId3"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p:blipFill>
        <p:spPr bwMode="auto">
          <a:xfrm>
            <a:off x="437746" y="1232321"/>
            <a:ext cx="897899" cy="91562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Economía - Iconos gratis de negocio">
            <a:extLst>
              <a:ext uri="{FF2B5EF4-FFF2-40B4-BE49-F238E27FC236}">
                <a16:creationId xmlns:a16="http://schemas.microsoft.com/office/drawing/2014/main" id="{4673F5C4-B498-4929-8F4B-5BE9B67F7C8D}"/>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2540030" y="1350404"/>
            <a:ext cx="797537" cy="79753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D6991B9-6562-423C-9E8F-4270B62DD528}"/>
              </a:ext>
            </a:extLst>
          </p:cNvPr>
          <p:cNvSpPr>
            <a:spLocks noGrp="1"/>
          </p:cNvSpPr>
          <p:nvPr>
            <p:ph type="title"/>
          </p:nvPr>
        </p:nvSpPr>
        <p:spPr>
          <a:xfrm>
            <a:off x="3740505" y="8324"/>
            <a:ext cx="8454188" cy="397042"/>
          </a:xfrm>
        </p:spPr>
        <p:txBody>
          <a:bodyPr/>
          <a:lstStyle/>
          <a:p>
            <a:r>
              <a:rPr lang="es-ES" dirty="0"/>
              <a:t>Macroentorno: Análisis PESTEL </a:t>
            </a:r>
          </a:p>
        </p:txBody>
      </p:sp>
      <p:graphicFrame>
        <p:nvGraphicFramePr>
          <p:cNvPr id="4" name="Diagrama 3">
            <a:extLst>
              <a:ext uri="{FF2B5EF4-FFF2-40B4-BE49-F238E27FC236}">
                <a16:creationId xmlns:a16="http://schemas.microsoft.com/office/drawing/2014/main" id="{85BCF979-ACB0-4CD3-BF3D-2569012413AC}"/>
              </a:ext>
            </a:extLst>
          </p:cNvPr>
          <p:cNvGraphicFramePr/>
          <p:nvPr>
            <p:extLst/>
          </p:nvPr>
        </p:nvGraphicFramePr>
        <p:xfrm>
          <a:off x="281013" y="1859077"/>
          <a:ext cx="11810459" cy="24740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CuadroTexto 4">
            <a:extLst>
              <a:ext uri="{FF2B5EF4-FFF2-40B4-BE49-F238E27FC236}">
                <a16:creationId xmlns:a16="http://schemas.microsoft.com/office/drawing/2014/main" id="{77145F39-E104-47D9-B85C-F49C317576DF}"/>
              </a:ext>
            </a:extLst>
          </p:cNvPr>
          <p:cNvSpPr txBox="1"/>
          <p:nvPr/>
        </p:nvSpPr>
        <p:spPr>
          <a:xfrm>
            <a:off x="722541" y="4101421"/>
            <a:ext cx="1556426" cy="1923604"/>
          </a:xfrm>
          <a:prstGeom prst="rect">
            <a:avLst/>
          </a:prstGeom>
          <a:solidFill>
            <a:schemeClr val="bg1"/>
          </a:solidFill>
        </p:spPr>
        <p:txBody>
          <a:bodyPr wrap="square" rtlCol="0">
            <a:spAutoFit/>
          </a:bodyPr>
          <a:lstStyle/>
          <a:p>
            <a:r>
              <a:rPr lang="es-ES" sz="1700" dirty="0">
                <a:latin typeface="Verdana" panose="020B0604030504040204" pitchFamily="34" charset="0"/>
                <a:ea typeface="Verdana" panose="020B0604030504040204" pitchFamily="34" charset="0"/>
              </a:rPr>
              <a:t>Se refiere</a:t>
            </a:r>
            <a:br>
              <a:rPr lang="es-ES" sz="1700" dirty="0">
                <a:latin typeface="Verdana" panose="020B0604030504040204" pitchFamily="34" charset="0"/>
                <a:ea typeface="Verdana" panose="020B0604030504040204" pitchFamily="34" charset="0"/>
              </a:rPr>
            </a:br>
            <a:r>
              <a:rPr lang="es-ES" sz="1700" dirty="0">
                <a:latin typeface="Verdana" panose="020B0604030504040204" pitchFamily="34" charset="0"/>
                <a:ea typeface="Verdana" panose="020B0604030504040204" pitchFamily="34" charset="0"/>
              </a:rPr>
              <a:t>al grado de</a:t>
            </a:r>
            <a:br>
              <a:rPr lang="es-ES" sz="1700" dirty="0">
                <a:latin typeface="Verdana" panose="020B0604030504040204" pitchFamily="34" charset="0"/>
                <a:ea typeface="Verdana" panose="020B0604030504040204" pitchFamily="34" charset="0"/>
              </a:rPr>
            </a:br>
            <a:r>
              <a:rPr lang="es-ES" sz="1700" dirty="0">
                <a:latin typeface="Verdana" panose="020B0604030504040204" pitchFamily="34" charset="0"/>
                <a:ea typeface="Verdana" panose="020B0604030504040204" pitchFamily="34" charset="0"/>
              </a:rPr>
              <a:t>intervención</a:t>
            </a:r>
            <a:br>
              <a:rPr lang="es-ES" sz="1700" dirty="0">
                <a:latin typeface="Verdana" panose="020B0604030504040204" pitchFamily="34" charset="0"/>
                <a:ea typeface="Verdana" panose="020B0604030504040204" pitchFamily="34" charset="0"/>
              </a:rPr>
            </a:br>
            <a:r>
              <a:rPr lang="es-ES" sz="1700" dirty="0">
                <a:latin typeface="Verdana" panose="020B0604030504040204" pitchFamily="34" charset="0"/>
                <a:ea typeface="Verdana" panose="020B0604030504040204" pitchFamily="34" charset="0"/>
              </a:rPr>
              <a:t>por parte </a:t>
            </a:r>
            <a:br>
              <a:rPr lang="es-ES" sz="1700" dirty="0">
                <a:latin typeface="Verdana" panose="020B0604030504040204" pitchFamily="34" charset="0"/>
                <a:ea typeface="Verdana" panose="020B0604030504040204" pitchFamily="34" charset="0"/>
              </a:rPr>
            </a:br>
            <a:r>
              <a:rPr lang="es-ES" sz="1700" dirty="0">
                <a:latin typeface="Verdana" panose="020B0604030504040204" pitchFamily="34" charset="0"/>
                <a:ea typeface="Verdana" panose="020B0604030504040204" pitchFamily="34" charset="0"/>
              </a:rPr>
              <a:t>del gobierno</a:t>
            </a:r>
            <a:br>
              <a:rPr lang="es-ES" sz="1700" dirty="0">
                <a:latin typeface="Verdana" panose="020B0604030504040204" pitchFamily="34" charset="0"/>
                <a:ea typeface="Verdana" panose="020B0604030504040204" pitchFamily="34" charset="0"/>
              </a:rPr>
            </a:br>
            <a:r>
              <a:rPr lang="es-ES" sz="1700" dirty="0">
                <a:latin typeface="Verdana" panose="020B0604030504040204" pitchFamily="34" charset="0"/>
                <a:ea typeface="Verdana" panose="020B0604030504040204" pitchFamily="34" charset="0"/>
              </a:rPr>
              <a:t>en </a:t>
            </a:r>
            <a:br>
              <a:rPr lang="es-ES" sz="1700" dirty="0">
                <a:latin typeface="Verdana" panose="020B0604030504040204" pitchFamily="34" charset="0"/>
                <a:ea typeface="Verdana" panose="020B0604030504040204" pitchFamily="34" charset="0"/>
              </a:rPr>
            </a:br>
            <a:r>
              <a:rPr lang="es-ES" sz="1700" dirty="0">
                <a:latin typeface="Verdana" panose="020B0604030504040204" pitchFamily="34" charset="0"/>
                <a:ea typeface="Verdana" panose="020B0604030504040204" pitchFamily="34" charset="0"/>
              </a:rPr>
              <a:t>la economía</a:t>
            </a:r>
          </a:p>
        </p:txBody>
      </p:sp>
      <p:sp>
        <p:nvSpPr>
          <p:cNvPr id="7" name="Rectángulo 6">
            <a:extLst>
              <a:ext uri="{FF2B5EF4-FFF2-40B4-BE49-F238E27FC236}">
                <a16:creationId xmlns:a16="http://schemas.microsoft.com/office/drawing/2014/main" id="{213A5FCA-8931-43A2-A140-76C19CCC9867}"/>
              </a:ext>
            </a:extLst>
          </p:cNvPr>
          <p:cNvSpPr/>
          <p:nvPr/>
        </p:nvSpPr>
        <p:spPr>
          <a:xfrm>
            <a:off x="9528655" y="426433"/>
            <a:ext cx="2562817" cy="461665"/>
          </a:xfrm>
          <a:prstGeom prst="rect">
            <a:avLst/>
          </a:prstGeom>
        </p:spPr>
        <p:txBody>
          <a:bodyPr wrap="none">
            <a:spAutoFit/>
          </a:bodyPr>
          <a:lstStyle/>
          <a:p>
            <a:r>
              <a:rPr lang="es-ES" sz="2400" spc="300" dirty="0">
                <a:solidFill>
                  <a:srgbClr val="C00000"/>
                </a:solidFill>
                <a:latin typeface="Verdana" panose="020B0604030504040204" pitchFamily="34" charset="0"/>
                <a:ea typeface="Verdana" panose="020B0604030504040204" pitchFamily="34" charset="0"/>
              </a:rPr>
              <a:t>Perspectivas</a:t>
            </a:r>
            <a:endParaRPr lang="es-ES" sz="2400" spc="300" dirty="0"/>
          </a:p>
        </p:txBody>
      </p:sp>
      <p:sp>
        <p:nvSpPr>
          <p:cNvPr id="8" name="CuadroTexto 7">
            <a:extLst>
              <a:ext uri="{FF2B5EF4-FFF2-40B4-BE49-F238E27FC236}">
                <a16:creationId xmlns:a16="http://schemas.microsoft.com/office/drawing/2014/main" id="{F529E417-5D75-4E14-87C4-E25B83C2B28E}"/>
              </a:ext>
            </a:extLst>
          </p:cNvPr>
          <p:cNvSpPr txBox="1"/>
          <p:nvPr/>
        </p:nvSpPr>
        <p:spPr>
          <a:xfrm>
            <a:off x="2616192" y="4101421"/>
            <a:ext cx="1870954" cy="2185214"/>
          </a:xfrm>
          <a:prstGeom prst="rect">
            <a:avLst/>
          </a:prstGeom>
          <a:solidFill>
            <a:schemeClr val="bg1"/>
          </a:solidFill>
        </p:spPr>
        <p:txBody>
          <a:bodyPr wrap="square" rtlCol="0">
            <a:spAutoFit/>
          </a:bodyPr>
          <a:lstStyle>
            <a:defPPr>
              <a:defRPr lang="es-ES"/>
            </a:defPPr>
            <a:lvl1pPr>
              <a:defRPr sz="1700">
                <a:solidFill>
                  <a:schemeClr val="bg1">
                    <a:lumMod val="65000"/>
                  </a:schemeClr>
                </a:solidFill>
                <a:latin typeface="Verdana" panose="020B0604030504040204" pitchFamily="34" charset="0"/>
                <a:ea typeface="Verdana" panose="020B0604030504040204" pitchFamily="34" charset="0"/>
              </a:defRPr>
            </a:lvl1pPr>
          </a:lstStyle>
          <a:p>
            <a:r>
              <a:rPr lang="es-ES" dirty="0">
                <a:solidFill>
                  <a:schemeClr val="tx1"/>
                </a:solidFill>
              </a:rPr>
              <a:t>Incluye el crecimiento económico, tasas de interés, tipos de cambio y las tasas de inflación.</a:t>
            </a:r>
          </a:p>
        </p:txBody>
      </p:sp>
      <p:sp>
        <p:nvSpPr>
          <p:cNvPr id="9" name="CuadroTexto 8">
            <a:extLst>
              <a:ext uri="{FF2B5EF4-FFF2-40B4-BE49-F238E27FC236}">
                <a16:creationId xmlns:a16="http://schemas.microsoft.com/office/drawing/2014/main" id="{8DF90A4C-89F7-48DE-A733-8E23E2A84318}"/>
              </a:ext>
            </a:extLst>
          </p:cNvPr>
          <p:cNvSpPr txBox="1"/>
          <p:nvPr/>
        </p:nvSpPr>
        <p:spPr>
          <a:xfrm>
            <a:off x="4587664" y="4101421"/>
            <a:ext cx="2007140" cy="2446824"/>
          </a:xfrm>
          <a:prstGeom prst="rect">
            <a:avLst/>
          </a:prstGeom>
          <a:solidFill>
            <a:schemeClr val="bg1"/>
          </a:solidFill>
        </p:spPr>
        <p:txBody>
          <a:bodyPr wrap="square" rtlCol="0">
            <a:spAutoFit/>
          </a:bodyPr>
          <a:lstStyle>
            <a:defPPr>
              <a:defRPr lang="es-ES"/>
            </a:defPPr>
            <a:lvl1pPr>
              <a:defRPr sz="1700">
                <a:solidFill>
                  <a:schemeClr val="bg1">
                    <a:lumMod val="65000"/>
                  </a:schemeClr>
                </a:solidFill>
                <a:latin typeface="Verdana" panose="020B0604030504040204" pitchFamily="34" charset="0"/>
                <a:ea typeface="Verdana" panose="020B0604030504040204" pitchFamily="34" charset="0"/>
              </a:defRPr>
            </a:lvl1pPr>
          </a:lstStyle>
          <a:p>
            <a:r>
              <a:rPr lang="es-ES" dirty="0">
                <a:solidFill>
                  <a:schemeClr val="tx1"/>
                </a:solidFill>
              </a:rPr>
              <a:t>Incluye aspectos culturales, salud, crecimiento de la población, distribución por edades, nivel educativo y seguridad.</a:t>
            </a:r>
          </a:p>
        </p:txBody>
      </p:sp>
      <p:pic>
        <p:nvPicPr>
          <p:cNvPr id="12" name="Gráfico 11" descr="Familia con niño">
            <a:extLst>
              <a:ext uri="{FF2B5EF4-FFF2-40B4-BE49-F238E27FC236}">
                <a16:creationId xmlns:a16="http://schemas.microsoft.com/office/drawing/2014/main" id="{DC918DFA-C083-4200-BCB3-D8CFF5A2CDC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99720" y="1319068"/>
            <a:ext cx="828873" cy="828873"/>
          </a:xfrm>
          <a:prstGeom prst="rect">
            <a:avLst/>
          </a:prstGeom>
        </p:spPr>
      </p:pic>
      <p:sp>
        <p:nvSpPr>
          <p:cNvPr id="14" name="CuadroTexto 13">
            <a:extLst>
              <a:ext uri="{FF2B5EF4-FFF2-40B4-BE49-F238E27FC236}">
                <a16:creationId xmlns:a16="http://schemas.microsoft.com/office/drawing/2014/main" id="{830C3F5D-5ADB-4A90-9B03-149211DD3C1A}"/>
              </a:ext>
            </a:extLst>
          </p:cNvPr>
          <p:cNvSpPr txBox="1"/>
          <p:nvPr/>
        </p:nvSpPr>
        <p:spPr>
          <a:xfrm>
            <a:off x="6706674" y="4101421"/>
            <a:ext cx="2007140" cy="1923604"/>
          </a:xfrm>
          <a:prstGeom prst="rect">
            <a:avLst/>
          </a:prstGeom>
          <a:solidFill>
            <a:schemeClr val="bg1"/>
          </a:solidFill>
        </p:spPr>
        <p:txBody>
          <a:bodyPr wrap="square" rtlCol="0">
            <a:spAutoFit/>
          </a:bodyPr>
          <a:lstStyle>
            <a:defPPr>
              <a:defRPr lang="es-ES"/>
            </a:defPPr>
            <a:lvl1pPr>
              <a:defRPr sz="1700">
                <a:solidFill>
                  <a:schemeClr val="bg1">
                    <a:lumMod val="65000"/>
                  </a:schemeClr>
                </a:solidFill>
                <a:latin typeface="Verdana" panose="020B0604030504040204" pitchFamily="34" charset="0"/>
                <a:ea typeface="Verdana" panose="020B0604030504040204" pitchFamily="34" charset="0"/>
              </a:defRPr>
            </a:lvl1pPr>
          </a:lstStyle>
          <a:p>
            <a:r>
              <a:rPr lang="es-ES" dirty="0">
                <a:solidFill>
                  <a:schemeClr val="tx1"/>
                </a:solidFill>
              </a:rPr>
              <a:t>Abarca I+D, automatización, incentivos tecnológicos </a:t>
            </a:r>
            <a:br>
              <a:rPr lang="es-ES" dirty="0">
                <a:solidFill>
                  <a:schemeClr val="tx1"/>
                </a:solidFill>
              </a:rPr>
            </a:br>
            <a:r>
              <a:rPr lang="es-ES" dirty="0">
                <a:solidFill>
                  <a:schemeClr val="tx1"/>
                </a:solidFill>
              </a:rPr>
              <a:t>y el ritmo de los cambios tecnológicos.</a:t>
            </a:r>
          </a:p>
        </p:txBody>
      </p:sp>
      <p:sp>
        <p:nvSpPr>
          <p:cNvPr id="13" name="CuadroTexto 12">
            <a:extLst>
              <a:ext uri="{FF2B5EF4-FFF2-40B4-BE49-F238E27FC236}">
                <a16:creationId xmlns:a16="http://schemas.microsoft.com/office/drawing/2014/main" id="{FC06FBD8-5B5E-45FC-B9ED-87C37BD8A10E}"/>
              </a:ext>
            </a:extLst>
          </p:cNvPr>
          <p:cNvSpPr txBox="1"/>
          <p:nvPr/>
        </p:nvSpPr>
        <p:spPr>
          <a:xfrm>
            <a:off x="8713814" y="4101421"/>
            <a:ext cx="1833663" cy="1661993"/>
          </a:xfrm>
          <a:prstGeom prst="rect">
            <a:avLst/>
          </a:prstGeom>
          <a:solidFill>
            <a:schemeClr val="bg1"/>
          </a:solidFill>
        </p:spPr>
        <p:txBody>
          <a:bodyPr wrap="square" rtlCol="0">
            <a:spAutoFit/>
          </a:bodyPr>
          <a:lstStyle>
            <a:defPPr>
              <a:defRPr lang="es-ES"/>
            </a:defPPr>
            <a:lvl1pPr>
              <a:defRPr sz="1700">
                <a:solidFill>
                  <a:schemeClr val="bg1">
                    <a:lumMod val="65000"/>
                  </a:schemeClr>
                </a:solidFill>
                <a:latin typeface="Verdana" panose="020B0604030504040204" pitchFamily="34" charset="0"/>
                <a:ea typeface="Verdana" panose="020B0604030504040204" pitchFamily="34" charset="0"/>
              </a:defRPr>
            </a:lvl1pPr>
          </a:lstStyle>
          <a:p>
            <a:r>
              <a:rPr lang="es-ES" dirty="0">
                <a:solidFill>
                  <a:schemeClr val="tx1"/>
                </a:solidFill>
              </a:rPr>
              <a:t>Es el conjunto de factores que inciden sobre la calidad medio ambiental.</a:t>
            </a:r>
          </a:p>
        </p:txBody>
      </p:sp>
      <p:pic>
        <p:nvPicPr>
          <p:cNvPr id="2052" name="Picture 4" descr="Icono la nube, la tecnología">
            <a:extLst>
              <a:ext uri="{FF2B5EF4-FFF2-40B4-BE49-F238E27FC236}">
                <a16:creationId xmlns:a16="http://schemas.microsoft.com/office/drawing/2014/main" id="{14C736D7-E23B-4ECD-AD64-B8AFB2366A3E}"/>
              </a:ext>
            </a:extLst>
          </p:cNvPr>
          <p:cNvPicPr>
            <a:picLocks noChangeAspect="1" noChangeArrowheads="1"/>
          </p:cNvPicPr>
          <p:nvPr/>
        </p:nvPicPr>
        <p:blipFill>
          <a:blip r:embed="rId12" cstate="print">
            <a:biLevel thresh="75000"/>
            <a:extLst>
              <a:ext uri="{28A0092B-C50C-407E-A947-70E740481C1C}">
                <a14:useLocalDpi xmlns:a14="http://schemas.microsoft.com/office/drawing/2010/main" val="0"/>
              </a:ext>
            </a:extLst>
          </a:blip>
          <a:srcRect/>
          <a:stretch>
            <a:fillRect/>
          </a:stretch>
        </p:blipFill>
        <p:spPr bwMode="auto">
          <a:xfrm>
            <a:off x="6521241" y="1136324"/>
            <a:ext cx="1011617" cy="10116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ree Reduce Reuse Recycle Symbol, Download Free Reduce Reuse Recycle Symbol  png images, Free ClipArts on Clipart Library">
            <a:extLst>
              <a:ext uri="{FF2B5EF4-FFF2-40B4-BE49-F238E27FC236}">
                <a16:creationId xmlns:a16="http://schemas.microsoft.com/office/drawing/2014/main" id="{7EF74BE1-FF25-459E-8893-24959A6B60C2}"/>
              </a:ext>
            </a:extLst>
          </p:cNvPr>
          <p:cNvPicPr>
            <a:picLocks noChangeAspect="1" noChangeArrowheads="1"/>
          </p:cNvPicPr>
          <p:nvPr/>
        </p:nvPicPr>
        <p:blipFill>
          <a:blip r:embed="rId13" cstate="print">
            <a:biLevel thresh="75000"/>
            <a:extLst>
              <a:ext uri="{28A0092B-C50C-407E-A947-70E740481C1C}">
                <a14:useLocalDpi xmlns:a14="http://schemas.microsoft.com/office/drawing/2010/main" val="0"/>
              </a:ext>
            </a:extLst>
          </a:blip>
          <a:srcRect/>
          <a:stretch>
            <a:fillRect/>
          </a:stretch>
        </p:blipFill>
        <p:spPr bwMode="auto">
          <a:xfrm>
            <a:off x="8495932" y="1322306"/>
            <a:ext cx="828873" cy="825635"/>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CA28D39-F724-4C8E-A4D8-9C3FE5D4C0A2}"/>
              </a:ext>
            </a:extLst>
          </p:cNvPr>
          <p:cNvSpPr txBox="1"/>
          <p:nvPr/>
        </p:nvSpPr>
        <p:spPr>
          <a:xfrm>
            <a:off x="10589133" y="4101421"/>
            <a:ext cx="1502339" cy="1661993"/>
          </a:xfrm>
          <a:prstGeom prst="rect">
            <a:avLst/>
          </a:prstGeom>
          <a:solidFill>
            <a:schemeClr val="bg1"/>
          </a:solidFill>
        </p:spPr>
        <p:txBody>
          <a:bodyPr wrap="square" rtlCol="0">
            <a:spAutoFit/>
          </a:bodyPr>
          <a:lstStyle>
            <a:defPPr>
              <a:defRPr lang="es-ES"/>
            </a:defPPr>
            <a:lvl1pPr>
              <a:defRPr sz="1700">
                <a:solidFill>
                  <a:schemeClr val="bg1">
                    <a:lumMod val="65000"/>
                  </a:schemeClr>
                </a:solidFill>
                <a:latin typeface="Verdana" panose="020B0604030504040204" pitchFamily="34" charset="0"/>
                <a:ea typeface="Verdana" panose="020B0604030504040204" pitchFamily="34" charset="0"/>
              </a:defRPr>
            </a:lvl1pPr>
          </a:lstStyle>
          <a:p>
            <a:r>
              <a:rPr lang="es-ES" dirty="0">
                <a:solidFill>
                  <a:schemeClr val="tx1"/>
                </a:solidFill>
              </a:rPr>
              <a:t>Factores que componen el marco legal de </a:t>
            </a:r>
            <a:br>
              <a:rPr lang="es-ES" dirty="0">
                <a:solidFill>
                  <a:schemeClr val="tx1"/>
                </a:solidFill>
              </a:rPr>
            </a:br>
            <a:r>
              <a:rPr lang="es-ES" dirty="0">
                <a:solidFill>
                  <a:schemeClr val="tx1"/>
                </a:solidFill>
              </a:rPr>
              <a:t>un país.</a:t>
            </a:r>
          </a:p>
        </p:txBody>
      </p:sp>
      <p:pic>
        <p:nvPicPr>
          <p:cNvPr id="6146" name="Picture 2" descr="Ley | Icono Gratis">
            <a:extLst>
              <a:ext uri="{FF2B5EF4-FFF2-40B4-BE49-F238E27FC236}">
                <a16:creationId xmlns:a16="http://schemas.microsoft.com/office/drawing/2014/main" id="{971B058B-2CA0-4626-8B7D-CA43D3D23F7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91869" y="1167773"/>
            <a:ext cx="1106632" cy="110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7381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35E2E13-931E-44DE-B506-19FDFD4D59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814036" y="2664123"/>
            <a:ext cx="5169088" cy="2648051"/>
          </a:xfrm>
          <a:prstGeom prst="rect">
            <a:avLst/>
          </a:prstGeom>
        </p:spPr>
      </p:pic>
      <p:sp>
        <p:nvSpPr>
          <p:cNvPr id="2" name="Título 1">
            <a:extLst>
              <a:ext uri="{FF2B5EF4-FFF2-40B4-BE49-F238E27FC236}">
                <a16:creationId xmlns:a16="http://schemas.microsoft.com/office/drawing/2014/main" id="{D75C6B0B-35B8-40DE-B12B-6C1376E7BA7D}"/>
              </a:ext>
            </a:extLst>
          </p:cNvPr>
          <p:cNvSpPr>
            <a:spLocks noGrp="1"/>
          </p:cNvSpPr>
          <p:nvPr>
            <p:ph type="title"/>
          </p:nvPr>
        </p:nvSpPr>
        <p:spPr/>
        <p:txBody>
          <a:bodyPr/>
          <a:lstStyle/>
          <a:p>
            <a:r>
              <a:rPr lang="es-ES" sz="1800" dirty="0"/>
              <a:t>Las cinco fuerzas de Porter</a:t>
            </a:r>
            <a:endParaRPr lang="es-ES" dirty="0"/>
          </a:p>
        </p:txBody>
      </p:sp>
      <p:sp>
        <p:nvSpPr>
          <p:cNvPr id="3" name="Rectángulo 2">
            <a:extLst>
              <a:ext uri="{FF2B5EF4-FFF2-40B4-BE49-F238E27FC236}">
                <a16:creationId xmlns:a16="http://schemas.microsoft.com/office/drawing/2014/main" id="{DFD3DA1C-770A-443E-9B88-1263A5EB15D5}"/>
              </a:ext>
            </a:extLst>
          </p:cNvPr>
          <p:cNvSpPr/>
          <p:nvPr/>
        </p:nvSpPr>
        <p:spPr>
          <a:xfrm>
            <a:off x="265037" y="1035118"/>
            <a:ext cx="11087195" cy="1179810"/>
          </a:xfrm>
          <a:prstGeom prst="rect">
            <a:avLst/>
          </a:prstGeom>
        </p:spPr>
        <p:txBody>
          <a:bodyPr wrap="square">
            <a:spAutoFit/>
          </a:bodyPr>
          <a:lstStyle/>
          <a:p>
            <a:pPr>
              <a:spcAft>
                <a:spcPts val="400"/>
              </a:spcAft>
            </a:pPr>
            <a:r>
              <a:rPr lang="es-ES" sz="2000" dirty="0">
                <a:latin typeface="Verdana" panose="020B0604030504040204" pitchFamily="34" charset="0"/>
                <a:ea typeface="Verdana" panose="020B0604030504040204" pitchFamily="34" charset="0"/>
              </a:rPr>
              <a:t>El modelo de </a:t>
            </a:r>
            <a:r>
              <a:rPr lang="es-ES" sz="2000" dirty="0">
                <a:solidFill>
                  <a:srgbClr val="C00000"/>
                </a:solidFill>
                <a:latin typeface="Verdana" panose="020B0604030504040204" pitchFamily="34" charset="0"/>
                <a:ea typeface="Verdana" panose="020B0604030504040204" pitchFamily="34" charset="0"/>
              </a:rPr>
              <a:t>cinco fueras de Porter </a:t>
            </a:r>
            <a:r>
              <a:rPr lang="es-ES" sz="2000" dirty="0">
                <a:latin typeface="Verdana" panose="020B0604030504040204" pitchFamily="34" charset="0"/>
                <a:ea typeface="Verdana" panose="020B0604030504040204" pitchFamily="34" charset="0"/>
              </a:rPr>
              <a:t>se utiliza</a:t>
            </a:r>
          </a:p>
          <a:p>
            <a:pPr>
              <a:spcAft>
                <a:spcPts val="400"/>
              </a:spcAft>
            </a:pPr>
            <a:r>
              <a:rPr lang="es-ES" sz="2000" dirty="0">
                <a:latin typeface="Verdana" panose="020B0604030504040204" pitchFamily="34" charset="0"/>
                <a:ea typeface="Verdana" panose="020B0604030504040204" pitchFamily="34" charset="0"/>
              </a:rPr>
              <a:t>para </a:t>
            </a:r>
            <a:r>
              <a:rPr lang="es-ES" sz="2400" dirty="0">
                <a:solidFill>
                  <a:srgbClr val="C00000"/>
                </a:solidFill>
                <a:latin typeface="Verdana" panose="020B0604030504040204" pitchFamily="34" charset="0"/>
                <a:ea typeface="Verdana" panose="020B0604030504040204" pitchFamily="34" charset="0"/>
              </a:rPr>
              <a:t>evaluar</a:t>
            </a:r>
            <a:r>
              <a:rPr lang="es-ES" sz="2000" dirty="0">
                <a:solidFill>
                  <a:srgbClr val="C00000"/>
                </a:solidFill>
                <a:latin typeface="Verdana" panose="020B0604030504040204" pitchFamily="34" charset="0"/>
                <a:ea typeface="Verdana" panose="020B0604030504040204" pitchFamily="34" charset="0"/>
              </a:rPr>
              <a:t> </a:t>
            </a:r>
            <a:r>
              <a:rPr lang="es-ES" sz="2000" dirty="0">
                <a:latin typeface="Verdana" panose="020B0604030504040204" pitchFamily="34" charset="0"/>
                <a:ea typeface="Verdana" panose="020B0604030504040204" pitchFamily="34" charset="0"/>
              </a:rPr>
              <a:t>el </a:t>
            </a:r>
            <a:r>
              <a:rPr lang="es-ES" sz="2000" dirty="0">
                <a:solidFill>
                  <a:srgbClr val="C00000"/>
                </a:solidFill>
                <a:latin typeface="Verdana" panose="020B0604030504040204" pitchFamily="34" charset="0"/>
                <a:ea typeface="Verdana" panose="020B0604030504040204" pitchFamily="34" charset="0"/>
              </a:rPr>
              <a:t>contexto</a:t>
            </a:r>
            <a:r>
              <a:rPr lang="es-ES" sz="2000" dirty="0">
                <a:latin typeface="Verdana" panose="020B0604030504040204" pitchFamily="34" charset="0"/>
                <a:ea typeface="Verdana" panose="020B0604030504040204" pitchFamily="34" charset="0"/>
              </a:rPr>
              <a:t> de una industria</a:t>
            </a:r>
            <a:r>
              <a:rPr lang="es-ES" sz="2400" dirty="0">
                <a:solidFill>
                  <a:srgbClr val="C00000"/>
                </a:solidFill>
                <a:latin typeface="Verdana" panose="020B0604030504040204" pitchFamily="34" charset="0"/>
                <a:ea typeface="Verdana" panose="020B0604030504040204" pitchFamily="34" charset="0"/>
              </a:rPr>
              <a:t> </a:t>
            </a:r>
            <a:r>
              <a:rPr lang="es-ES" sz="2000" dirty="0">
                <a:latin typeface="Verdana" panose="020B0604030504040204" pitchFamily="34" charset="0"/>
                <a:ea typeface="Verdana" panose="020B0604030504040204" pitchFamily="34" charset="0"/>
              </a:rPr>
              <a:t>o</a:t>
            </a:r>
            <a:r>
              <a:rPr lang="es-ES" sz="2400" dirty="0">
                <a:solidFill>
                  <a:srgbClr val="C00000"/>
                </a:solidFill>
                <a:latin typeface="Verdana" panose="020B0604030504040204" pitchFamily="34" charset="0"/>
                <a:ea typeface="Verdana" panose="020B0604030504040204" pitchFamily="34" charset="0"/>
              </a:rPr>
              <a:t> sector</a:t>
            </a:r>
            <a:r>
              <a:rPr lang="es-ES" sz="2000" dirty="0">
                <a:latin typeface="Verdana" panose="020B0604030504040204" pitchFamily="34" charset="0"/>
                <a:ea typeface="Verdana" panose="020B0604030504040204" pitchFamily="34" charset="0"/>
              </a:rPr>
              <a:t> que según </a:t>
            </a:r>
          </a:p>
          <a:p>
            <a:pPr>
              <a:spcAft>
                <a:spcPts val="400"/>
              </a:spcAft>
            </a:pPr>
            <a:r>
              <a:rPr lang="es-ES" sz="2000" dirty="0">
                <a:latin typeface="Verdana" panose="020B0604030504040204" pitchFamily="34" charset="0"/>
                <a:ea typeface="Verdana" panose="020B0604030504040204" pitchFamily="34" charset="0"/>
              </a:rPr>
              <a:t>el profesor </a:t>
            </a:r>
            <a:r>
              <a:rPr lang="es-ES" sz="2000" cap="small" dirty="0" err="1">
                <a:latin typeface="Verdana" panose="020B0604030504040204" pitchFamily="34" charset="0"/>
                <a:ea typeface="Verdana" panose="020B0604030504040204" pitchFamily="34" charset="0"/>
              </a:rPr>
              <a:t>MichaelPorter</a:t>
            </a:r>
            <a:r>
              <a:rPr lang="es-ES" sz="2000" cap="small" dirty="0">
                <a:latin typeface="Verdana" panose="020B0604030504040204" pitchFamily="34" charset="0"/>
                <a:ea typeface="Verdana" panose="020B0604030504040204" pitchFamily="34" charset="0"/>
              </a:rPr>
              <a:t> </a:t>
            </a:r>
            <a:r>
              <a:rPr lang="es-ES" sz="2000" dirty="0">
                <a:latin typeface="Verdana" panose="020B0604030504040204" pitchFamily="34" charset="0"/>
                <a:ea typeface="Verdana" panose="020B0604030504040204" pitchFamily="34" charset="0"/>
              </a:rPr>
              <a:t>estaría conformado por 5 fuerzas.</a:t>
            </a:r>
          </a:p>
        </p:txBody>
      </p:sp>
      <p:sp>
        <p:nvSpPr>
          <p:cNvPr id="4" name="Rectángulo 3">
            <a:extLst>
              <a:ext uri="{FF2B5EF4-FFF2-40B4-BE49-F238E27FC236}">
                <a16:creationId xmlns:a16="http://schemas.microsoft.com/office/drawing/2014/main" id="{0BCC35D1-09E8-4ECA-A197-AFB21EB02A46}"/>
              </a:ext>
            </a:extLst>
          </p:cNvPr>
          <p:cNvSpPr/>
          <p:nvPr/>
        </p:nvSpPr>
        <p:spPr>
          <a:xfrm>
            <a:off x="485028" y="2377295"/>
            <a:ext cx="6096001" cy="2308324"/>
          </a:xfrm>
          <a:prstGeom prst="rect">
            <a:avLst/>
          </a:prstGeom>
        </p:spPr>
        <p:txBody>
          <a:bodyPr wrap="square">
            <a:spAutoFit/>
          </a:bodyPr>
          <a:lstStyle/>
          <a:p>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a:t>
            </a:r>
            <a:r>
              <a:rPr lang="es-ES" sz="2000" dirty="0">
                <a:latin typeface="Verdana" panose="020B0604030504040204" pitchFamily="34" charset="0"/>
                <a:ea typeface="Verdana" panose="020B0604030504040204" pitchFamily="34" charset="0"/>
                <a:sym typeface="Wingdings" panose="05000000000000000000" pitchFamily="2" charset="2"/>
              </a:rPr>
              <a:t> </a:t>
            </a:r>
            <a:r>
              <a:rPr lang="es-ES" sz="2000" dirty="0">
                <a:latin typeface="Verdana" panose="020B0604030504040204" pitchFamily="34" charset="0"/>
                <a:ea typeface="Verdana" panose="020B0604030504040204" pitchFamily="34" charset="0"/>
              </a:rPr>
              <a:t>Amenaza de Nuevos Competidores.</a:t>
            </a:r>
          </a:p>
          <a:p>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a:t>
            </a:r>
            <a:r>
              <a:rPr lang="es-ES" sz="2000" dirty="0">
                <a:latin typeface="Verdana" panose="020B0604030504040204" pitchFamily="34" charset="0"/>
                <a:ea typeface="Verdana" panose="020B0604030504040204" pitchFamily="34" charset="0"/>
                <a:sym typeface="Wingdings" panose="05000000000000000000" pitchFamily="2" charset="2"/>
              </a:rPr>
              <a:t> </a:t>
            </a:r>
            <a:r>
              <a:rPr lang="es-ES" sz="2000" dirty="0">
                <a:latin typeface="Verdana" panose="020B0604030504040204" pitchFamily="34" charset="0"/>
                <a:ea typeface="Verdana" panose="020B0604030504040204" pitchFamily="34" charset="0"/>
              </a:rPr>
              <a:t>Amenaza de Productos Sustitutos.</a:t>
            </a:r>
          </a:p>
          <a:p>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a:t>
            </a:r>
            <a:r>
              <a:rPr lang="es-ES" sz="2000" dirty="0">
                <a:latin typeface="Verdana" panose="020B0604030504040204" pitchFamily="34" charset="0"/>
                <a:ea typeface="Verdana" panose="020B0604030504040204" pitchFamily="34" charset="0"/>
                <a:sym typeface="Wingdings" panose="05000000000000000000" pitchFamily="2" charset="2"/>
              </a:rPr>
              <a:t> </a:t>
            </a:r>
            <a:r>
              <a:rPr lang="es-ES" sz="2000" dirty="0">
                <a:latin typeface="Verdana" panose="020B0604030504040204" pitchFamily="34" charset="0"/>
                <a:ea typeface="Verdana" panose="020B0604030504040204" pitchFamily="34" charset="0"/>
              </a:rPr>
              <a:t>Poder de Negociación de los Proveedores.</a:t>
            </a:r>
          </a:p>
          <a:p>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a:t>
            </a:r>
            <a:r>
              <a:rPr lang="es-ES" sz="2000" dirty="0">
                <a:latin typeface="Verdana" panose="020B0604030504040204" pitchFamily="34" charset="0"/>
                <a:ea typeface="Verdana" panose="020B0604030504040204" pitchFamily="34" charset="0"/>
                <a:sym typeface="Wingdings" panose="05000000000000000000" pitchFamily="2" charset="2"/>
              </a:rPr>
              <a:t> </a:t>
            </a:r>
            <a:r>
              <a:rPr lang="es-ES" sz="2000" dirty="0">
                <a:latin typeface="Verdana" panose="020B0604030504040204" pitchFamily="34" charset="0"/>
                <a:ea typeface="Verdana" panose="020B0604030504040204" pitchFamily="34" charset="0"/>
              </a:rPr>
              <a:t>Poder de Negociación de los Clientes</a:t>
            </a:r>
          </a:p>
          <a:p>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a:t>
            </a:r>
            <a:r>
              <a:rPr lang="es-ES" sz="2000" dirty="0">
                <a:latin typeface="Verdana" panose="020B0604030504040204" pitchFamily="34" charset="0"/>
                <a:ea typeface="Verdana" panose="020B0604030504040204" pitchFamily="34" charset="0"/>
                <a:sym typeface="Wingdings" panose="05000000000000000000" pitchFamily="2" charset="2"/>
              </a:rPr>
              <a:t> </a:t>
            </a:r>
            <a:r>
              <a:rPr lang="es-ES" sz="2000" dirty="0">
                <a:latin typeface="Verdana" panose="020B0604030504040204" pitchFamily="34" charset="0"/>
                <a:ea typeface="Verdana" panose="020B0604030504040204" pitchFamily="34" charset="0"/>
              </a:rPr>
              <a:t>Rivalidad entre Empresas Competidoras.</a:t>
            </a:r>
            <a:endParaRPr lang="es-ES" sz="2000" b="0" i="0" dirty="0">
              <a:effectLst/>
              <a:latin typeface="Verdana" panose="020B0604030504040204" pitchFamily="34" charset="0"/>
              <a:ea typeface="Verdana" panose="020B0604030504040204" pitchFamily="34" charset="0"/>
            </a:endParaRPr>
          </a:p>
        </p:txBody>
      </p:sp>
      <p:pic>
        <p:nvPicPr>
          <p:cNvPr id="7176" name="Picture 8" descr="Una imagen publicada por el autor.">
            <a:extLst>
              <a:ext uri="{FF2B5EF4-FFF2-40B4-BE49-F238E27FC236}">
                <a16:creationId xmlns:a16="http://schemas.microsoft.com/office/drawing/2014/main" id="{E387B51B-8D11-48C5-8A70-E1E594E4E85B}"/>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8667" b="99000" l="10000" r="90000">
                        <a14:foregroundMark x1="46333" y1="8833" x2="46333" y2="8833"/>
                        <a14:foregroundMark x1="28500" y1="72000" x2="28500" y2="72000"/>
                        <a14:foregroundMark x1="18167" y1="71833" x2="18167" y2="71833"/>
                        <a14:foregroundMark x1="34333" y1="55667" x2="34333" y2="55667"/>
                        <a14:foregroundMark x1="32167" y1="59333" x2="32167" y2="59333"/>
                        <a14:foregroundMark x1="31833" y1="65167" x2="31833" y2="65167"/>
                        <a14:foregroundMark x1="28500" y1="61833" x2="28500" y2="61833"/>
                        <a14:foregroundMark x1="15333" y1="73000" x2="15333" y2="73000"/>
                        <a14:foregroundMark x1="10667" y1="75167" x2="10667" y2="75167"/>
                        <a14:foregroundMark x1="17500" y1="79167" x2="17500" y2="79167"/>
                        <a14:foregroundMark x1="24500" y1="87167" x2="24500" y2="87167"/>
                        <a14:foregroundMark x1="33667" y1="91667" x2="33667" y2="91667"/>
                        <a14:foregroundMark x1="45167" y1="95167" x2="45167" y2="95167"/>
                        <a14:foregroundMark x1="50833" y1="99000" x2="50833" y2="99000"/>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flipH="1">
            <a:off x="10000937" y="1908419"/>
            <a:ext cx="1892378" cy="1892378"/>
          </a:xfrm>
          <a:prstGeom prst="ellipse">
            <a:avLst/>
          </a:prstGeom>
          <a:noFill/>
          <a:ln w="57150">
            <a:solidFill>
              <a:srgbClr val="92D050"/>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956B6285-45AC-4FF8-B08B-020313622ABC}"/>
              </a:ext>
            </a:extLst>
          </p:cNvPr>
          <p:cNvSpPr/>
          <p:nvPr/>
        </p:nvSpPr>
        <p:spPr>
          <a:xfrm>
            <a:off x="6814036" y="5484370"/>
            <a:ext cx="5402095" cy="276999"/>
          </a:xfrm>
          <a:prstGeom prst="rect">
            <a:avLst/>
          </a:prstGeom>
        </p:spPr>
        <p:txBody>
          <a:bodyPr wrap="square">
            <a:spAutoFit/>
          </a:bodyPr>
          <a:lstStyle/>
          <a:p>
            <a:r>
              <a:rPr lang="es-ES" sz="1200" dirty="0">
                <a:solidFill>
                  <a:srgbClr val="0000CC"/>
                </a:solidFill>
                <a:latin typeface="Verdana" panose="020B0604030504040204" pitchFamily="34" charset="0"/>
                <a:ea typeface="Verdana" panose="020B0604030504040204" pitchFamily="34" charset="0"/>
              </a:rPr>
              <a:t>https://hbr.org/1979/03/how-competitive-forces-shape-strategy</a:t>
            </a:r>
          </a:p>
        </p:txBody>
      </p:sp>
      <p:sp>
        <p:nvSpPr>
          <p:cNvPr id="7" name="Rectángulo 6">
            <a:extLst>
              <a:ext uri="{FF2B5EF4-FFF2-40B4-BE49-F238E27FC236}">
                <a16:creationId xmlns:a16="http://schemas.microsoft.com/office/drawing/2014/main" id="{AFCEC5ED-00D2-45A0-B59E-7B518C122438}"/>
              </a:ext>
            </a:extLst>
          </p:cNvPr>
          <p:cNvSpPr/>
          <p:nvPr/>
        </p:nvSpPr>
        <p:spPr>
          <a:xfrm>
            <a:off x="582304" y="5012781"/>
            <a:ext cx="5610972" cy="1500411"/>
          </a:xfrm>
          <a:prstGeom prst="rect">
            <a:avLst/>
          </a:prstGeom>
          <a:solidFill>
            <a:schemeClr val="bg1">
              <a:lumMod val="95000"/>
            </a:schemeClr>
          </a:solidFill>
        </p:spPr>
        <p:txBody>
          <a:bodyPr wrap="square">
            <a:spAutoFit/>
          </a:bodyPr>
          <a:lstStyle/>
          <a:p>
            <a:pPr marL="0" lvl="2">
              <a:spcAft>
                <a:spcPts val="300"/>
              </a:spcAft>
              <a:tabLst>
                <a:tab pos="1079500" algn="l"/>
              </a:tabLst>
            </a:pPr>
            <a:r>
              <a:rPr lang="es-ES" sz="2000" i="1" dirty="0">
                <a:latin typeface="Book Antiqua" panose="02040602050305030304" pitchFamily="18" charset="0"/>
                <a:ea typeface="Verdana" panose="020B0604030504040204" pitchFamily="34" charset="0"/>
              </a:rPr>
              <a:t>Podemos saber quiénes son nuestros</a:t>
            </a:r>
          </a:p>
          <a:p>
            <a:pPr marL="0" lvl="2">
              <a:spcAft>
                <a:spcPts val="300"/>
              </a:spcAft>
              <a:tabLst>
                <a:tab pos="1079500" algn="l"/>
              </a:tabLst>
            </a:pPr>
            <a:r>
              <a:rPr lang="es-ES" sz="2000" i="1" dirty="0">
                <a:latin typeface="Book Antiqua" panose="02040602050305030304" pitchFamily="18" charset="0"/>
                <a:ea typeface="Verdana" panose="020B0604030504040204" pitchFamily="34" charset="0"/>
              </a:rPr>
              <a:t>proveedores y clientes, revisando los</a:t>
            </a:r>
            <a:endParaRPr lang="es-ES" sz="2000" i="1" dirty="0">
              <a:solidFill>
                <a:schemeClr val="accent5">
                  <a:lumMod val="75000"/>
                </a:schemeClr>
              </a:solidFill>
              <a:latin typeface="Book Antiqua" panose="02040602050305030304" pitchFamily="18" charset="0"/>
              <a:ea typeface="Verdana" panose="020B0604030504040204" pitchFamily="34" charset="0"/>
            </a:endParaRPr>
          </a:p>
          <a:p>
            <a:pPr marL="0" lvl="2">
              <a:spcAft>
                <a:spcPts val="300"/>
              </a:spcAft>
              <a:tabLst>
                <a:tab pos="1079500" algn="l"/>
              </a:tabLst>
            </a:pPr>
            <a:r>
              <a:rPr lang="es-ES" sz="2000" b="1" dirty="0">
                <a:solidFill>
                  <a:schemeClr val="accent5">
                    <a:lumMod val="75000"/>
                  </a:schemeClr>
                </a:solidFill>
                <a:latin typeface="Verdana" panose="020B0604030504040204" pitchFamily="34" charset="0"/>
                <a:ea typeface="Verdana" panose="020B0604030504040204" pitchFamily="34" charset="0"/>
              </a:rPr>
              <a:t>Bloques 1 y 6</a:t>
            </a:r>
            <a:r>
              <a:rPr lang="es-ES" sz="2000" b="1" dirty="0">
                <a:latin typeface="Verdana" panose="020B0604030504040204" pitchFamily="34" charset="0"/>
                <a:ea typeface="Verdana" panose="020B0604030504040204" pitchFamily="34" charset="0"/>
              </a:rPr>
              <a:t> </a:t>
            </a:r>
            <a:endParaRPr lang="es-ES" sz="2400" b="1" i="1" dirty="0">
              <a:latin typeface="Book Antiqua" panose="02040602050305030304" pitchFamily="18" charset="0"/>
              <a:ea typeface="Verdana" panose="020B0604030504040204" pitchFamily="34" charset="0"/>
            </a:endParaRPr>
          </a:p>
          <a:p>
            <a:pPr marL="0" lvl="2">
              <a:spcAft>
                <a:spcPts val="300"/>
              </a:spcAft>
              <a:tabLst>
                <a:tab pos="1079500" algn="l"/>
              </a:tabLst>
            </a:pPr>
            <a:r>
              <a:rPr lang="es-ES" sz="2000" i="1" dirty="0">
                <a:latin typeface="Book Antiqua" panose="02040602050305030304" pitchFamily="18" charset="0"/>
                <a:ea typeface="Verdana" panose="020B0604030504040204" pitchFamily="34" charset="0"/>
              </a:rPr>
              <a:t>del</a:t>
            </a:r>
            <a:r>
              <a:rPr lang="es-ES" sz="2400" i="1" dirty="0">
                <a:latin typeface="Book Antiqua" panose="02040602050305030304" pitchFamily="18" charset="0"/>
                <a:ea typeface="Verdana" panose="020B0604030504040204" pitchFamily="34" charset="0"/>
              </a:rPr>
              <a:t> </a:t>
            </a:r>
            <a:r>
              <a:rPr lang="es-ES" sz="1600" b="1" dirty="0">
                <a:solidFill>
                  <a:schemeClr val="accent5">
                    <a:lumMod val="75000"/>
                  </a:schemeClr>
                </a:solidFill>
                <a:latin typeface="Verdana" panose="020B0604030504040204" pitchFamily="34" charset="0"/>
                <a:ea typeface="Verdana" panose="020B0604030504040204" pitchFamily="34" charset="0"/>
                <a:cs typeface="Segoe UI" panose="020B0502040204020203" pitchFamily="34" charset="0"/>
              </a:rPr>
              <a:t>CANVAS BUSINESS MODEL </a:t>
            </a:r>
            <a:r>
              <a:rPr lang="es-ES" sz="2000" i="1" dirty="0">
                <a:latin typeface="Book Antiqua" panose="02040602050305030304" pitchFamily="18" charset="0"/>
                <a:ea typeface="Verdana" panose="020B0604030504040204" pitchFamily="34" charset="0"/>
              </a:rPr>
              <a:t>respectivamente.</a:t>
            </a:r>
            <a:endParaRPr lang="es-ES" sz="2000" b="1" i="1" dirty="0">
              <a:solidFill>
                <a:schemeClr val="accent5">
                  <a:lumMod val="75000"/>
                </a:schemeClr>
              </a:solidFill>
              <a:latin typeface="Book Antiqua" panose="02040602050305030304" pitchFamily="18" charset="0"/>
              <a:ea typeface="Verdana" panose="020B0604030504040204" pitchFamily="34" charset="0"/>
              <a:cs typeface="Segoe UI" panose="020B0502040204020203" pitchFamily="34" charset="0"/>
            </a:endParaRPr>
          </a:p>
        </p:txBody>
      </p:sp>
      <p:sp>
        <p:nvSpPr>
          <p:cNvPr id="8" name="Rectángulo 7">
            <a:extLst>
              <a:ext uri="{FF2B5EF4-FFF2-40B4-BE49-F238E27FC236}">
                <a16:creationId xmlns:a16="http://schemas.microsoft.com/office/drawing/2014/main" id="{7C745C2B-8E05-4B43-82DC-566280D12654}"/>
              </a:ext>
            </a:extLst>
          </p:cNvPr>
          <p:cNvSpPr/>
          <p:nvPr/>
        </p:nvSpPr>
        <p:spPr>
          <a:xfrm>
            <a:off x="6814036" y="5867685"/>
            <a:ext cx="5286524" cy="461665"/>
          </a:xfrm>
          <a:prstGeom prst="rect">
            <a:avLst/>
          </a:prstGeom>
        </p:spPr>
        <p:txBody>
          <a:bodyPr wrap="square">
            <a:spAutoFit/>
          </a:bodyPr>
          <a:lstStyle/>
          <a:p>
            <a:r>
              <a:rPr lang="es-ES" sz="1200" dirty="0">
                <a:solidFill>
                  <a:srgbClr val="0000CC"/>
                </a:solidFill>
                <a:latin typeface="Verdana" panose="020B0604030504040204" pitchFamily="34" charset="0"/>
                <a:ea typeface="Verdana" panose="020B0604030504040204" pitchFamily="34" charset="0"/>
              </a:rPr>
              <a:t>https://www.emprendedores.es/gestion/como-analizar-el-sector-en-el-que-compites-estudio-mercado/</a:t>
            </a:r>
          </a:p>
        </p:txBody>
      </p:sp>
    </p:spTree>
    <p:extLst>
      <p:ext uri="{BB962C8B-B14F-4D97-AF65-F5344CB8AC3E}">
        <p14:creationId xmlns:p14="http://schemas.microsoft.com/office/powerpoint/2010/main" val="509720438"/>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04031-2850-4254-A61E-5B354FE5ABCE}"/>
              </a:ext>
            </a:extLst>
          </p:cNvPr>
          <p:cNvSpPr>
            <a:spLocks noGrp="1"/>
          </p:cNvSpPr>
          <p:nvPr>
            <p:ph type="title"/>
          </p:nvPr>
        </p:nvSpPr>
        <p:spPr/>
        <p:txBody>
          <a:bodyPr/>
          <a:lstStyle/>
          <a:p>
            <a:r>
              <a:rPr lang="es-ES" sz="1800" dirty="0"/>
              <a:t>Análisis del Sector: Las cinco fuerzas de Porter</a:t>
            </a:r>
          </a:p>
        </p:txBody>
      </p:sp>
      <p:pic>
        <p:nvPicPr>
          <p:cNvPr id="3" name="Imagen 2">
            <a:extLst>
              <a:ext uri="{FF2B5EF4-FFF2-40B4-BE49-F238E27FC236}">
                <a16:creationId xmlns:a16="http://schemas.microsoft.com/office/drawing/2014/main" id="{66D91C4A-BABE-49C1-BB15-09518B9F8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872" y="1518036"/>
            <a:ext cx="5538857" cy="3475871"/>
          </a:xfrm>
          <a:prstGeom prst="rect">
            <a:avLst/>
          </a:prstGeom>
        </p:spPr>
      </p:pic>
      <p:sp>
        <p:nvSpPr>
          <p:cNvPr id="4" name="Rectángulo 3">
            <a:extLst>
              <a:ext uri="{FF2B5EF4-FFF2-40B4-BE49-F238E27FC236}">
                <a16:creationId xmlns:a16="http://schemas.microsoft.com/office/drawing/2014/main" id="{6E2F3D57-6058-4135-9BD4-1832519856B8}"/>
              </a:ext>
            </a:extLst>
          </p:cNvPr>
          <p:cNvSpPr/>
          <p:nvPr/>
        </p:nvSpPr>
        <p:spPr>
          <a:xfrm>
            <a:off x="6834158" y="6114901"/>
            <a:ext cx="5083571" cy="400110"/>
          </a:xfrm>
          <a:prstGeom prst="rect">
            <a:avLst/>
          </a:prstGeom>
          <a:solidFill>
            <a:schemeClr val="bg1"/>
          </a:solidFill>
        </p:spPr>
        <p:txBody>
          <a:bodyPr wrap="none">
            <a:spAutoFit/>
          </a:bodyPr>
          <a:lstStyle/>
          <a:p>
            <a:r>
              <a:rPr lang="es-ES" sz="2000" dirty="0">
                <a:solidFill>
                  <a:srgbClr val="C00000"/>
                </a:solidFill>
                <a:latin typeface="Verdana" panose="020B0604030504040204" pitchFamily="34" charset="0"/>
              </a:rPr>
              <a:t>Modelo de las Cinco Fuerzas de Porter</a:t>
            </a:r>
            <a:endParaRPr lang="es-ES" sz="2000" dirty="0">
              <a:solidFill>
                <a:srgbClr val="C00000"/>
              </a:solidFill>
            </a:endParaRPr>
          </a:p>
        </p:txBody>
      </p:sp>
      <p:sp>
        <p:nvSpPr>
          <p:cNvPr id="5" name="Rectángulo 4">
            <a:extLst>
              <a:ext uri="{FF2B5EF4-FFF2-40B4-BE49-F238E27FC236}">
                <a16:creationId xmlns:a16="http://schemas.microsoft.com/office/drawing/2014/main" id="{EA21E27A-10C7-42B0-B2B4-BD1B0524ECD9}"/>
              </a:ext>
            </a:extLst>
          </p:cNvPr>
          <p:cNvSpPr/>
          <p:nvPr/>
        </p:nvSpPr>
        <p:spPr>
          <a:xfrm>
            <a:off x="427164" y="1577587"/>
            <a:ext cx="5538857" cy="2862322"/>
          </a:xfrm>
          <a:prstGeom prst="rect">
            <a:avLst/>
          </a:prstGeom>
        </p:spPr>
        <p:txBody>
          <a:bodyPr wrap="square">
            <a:spAutoFit/>
          </a:bodyPr>
          <a:lstStyle/>
          <a:p>
            <a:r>
              <a:rPr lang="es-ES" sz="2000" dirty="0">
                <a:solidFill>
                  <a:srgbClr val="666666"/>
                </a:solidFill>
                <a:latin typeface="Verdana" panose="020B0604030504040204" pitchFamily="34" charset="0"/>
                <a:ea typeface="Verdana" panose="020B0604030504040204" pitchFamily="34" charset="0"/>
              </a:rPr>
              <a:t>El </a:t>
            </a:r>
            <a:r>
              <a:rPr lang="es-ES" sz="2000" dirty="0">
                <a:solidFill>
                  <a:srgbClr val="333333"/>
                </a:solidFill>
                <a:latin typeface="Verdana" panose="020B0604030504040204" pitchFamily="34" charset="0"/>
                <a:ea typeface="Verdana" panose="020B0604030504040204" pitchFamily="34" charset="0"/>
              </a:rPr>
              <a:t>análisis de las </a:t>
            </a:r>
            <a:r>
              <a:rPr lang="es-ES" sz="2400" dirty="0">
                <a:solidFill>
                  <a:srgbClr val="C00000"/>
                </a:solidFill>
                <a:latin typeface="Verdana" panose="020B0604030504040204" pitchFamily="34" charset="0"/>
                <a:ea typeface="Verdana" panose="020B0604030504040204" pitchFamily="34" charset="0"/>
              </a:rPr>
              <a:t>5 Fuerzas de Porter</a:t>
            </a:r>
            <a:r>
              <a:rPr lang="es-ES" sz="2000" dirty="0">
                <a:solidFill>
                  <a:srgbClr val="666666"/>
                </a:solidFill>
                <a:latin typeface="Verdana" panose="020B0604030504040204" pitchFamily="34" charset="0"/>
                <a:ea typeface="Verdana" panose="020B0604030504040204" pitchFamily="34" charset="0"/>
              </a:rPr>
              <a:t>, </a:t>
            </a:r>
            <a:br>
              <a:rPr lang="es-ES" sz="2000" dirty="0">
                <a:solidFill>
                  <a:srgbClr val="666666"/>
                </a:solidFill>
                <a:latin typeface="Verdana" panose="020B0604030504040204" pitchFamily="34" charset="0"/>
                <a:ea typeface="Verdana" panose="020B0604030504040204" pitchFamily="34" charset="0"/>
              </a:rPr>
            </a:br>
            <a:r>
              <a:rPr lang="es-ES" sz="2000" dirty="0">
                <a:solidFill>
                  <a:srgbClr val="666666"/>
                </a:solidFill>
                <a:latin typeface="Verdana" panose="020B0604030504040204" pitchFamily="34" charset="0"/>
                <a:ea typeface="Verdana" panose="020B0604030504040204" pitchFamily="34" charset="0"/>
              </a:rPr>
              <a:t>se realiza en dos pasos:</a:t>
            </a:r>
          </a:p>
          <a:p>
            <a:endParaRPr lang="es-ES" sz="2000" dirty="0">
              <a:solidFill>
                <a:srgbClr val="666666"/>
              </a:solidFill>
              <a:latin typeface="Verdana" panose="020B0604030504040204" pitchFamily="34" charset="0"/>
              <a:ea typeface="Verdana" panose="020B0604030504040204" pitchFamily="34" charset="0"/>
            </a:endParaRPr>
          </a:p>
          <a:p>
            <a:pPr marL="447675" indent="-447675"/>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a:t>
            </a:r>
            <a:r>
              <a:rPr lang="es-ES" sz="2800" dirty="0">
                <a:latin typeface="Verdana" panose="020B0604030504040204" pitchFamily="34" charset="0"/>
                <a:ea typeface="Verdana" panose="020B0604030504040204" pitchFamily="34" charset="0"/>
                <a:sym typeface="Wingdings" panose="05000000000000000000" pitchFamily="2" charset="2"/>
              </a:rPr>
              <a:t> 	</a:t>
            </a:r>
            <a:r>
              <a:rPr lang="es-ES" sz="2000" dirty="0">
                <a:solidFill>
                  <a:srgbClr val="666666"/>
                </a:solidFill>
                <a:latin typeface="Verdana" panose="020B0604030504040204" pitchFamily="34" charset="0"/>
                <a:ea typeface="Verdana" panose="020B0604030504040204" pitchFamily="34" charset="0"/>
              </a:rPr>
              <a:t>Se identifican los determinantes de cada una de las fuerzas competitivas.</a:t>
            </a:r>
          </a:p>
          <a:p>
            <a:pPr marL="447675" indent="-447675"/>
            <a:endParaRPr lang="es-ES" sz="2000" dirty="0">
              <a:solidFill>
                <a:srgbClr val="666666"/>
              </a:solidFill>
              <a:latin typeface="Verdana" panose="020B0604030504040204" pitchFamily="34" charset="0"/>
              <a:ea typeface="Verdana" panose="020B0604030504040204" pitchFamily="34" charset="0"/>
            </a:endParaRPr>
          </a:p>
          <a:p>
            <a:pPr marL="447675" indent="-447675"/>
            <a:r>
              <a:rPr lang="es-ES" sz="2800" dirty="0">
                <a:solidFill>
                  <a:srgbClr val="C00000"/>
                </a:solidFill>
                <a:latin typeface="Verdana" panose="020B0604030504040204" pitchFamily="34" charset="0"/>
                <a:ea typeface="Verdana" panose="020B0604030504040204" pitchFamily="34" charset="0"/>
                <a:sym typeface="Wingdings" panose="05000000000000000000" pitchFamily="2" charset="2"/>
              </a:rPr>
              <a:t> </a:t>
            </a:r>
            <a:r>
              <a:rPr lang="es-ES" sz="2000" dirty="0">
                <a:solidFill>
                  <a:srgbClr val="666666"/>
                </a:solidFill>
                <a:latin typeface="Verdana" panose="020B0604030504040204" pitchFamily="34" charset="0"/>
                <a:ea typeface="Verdana" panose="020B0604030504040204" pitchFamily="34" charset="0"/>
              </a:rPr>
              <a:t>Se evalúa el peso que tiene cada uno de ellos en el sector.</a:t>
            </a:r>
          </a:p>
        </p:txBody>
      </p:sp>
    </p:spTree>
    <p:extLst>
      <p:ext uri="{BB962C8B-B14F-4D97-AF65-F5344CB8AC3E}">
        <p14:creationId xmlns:p14="http://schemas.microsoft.com/office/powerpoint/2010/main" val="65013425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356D6AAC-91F2-48CE-B4F1-84C27CF452B4}"/>
              </a:ext>
            </a:extLst>
          </p:cNvPr>
          <p:cNvSpPr>
            <a:spLocks noGrp="1"/>
          </p:cNvSpPr>
          <p:nvPr>
            <p:ph idx="1"/>
          </p:nvPr>
        </p:nvSpPr>
        <p:spPr>
          <a:xfrm>
            <a:off x="973736" y="1058968"/>
            <a:ext cx="9617956" cy="5341831"/>
          </a:xfrm>
        </p:spPr>
        <p:txBody>
          <a:bodyPr/>
          <a:lstStyle/>
          <a:p>
            <a:pPr>
              <a:lnSpc>
                <a:spcPct val="100000"/>
              </a:lnSpc>
              <a:spcBef>
                <a:spcPts val="0"/>
              </a:spcBef>
              <a:spcAft>
                <a:spcPts val="600"/>
              </a:spcAft>
            </a:pPr>
            <a:r>
              <a:rPr lang="es-ES" sz="2200" dirty="0"/>
              <a:t>Objetivos de la Empresa y objetivos de las TIC</a:t>
            </a:r>
          </a:p>
          <a:p>
            <a:pPr>
              <a:lnSpc>
                <a:spcPct val="100000"/>
              </a:lnSpc>
              <a:spcBef>
                <a:spcPts val="0"/>
              </a:spcBef>
              <a:spcAft>
                <a:spcPts val="600"/>
              </a:spcAft>
            </a:pPr>
            <a:r>
              <a:rPr lang="es-ES" sz="2200" dirty="0"/>
              <a:t>Proceso de planeamiento estratégico</a:t>
            </a:r>
          </a:p>
          <a:p>
            <a:pPr lvl="1">
              <a:lnSpc>
                <a:spcPct val="100000"/>
              </a:lnSpc>
              <a:spcBef>
                <a:spcPts val="0"/>
              </a:spcBef>
              <a:spcAft>
                <a:spcPts val="600"/>
              </a:spcAft>
            </a:pPr>
            <a:r>
              <a:rPr lang="es-ES" sz="2200" dirty="0"/>
              <a:t>Misión, visión y propuesta de valor</a:t>
            </a:r>
          </a:p>
          <a:p>
            <a:pPr lvl="1">
              <a:lnSpc>
                <a:spcPct val="100000"/>
              </a:lnSpc>
              <a:spcBef>
                <a:spcPts val="0"/>
              </a:spcBef>
              <a:spcAft>
                <a:spcPts val="600"/>
              </a:spcAft>
            </a:pPr>
            <a:r>
              <a:rPr lang="es-ES" sz="2200" dirty="0"/>
              <a:t>Análisis de la Empresa</a:t>
            </a:r>
          </a:p>
          <a:p>
            <a:pPr lvl="2">
              <a:lnSpc>
                <a:spcPct val="100000"/>
              </a:lnSpc>
              <a:spcBef>
                <a:spcPts val="0"/>
              </a:spcBef>
              <a:spcAft>
                <a:spcPts val="600"/>
              </a:spcAft>
              <a:buFont typeface="Courier New" panose="02070309020205020404" pitchFamily="49" charset="0"/>
              <a:buChar char="o"/>
            </a:pPr>
            <a:r>
              <a:rPr lang="es-ES" dirty="0"/>
              <a:t>Análisis Externo</a:t>
            </a:r>
          </a:p>
          <a:p>
            <a:pPr marL="1284288" lvl="2" indent="-342900">
              <a:lnSpc>
                <a:spcPct val="100000"/>
              </a:lnSpc>
              <a:spcBef>
                <a:spcPts val="0"/>
              </a:spcBef>
              <a:spcAft>
                <a:spcPts val="600"/>
              </a:spcAft>
              <a:buFont typeface="Verdana" panose="020B0604030504040204" pitchFamily="34" charset="0"/>
              <a:buChar char="−"/>
            </a:pPr>
            <a:r>
              <a:rPr lang="es-ES" sz="2000" dirty="0"/>
              <a:t>Macro entorno: Análisis </a:t>
            </a:r>
            <a:r>
              <a:rPr lang="es-ES" sz="1800" dirty="0" err="1"/>
              <a:t>PESTLE</a:t>
            </a:r>
            <a:endParaRPr lang="es-ES" sz="2000" dirty="0"/>
          </a:p>
          <a:p>
            <a:pPr marL="1284288" lvl="2" indent="-342900">
              <a:lnSpc>
                <a:spcPct val="100000"/>
              </a:lnSpc>
              <a:spcBef>
                <a:spcPts val="0"/>
              </a:spcBef>
              <a:spcAft>
                <a:spcPts val="600"/>
              </a:spcAft>
              <a:buFont typeface="Verdana" panose="020B0604030504040204" pitchFamily="34" charset="0"/>
              <a:buChar char="−"/>
            </a:pPr>
            <a:r>
              <a:rPr lang="es-ES" sz="2000" dirty="0"/>
              <a:t>Sector: 5 fuerzas de Porter</a:t>
            </a:r>
          </a:p>
          <a:p>
            <a:pPr lvl="2">
              <a:lnSpc>
                <a:spcPct val="100000"/>
              </a:lnSpc>
              <a:spcBef>
                <a:spcPts val="0"/>
              </a:spcBef>
              <a:spcAft>
                <a:spcPts val="600"/>
              </a:spcAft>
              <a:buFont typeface="Courier New" panose="02070309020205020404" pitchFamily="49" charset="0"/>
              <a:buChar char="o"/>
            </a:pPr>
            <a:r>
              <a:rPr lang="es-ES" dirty="0"/>
              <a:t>Análisis Interno</a:t>
            </a:r>
          </a:p>
          <a:p>
            <a:pPr marL="1284288" lvl="2" indent="-342900">
              <a:lnSpc>
                <a:spcPct val="100000"/>
              </a:lnSpc>
              <a:spcBef>
                <a:spcPts val="0"/>
              </a:spcBef>
              <a:spcAft>
                <a:spcPts val="600"/>
              </a:spcAft>
              <a:buFont typeface="Verdana" panose="020B0604030504040204" pitchFamily="34" charset="0"/>
              <a:buChar char="−"/>
            </a:pPr>
            <a:r>
              <a:rPr lang="es-ES" sz="2000" dirty="0"/>
              <a:t>Perfil Estratégico, Recursos y Capacidades y Cadena de Valor</a:t>
            </a:r>
            <a:endParaRPr lang="es-ES" dirty="0"/>
          </a:p>
          <a:p>
            <a:pPr marL="576263" indent="-342900">
              <a:lnSpc>
                <a:spcPct val="100000"/>
              </a:lnSpc>
              <a:spcBef>
                <a:spcPts val="0"/>
              </a:spcBef>
              <a:spcAft>
                <a:spcPts val="600"/>
              </a:spcAft>
              <a:buFont typeface="Wingdings" panose="05000000000000000000" pitchFamily="2" charset="2"/>
              <a:buChar char="§"/>
            </a:pPr>
            <a:r>
              <a:rPr lang="es-ES" sz="2200" dirty="0"/>
              <a:t>Formulación de la estrategia </a:t>
            </a:r>
            <a:r>
              <a:rPr lang="es-ES" sz="2000" dirty="0"/>
              <a:t>(CAME o DAFO CRUZADO…)</a:t>
            </a:r>
            <a:endParaRPr lang="es-ES" sz="2200" dirty="0"/>
          </a:p>
          <a:p>
            <a:pPr marL="576263" indent="-342900">
              <a:lnSpc>
                <a:spcPct val="100000"/>
              </a:lnSpc>
              <a:spcBef>
                <a:spcPts val="0"/>
              </a:spcBef>
              <a:spcAft>
                <a:spcPts val="600"/>
              </a:spcAft>
              <a:buFont typeface="Wingdings" panose="05000000000000000000" pitchFamily="2" charset="2"/>
              <a:buChar char="§"/>
            </a:pPr>
            <a:r>
              <a:rPr lang="es-ES" sz="2200" dirty="0"/>
              <a:t>Las TIC y los Objetivos Estratégicos</a:t>
            </a:r>
          </a:p>
          <a:p>
            <a:pPr marL="576263" indent="-342900">
              <a:lnSpc>
                <a:spcPct val="100000"/>
              </a:lnSpc>
              <a:spcBef>
                <a:spcPts val="0"/>
              </a:spcBef>
              <a:spcAft>
                <a:spcPts val="600"/>
              </a:spcAft>
              <a:buFont typeface="Wingdings" panose="05000000000000000000" pitchFamily="2" charset="2"/>
              <a:buChar char="§"/>
            </a:pPr>
            <a:r>
              <a:rPr lang="es-ES" sz="2200" dirty="0"/>
              <a:t>Incorporar las TIC al proceso de creación de valor</a:t>
            </a:r>
          </a:p>
          <a:p>
            <a:pPr marL="942976" lvl="1" indent="-342900">
              <a:lnSpc>
                <a:spcPct val="100000"/>
              </a:lnSpc>
              <a:spcBef>
                <a:spcPts val="0"/>
              </a:spcBef>
              <a:spcAft>
                <a:spcPts val="600"/>
              </a:spcAft>
              <a:buFont typeface="Courier New" panose="02070309020205020404" pitchFamily="49" charset="0"/>
              <a:buChar char="o"/>
            </a:pPr>
            <a:endParaRPr lang="es-ES" sz="2200" dirty="0"/>
          </a:p>
          <a:p>
            <a:pPr>
              <a:lnSpc>
                <a:spcPct val="100000"/>
              </a:lnSpc>
              <a:spcBef>
                <a:spcPts val="0"/>
              </a:spcBef>
              <a:spcAft>
                <a:spcPts val="600"/>
              </a:spcAft>
            </a:pPr>
            <a:endParaRPr lang="es-ES" sz="2200" dirty="0"/>
          </a:p>
        </p:txBody>
      </p:sp>
      <p:sp>
        <p:nvSpPr>
          <p:cNvPr id="3" name="Título 2">
            <a:extLst>
              <a:ext uri="{FF2B5EF4-FFF2-40B4-BE49-F238E27FC236}">
                <a16:creationId xmlns:a16="http://schemas.microsoft.com/office/drawing/2014/main" id="{F9292E5B-126D-43F9-929A-1CDC77EDC542}"/>
              </a:ext>
            </a:extLst>
          </p:cNvPr>
          <p:cNvSpPr>
            <a:spLocks noGrp="1"/>
          </p:cNvSpPr>
          <p:nvPr>
            <p:ph type="title"/>
          </p:nvPr>
        </p:nvSpPr>
        <p:spPr/>
        <p:txBody>
          <a:bodyPr/>
          <a:lstStyle/>
          <a:p>
            <a:r>
              <a:rPr lang="es-ES" dirty="0"/>
              <a:t>Contenido </a:t>
            </a:r>
          </a:p>
        </p:txBody>
      </p:sp>
    </p:spTree>
    <p:extLst>
      <p:ext uri="{BB962C8B-B14F-4D97-AF65-F5344CB8AC3E}">
        <p14:creationId xmlns:p14="http://schemas.microsoft.com/office/powerpoint/2010/main" val="413567717"/>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6481B-6458-4CBE-97D0-FA74735F4840}"/>
              </a:ext>
            </a:extLst>
          </p:cNvPr>
          <p:cNvSpPr>
            <a:spLocks noGrp="1"/>
          </p:cNvSpPr>
          <p:nvPr>
            <p:ph type="title"/>
          </p:nvPr>
        </p:nvSpPr>
        <p:spPr/>
        <p:txBody>
          <a:bodyPr/>
          <a:lstStyle/>
          <a:p>
            <a:r>
              <a:rPr lang="es-ES" dirty="0"/>
              <a:t>Análisis Interno o </a:t>
            </a:r>
            <a:r>
              <a:rPr lang="es-ES" dirty="0" err="1"/>
              <a:t>Anáisis</a:t>
            </a:r>
            <a:r>
              <a:rPr lang="es-ES" dirty="0"/>
              <a:t> de la Empresa</a:t>
            </a:r>
          </a:p>
        </p:txBody>
      </p:sp>
      <p:graphicFrame>
        <p:nvGraphicFramePr>
          <p:cNvPr id="5" name="Diagrama 4">
            <a:extLst>
              <a:ext uri="{FF2B5EF4-FFF2-40B4-BE49-F238E27FC236}">
                <a16:creationId xmlns:a16="http://schemas.microsoft.com/office/drawing/2014/main" id="{DD3EC2AC-480E-4C74-B1C5-86ADD0E54025}"/>
              </a:ext>
            </a:extLst>
          </p:cNvPr>
          <p:cNvGraphicFramePr/>
          <p:nvPr>
            <p:extLst/>
          </p:nvPr>
        </p:nvGraphicFramePr>
        <p:xfrm>
          <a:off x="1047260" y="468457"/>
          <a:ext cx="882356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uadroTexto 5">
            <a:extLst>
              <a:ext uri="{FF2B5EF4-FFF2-40B4-BE49-F238E27FC236}">
                <a16:creationId xmlns:a16="http://schemas.microsoft.com/office/drawing/2014/main" id="{E6C7C026-B7B7-4C7B-B7E4-59AF5224E481}"/>
              </a:ext>
            </a:extLst>
          </p:cNvPr>
          <p:cNvSpPr txBox="1"/>
          <p:nvPr/>
        </p:nvSpPr>
        <p:spPr>
          <a:xfrm>
            <a:off x="6668667" y="5517792"/>
            <a:ext cx="1924951" cy="307777"/>
          </a:xfrm>
          <a:prstGeom prst="rect">
            <a:avLst/>
          </a:prstGeom>
          <a:noFill/>
        </p:spPr>
        <p:txBody>
          <a:bodyPr wrap="none" rtlCol="0">
            <a:spAutoFit/>
          </a:bodyPr>
          <a:lstStyle/>
          <a:p>
            <a:r>
              <a:rPr lang="es-ES" sz="1400" dirty="0">
                <a:solidFill>
                  <a:srgbClr val="C00000"/>
                </a:solidFill>
                <a:latin typeface="Verdana" panose="020B0604030504040204" pitchFamily="34" charset="0"/>
                <a:ea typeface="Verdana" panose="020B0604030504040204" pitchFamily="34" charset="0"/>
              </a:rPr>
              <a:t>CADENA DE VALOR</a:t>
            </a:r>
          </a:p>
        </p:txBody>
      </p:sp>
      <p:sp>
        <p:nvSpPr>
          <p:cNvPr id="7" name="CuadroTexto 6">
            <a:extLst>
              <a:ext uri="{FF2B5EF4-FFF2-40B4-BE49-F238E27FC236}">
                <a16:creationId xmlns:a16="http://schemas.microsoft.com/office/drawing/2014/main" id="{8CD3E897-BD1F-460C-A0E4-1BD2537FBF73}"/>
              </a:ext>
            </a:extLst>
          </p:cNvPr>
          <p:cNvSpPr txBox="1"/>
          <p:nvPr/>
        </p:nvSpPr>
        <p:spPr>
          <a:xfrm>
            <a:off x="2520372" y="5517792"/>
            <a:ext cx="1497974" cy="523220"/>
          </a:xfrm>
          <a:prstGeom prst="rect">
            <a:avLst/>
          </a:prstGeom>
          <a:noFill/>
        </p:spPr>
        <p:txBody>
          <a:bodyPr wrap="none" rtlCol="0">
            <a:spAutoFit/>
          </a:bodyPr>
          <a:lstStyle/>
          <a:p>
            <a:pPr algn="ctr"/>
            <a:r>
              <a:rPr lang="es-ES" sz="1400" dirty="0">
                <a:solidFill>
                  <a:srgbClr val="C00000"/>
                </a:solidFill>
                <a:latin typeface="Verdana" panose="020B0604030504040204" pitchFamily="34" charset="0"/>
                <a:ea typeface="Verdana" panose="020B0604030504040204" pitchFamily="34" charset="0"/>
              </a:rPr>
              <a:t>RECURSOS Y </a:t>
            </a:r>
            <a:br>
              <a:rPr lang="es-ES" sz="1400" dirty="0">
                <a:solidFill>
                  <a:srgbClr val="C00000"/>
                </a:solidFill>
                <a:latin typeface="Verdana" panose="020B0604030504040204" pitchFamily="34" charset="0"/>
                <a:ea typeface="Verdana" panose="020B0604030504040204" pitchFamily="34" charset="0"/>
              </a:rPr>
            </a:br>
            <a:r>
              <a:rPr lang="es-ES" sz="1400" dirty="0">
                <a:solidFill>
                  <a:srgbClr val="C00000"/>
                </a:solidFill>
                <a:latin typeface="Verdana" panose="020B0604030504040204" pitchFamily="34" charset="0"/>
                <a:ea typeface="Verdana" panose="020B0604030504040204" pitchFamily="34" charset="0"/>
              </a:rPr>
              <a:t>CAPACIDADES</a:t>
            </a:r>
          </a:p>
        </p:txBody>
      </p:sp>
      <p:sp>
        <p:nvSpPr>
          <p:cNvPr id="8" name="CuadroTexto 7">
            <a:extLst>
              <a:ext uri="{FF2B5EF4-FFF2-40B4-BE49-F238E27FC236}">
                <a16:creationId xmlns:a16="http://schemas.microsoft.com/office/drawing/2014/main" id="{34D7C162-C3B0-400A-A371-3E2186F9E805}"/>
              </a:ext>
            </a:extLst>
          </p:cNvPr>
          <p:cNvSpPr txBox="1"/>
          <p:nvPr/>
        </p:nvSpPr>
        <p:spPr>
          <a:xfrm>
            <a:off x="4633247" y="756548"/>
            <a:ext cx="1475790" cy="523220"/>
          </a:xfrm>
          <a:prstGeom prst="rect">
            <a:avLst/>
          </a:prstGeom>
          <a:noFill/>
        </p:spPr>
        <p:txBody>
          <a:bodyPr wrap="none" rtlCol="0">
            <a:spAutoFit/>
          </a:bodyPr>
          <a:lstStyle/>
          <a:p>
            <a:pPr algn="ctr"/>
            <a:r>
              <a:rPr lang="es-ES" sz="1400" dirty="0">
                <a:solidFill>
                  <a:srgbClr val="C00000"/>
                </a:solidFill>
                <a:latin typeface="Verdana" panose="020B0604030504040204" pitchFamily="34" charset="0"/>
                <a:ea typeface="Verdana" panose="020B0604030504040204" pitchFamily="34" charset="0"/>
              </a:rPr>
              <a:t>PERFIL</a:t>
            </a:r>
            <a:br>
              <a:rPr lang="es-ES" sz="1400" dirty="0">
                <a:solidFill>
                  <a:srgbClr val="C00000"/>
                </a:solidFill>
                <a:latin typeface="Verdana" panose="020B0604030504040204" pitchFamily="34" charset="0"/>
                <a:ea typeface="Verdana" panose="020B0604030504040204" pitchFamily="34" charset="0"/>
              </a:rPr>
            </a:br>
            <a:r>
              <a:rPr lang="es-ES" sz="1400" dirty="0">
                <a:solidFill>
                  <a:srgbClr val="C00000"/>
                </a:solidFill>
                <a:latin typeface="Verdana" panose="020B0604030504040204" pitchFamily="34" charset="0"/>
                <a:ea typeface="Verdana" panose="020B0604030504040204" pitchFamily="34" charset="0"/>
              </a:rPr>
              <a:t>ESTRATÉGICO</a:t>
            </a:r>
          </a:p>
        </p:txBody>
      </p:sp>
    </p:spTree>
    <p:extLst>
      <p:ext uri="{BB962C8B-B14F-4D97-AF65-F5344CB8AC3E}">
        <p14:creationId xmlns:p14="http://schemas.microsoft.com/office/powerpoint/2010/main" val="3086889890"/>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5548E4D-010A-46C9-AF32-8095A40B6D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096000" y="1876917"/>
            <a:ext cx="4320412" cy="35891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ítulo 1">
            <a:extLst>
              <a:ext uri="{FF2B5EF4-FFF2-40B4-BE49-F238E27FC236}">
                <a16:creationId xmlns:a16="http://schemas.microsoft.com/office/drawing/2014/main" id="{F1ECCF84-A5F0-46A8-B5A4-60C66951118E}"/>
              </a:ext>
            </a:extLst>
          </p:cNvPr>
          <p:cNvSpPr>
            <a:spLocks noGrp="1"/>
          </p:cNvSpPr>
          <p:nvPr>
            <p:ph type="title"/>
          </p:nvPr>
        </p:nvSpPr>
        <p:spPr/>
        <p:txBody>
          <a:bodyPr/>
          <a:lstStyle/>
          <a:p>
            <a:r>
              <a:rPr lang="es-ES" dirty="0"/>
              <a:t>Perfil Estratégico</a:t>
            </a:r>
          </a:p>
        </p:txBody>
      </p:sp>
      <p:sp>
        <p:nvSpPr>
          <p:cNvPr id="3" name="CuadroTexto 2">
            <a:extLst>
              <a:ext uri="{FF2B5EF4-FFF2-40B4-BE49-F238E27FC236}">
                <a16:creationId xmlns:a16="http://schemas.microsoft.com/office/drawing/2014/main" id="{E071BE9E-95D7-4E1B-842B-CA70586906BB}"/>
              </a:ext>
            </a:extLst>
          </p:cNvPr>
          <p:cNvSpPr txBox="1"/>
          <p:nvPr/>
        </p:nvSpPr>
        <p:spPr>
          <a:xfrm>
            <a:off x="371469" y="1155520"/>
            <a:ext cx="4373251" cy="4524315"/>
          </a:xfrm>
          <a:prstGeom prst="rect">
            <a:avLst/>
          </a:prstGeom>
          <a:solidFill>
            <a:schemeClr val="bg1"/>
          </a:solidFill>
        </p:spPr>
        <p:txBody>
          <a:bodyPr wrap="square" rtlCol="0">
            <a:spAutoFit/>
          </a:bodyPr>
          <a:lstStyle/>
          <a:p>
            <a:r>
              <a:rPr lang="es-ES" sz="2400" dirty="0">
                <a:latin typeface="Verdana" panose="020B0604030504040204" pitchFamily="34" charset="0"/>
                <a:ea typeface="Verdana" panose="020B0604030504040204" pitchFamily="34" charset="0"/>
              </a:rPr>
              <a:t>Parte del </a:t>
            </a:r>
            <a:r>
              <a:rPr lang="es-ES" sz="2400" dirty="0">
                <a:solidFill>
                  <a:srgbClr val="C00000"/>
                </a:solidFill>
                <a:latin typeface="Verdana" panose="020B0604030504040204" pitchFamily="34" charset="0"/>
                <a:ea typeface="Verdana" panose="020B0604030504040204" pitchFamily="34" charset="0"/>
              </a:rPr>
              <a:t>análisis</a:t>
            </a:r>
            <a:r>
              <a:rPr lang="es-ES" sz="2400" dirty="0">
                <a:latin typeface="Verdana" panose="020B0604030504040204" pitchFamily="34" charset="0"/>
                <a:ea typeface="Verdana" panose="020B0604030504040204" pitchFamily="34" charset="0"/>
              </a:rPr>
              <a:t> de las </a:t>
            </a:r>
            <a:r>
              <a:rPr lang="es-ES" sz="2400" dirty="0">
                <a:solidFill>
                  <a:srgbClr val="C00000"/>
                </a:solidFill>
                <a:latin typeface="Verdana" panose="020B0604030504040204" pitchFamily="34" charset="0"/>
                <a:ea typeface="Verdana" panose="020B0604030504040204" pitchFamily="34" charset="0"/>
              </a:rPr>
              <a:t>áreas funcionales </a:t>
            </a:r>
            <a:r>
              <a:rPr lang="es-ES" sz="2400" dirty="0">
                <a:latin typeface="Verdana" panose="020B0604030504040204" pitchFamily="34" charset="0"/>
                <a:ea typeface="Verdana" panose="020B0604030504040204" pitchFamily="34" charset="0"/>
              </a:rPr>
              <a:t>de una Empresa.</a:t>
            </a:r>
          </a:p>
          <a:p>
            <a:endParaRPr lang="es-ES" sz="2400" dirty="0">
              <a:solidFill>
                <a:srgbClr val="C00000"/>
              </a:solidFill>
              <a:latin typeface="Verdana" panose="020B0604030504040204" pitchFamily="34" charset="0"/>
              <a:ea typeface="Verdana" panose="020B0604030504040204" pitchFamily="34" charset="0"/>
            </a:endParaRPr>
          </a:p>
          <a:p>
            <a:r>
              <a:rPr lang="es-ES" sz="2400" dirty="0">
                <a:latin typeface="Verdana" panose="020B0604030504040204" pitchFamily="34" charset="0"/>
                <a:ea typeface="Verdana" panose="020B0604030504040204" pitchFamily="34" charset="0"/>
              </a:rPr>
              <a:t>Se realiza desde una </a:t>
            </a:r>
            <a:r>
              <a:rPr lang="es-ES" sz="2400" dirty="0">
                <a:solidFill>
                  <a:srgbClr val="C00000"/>
                </a:solidFill>
                <a:latin typeface="Verdana" panose="020B0604030504040204" pitchFamily="34" charset="0"/>
                <a:ea typeface="Verdana" panose="020B0604030504040204" pitchFamily="34" charset="0"/>
              </a:rPr>
              <a:t>perspectiva gráfica</a:t>
            </a:r>
            <a:r>
              <a:rPr lang="es-ES" sz="2400" dirty="0">
                <a:latin typeface="Verdana" panose="020B0604030504040204" pitchFamily="34" charset="0"/>
                <a:ea typeface="Verdana" panose="020B0604030504040204" pitchFamily="34" charset="0"/>
              </a:rPr>
              <a:t>, asignando valores numéricos a diferentes variables y comparándolos con el perfil real de los competidores (o del sector en el que se encuentra).</a:t>
            </a:r>
          </a:p>
        </p:txBody>
      </p:sp>
    </p:spTree>
    <p:extLst>
      <p:ext uri="{BB962C8B-B14F-4D97-AF65-F5344CB8AC3E}">
        <p14:creationId xmlns:p14="http://schemas.microsoft.com/office/powerpoint/2010/main" val="3584937011"/>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CFFF2-B354-4935-8CC7-F9601B8CD9D5}"/>
              </a:ext>
            </a:extLst>
          </p:cNvPr>
          <p:cNvSpPr>
            <a:spLocks noGrp="1"/>
          </p:cNvSpPr>
          <p:nvPr>
            <p:ph type="title"/>
          </p:nvPr>
        </p:nvSpPr>
        <p:spPr/>
        <p:txBody>
          <a:bodyPr/>
          <a:lstStyle/>
          <a:p>
            <a:r>
              <a:rPr lang="es-ES" dirty="0"/>
              <a:t>Análisis de Recursos y Capacidades</a:t>
            </a:r>
          </a:p>
        </p:txBody>
      </p:sp>
      <p:sp>
        <p:nvSpPr>
          <p:cNvPr id="3" name="Rectángulo 2">
            <a:extLst>
              <a:ext uri="{FF2B5EF4-FFF2-40B4-BE49-F238E27FC236}">
                <a16:creationId xmlns:a16="http://schemas.microsoft.com/office/drawing/2014/main" id="{5B8E05F4-05B5-4181-ACF2-647EBDE3124D}"/>
              </a:ext>
            </a:extLst>
          </p:cNvPr>
          <p:cNvSpPr/>
          <p:nvPr/>
        </p:nvSpPr>
        <p:spPr>
          <a:xfrm>
            <a:off x="312141" y="1255267"/>
            <a:ext cx="4969977" cy="2123658"/>
          </a:xfrm>
          <a:prstGeom prst="rect">
            <a:avLst/>
          </a:prstGeom>
        </p:spPr>
        <p:txBody>
          <a:bodyPr wrap="square">
            <a:spAutoFit/>
          </a:bodyPr>
          <a:lstStyle/>
          <a:p>
            <a:r>
              <a:rPr lang="es-ES" sz="2200" dirty="0">
                <a:solidFill>
                  <a:srgbClr val="333333"/>
                </a:solidFill>
                <a:latin typeface="Verdana" panose="020B0604030504040204" pitchFamily="34" charset="0"/>
                <a:ea typeface="Verdana" panose="020B0604030504040204" pitchFamily="34" charset="0"/>
              </a:rPr>
              <a:t>Se realiza mediante la identificación y valoración estratégica de los </a:t>
            </a:r>
            <a:br>
              <a:rPr lang="es-ES" sz="2200" dirty="0">
                <a:solidFill>
                  <a:srgbClr val="333333"/>
                </a:solidFill>
                <a:latin typeface="Verdana" panose="020B0604030504040204" pitchFamily="34" charset="0"/>
                <a:ea typeface="Verdana" panose="020B0604030504040204" pitchFamily="34" charset="0"/>
              </a:rPr>
            </a:br>
            <a:r>
              <a:rPr lang="es-ES" sz="2200" dirty="0">
                <a:solidFill>
                  <a:srgbClr val="C00000"/>
                </a:solidFill>
                <a:latin typeface="Verdana" panose="020B0604030504040204" pitchFamily="34" charset="0"/>
                <a:ea typeface="Verdana" panose="020B0604030504040204" pitchFamily="34" charset="0"/>
              </a:rPr>
              <a:t>recursos</a:t>
            </a:r>
            <a:r>
              <a:rPr lang="es-ES" sz="2200" dirty="0">
                <a:solidFill>
                  <a:srgbClr val="333333"/>
                </a:solidFill>
                <a:latin typeface="Verdana" panose="020B0604030504040204" pitchFamily="34" charset="0"/>
                <a:ea typeface="Verdana" panose="020B0604030504040204" pitchFamily="34" charset="0"/>
              </a:rPr>
              <a:t> y </a:t>
            </a:r>
            <a:r>
              <a:rPr lang="es-ES" sz="2200" dirty="0">
                <a:solidFill>
                  <a:srgbClr val="C00000"/>
                </a:solidFill>
                <a:latin typeface="Verdana" panose="020B0604030504040204" pitchFamily="34" charset="0"/>
                <a:ea typeface="Verdana" panose="020B0604030504040204" pitchFamily="34" charset="0"/>
              </a:rPr>
              <a:t>capacidades</a:t>
            </a:r>
            <a:r>
              <a:rPr lang="es-ES" sz="2200" dirty="0">
                <a:solidFill>
                  <a:srgbClr val="333333"/>
                </a:solidFill>
                <a:latin typeface="Verdana" panose="020B0604030504040204" pitchFamily="34" charset="0"/>
                <a:ea typeface="Verdana" panose="020B0604030504040204" pitchFamily="34" charset="0"/>
              </a:rPr>
              <a:t> </a:t>
            </a:r>
            <a:br>
              <a:rPr lang="es-ES" sz="2200" dirty="0">
                <a:solidFill>
                  <a:srgbClr val="333333"/>
                </a:solidFill>
                <a:latin typeface="Verdana" panose="020B0604030504040204" pitchFamily="34" charset="0"/>
                <a:ea typeface="Verdana" panose="020B0604030504040204" pitchFamily="34" charset="0"/>
              </a:rPr>
            </a:br>
            <a:r>
              <a:rPr lang="es-ES" sz="2200" dirty="0">
                <a:solidFill>
                  <a:srgbClr val="333333"/>
                </a:solidFill>
                <a:latin typeface="Verdana" panose="020B0604030504040204" pitchFamily="34" charset="0"/>
                <a:ea typeface="Verdana" panose="020B0604030504040204" pitchFamily="34" charset="0"/>
              </a:rPr>
              <a:t>que posee la empresa y también a los que puede acceder. </a:t>
            </a:r>
            <a:endParaRPr lang="es-ES" sz="2200" dirty="0">
              <a:latin typeface="Verdana" panose="020B0604030504040204" pitchFamily="34" charset="0"/>
              <a:ea typeface="Verdana" panose="020B0604030504040204" pitchFamily="34" charset="0"/>
            </a:endParaRPr>
          </a:p>
        </p:txBody>
      </p:sp>
      <p:sp>
        <p:nvSpPr>
          <p:cNvPr id="4" name="Rectángulo 3">
            <a:extLst>
              <a:ext uri="{FF2B5EF4-FFF2-40B4-BE49-F238E27FC236}">
                <a16:creationId xmlns:a16="http://schemas.microsoft.com/office/drawing/2014/main" id="{15E7C6F0-4523-4E4E-A8AC-7451DD764C34}"/>
              </a:ext>
            </a:extLst>
          </p:cNvPr>
          <p:cNvSpPr/>
          <p:nvPr/>
        </p:nvSpPr>
        <p:spPr>
          <a:xfrm>
            <a:off x="309101" y="3805977"/>
            <a:ext cx="4269586" cy="1261884"/>
          </a:xfrm>
          <a:prstGeom prst="rect">
            <a:avLst/>
          </a:prstGeom>
        </p:spPr>
        <p:txBody>
          <a:bodyPr wrap="square">
            <a:spAutoFit/>
          </a:bodyPr>
          <a:lstStyle/>
          <a:p>
            <a:pPr marL="0" lvl="2"/>
            <a:r>
              <a:rPr lang="es-ES" sz="2800" dirty="0">
                <a:solidFill>
                  <a:schemeClr val="accent5">
                    <a:lumMod val="75000"/>
                  </a:schemeClr>
                </a:solidFill>
                <a:latin typeface="Verdana" panose="020B0604030504040204" pitchFamily="34" charset="0"/>
                <a:ea typeface="Verdana" panose="020B0604030504040204" pitchFamily="34" charset="0"/>
              </a:rPr>
              <a:t>Bloques </a:t>
            </a:r>
            <a:r>
              <a:rPr lang="es-ES" sz="2800" b="1" dirty="0">
                <a:solidFill>
                  <a:schemeClr val="accent5">
                    <a:lumMod val="75000"/>
                  </a:schemeClr>
                </a:solidFill>
                <a:latin typeface="Verdana" panose="020B0604030504040204" pitchFamily="34" charset="0"/>
                <a:ea typeface="Verdana" panose="020B0604030504040204" pitchFamily="34" charset="0"/>
              </a:rPr>
              <a:t>3 </a:t>
            </a:r>
            <a:r>
              <a:rPr lang="es-ES" sz="2800" dirty="0">
                <a:solidFill>
                  <a:schemeClr val="accent5">
                    <a:lumMod val="75000"/>
                  </a:schemeClr>
                </a:solidFill>
                <a:latin typeface="Verdana" panose="020B0604030504040204" pitchFamily="34" charset="0"/>
                <a:ea typeface="Verdana" panose="020B0604030504040204" pitchFamily="34" charset="0"/>
              </a:rPr>
              <a:t>y </a:t>
            </a:r>
            <a:r>
              <a:rPr lang="es-ES" sz="2800" b="1" dirty="0">
                <a:solidFill>
                  <a:schemeClr val="accent5">
                    <a:lumMod val="75000"/>
                  </a:schemeClr>
                </a:solidFill>
                <a:latin typeface="Verdana" panose="020B0604030504040204" pitchFamily="34" charset="0"/>
                <a:ea typeface="Verdana" panose="020B0604030504040204" pitchFamily="34" charset="0"/>
              </a:rPr>
              <a:t>1</a:t>
            </a:r>
            <a:r>
              <a:rPr lang="es-ES" sz="2800" dirty="0">
                <a:latin typeface="Verdana" panose="020B0604030504040204" pitchFamily="34" charset="0"/>
                <a:ea typeface="Verdana" panose="020B0604030504040204" pitchFamily="34" charset="0"/>
              </a:rPr>
              <a:t> </a:t>
            </a:r>
            <a:br>
              <a:rPr lang="es-ES" sz="2800" dirty="0">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del </a:t>
            </a:r>
            <a:br>
              <a:rPr lang="es-ES" sz="2800" dirty="0">
                <a:latin typeface="Verdana" panose="020B0604030504040204" pitchFamily="34" charset="0"/>
                <a:ea typeface="Verdana" panose="020B0604030504040204" pitchFamily="34" charset="0"/>
              </a:rPr>
            </a:br>
            <a:r>
              <a:rPr lang="es-ES" sz="2000" b="1" dirty="0">
                <a:solidFill>
                  <a:schemeClr val="accent5">
                    <a:lumMod val="75000"/>
                  </a:schemeClr>
                </a:solidFill>
                <a:latin typeface="Segoe UI" panose="020B0502040204020203" pitchFamily="34" charset="0"/>
                <a:ea typeface="Verdana" panose="020B0604030504040204" pitchFamily="34" charset="0"/>
                <a:cs typeface="Segoe UI" panose="020B0502040204020203" pitchFamily="34" charset="0"/>
              </a:rPr>
              <a:t>CANVAS BUSINESS MODEL</a:t>
            </a:r>
            <a:endParaRPr lang="es-ES" sz="2400" b="1" dirty="0">
              <a:solidFill>
                <a:schemeClr val="accent5">
                  <a:lumMod val="75000"/>
                </a:schemeClr>
              </a:solidFill>
              <a:latin typeface="Segoe UI" panose="020B0502040204020203" pitchFamily="34" charset="0"/>
              <a:ea typeface="Verdana" panose="020B0604030504040204" pitchFamily="34" charset="0"/>
              <a:cs typeface="Segoe UI" panose="020B0502040204020203" pitchFamily="34" charset="0"/>
            </a:endParaRPr>
          </a:p>
        </p:txBody>
      </p:sp>
      <p:pic>
        <p:nvPicPr>
          <p:cNvPr id="5" name="Picture 16" descr="Ilustración de concepto de pensamiento de diseño vector gratuito">
            <a:extLst>
              <a:ext uri="{FF2B5EF4-FFF2-40B4-BE49-F238E27FC236}">
                <a16:creationId xmlns:a16="http://schemas.microsoft.com/office/drawing/2014/main" id="{96FB0486-EDC7-494A-8F5D-85FA63E583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320" y="5154560"/>
            <a:ext cx="1319065" cy="131906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1FE3751-92BB-4A0B-A7E9-D76A39D409EE}"/>
              </a:ext>
            </a:extLst>
          </p:cNvPr>
          <p:cNvSpPr txBox="1"/>
          <p:nvPr/>
        </p:nvSpPr>
        <p:spPr>
          <a:xfrm>
            <a:off x="1413418" y="5751091"/>
            <a:ext cx="2144690" cy="369332"/>
          </a:xfrm>
          <a:prstGeom prst="rect">
            <a:avLst/>
          </a:prstGeom>
          <a:noFill/>
        </p:spPr>
        <p:txBody>
          <a:bodyPr wrap="none" rtlCol="0">
            <a:spAutoFit/>
          </a:bodyPr>
          <a:lstStyle/>
          <a:p>
            <a:r>
              <a:rPr lang="es-ES" dirty="0">
                <a:solidFill>
                  <a:srgbClr val="C00000"/>
                </a:solidFill>
              </a:rPr>
              <a:t>¿CÓMO lo hacemos?</a:t>
            </a:r>
          </a:p>
        </p:txBody>
      </p:sp>
      <p:graphicFrame>
        <p:nvGraphicFramePr>
          <p:cNvPr id="7" name="Diagrama 6">
            <a:extLst>
              <a:ext uri="{FF2B5EF4-FFF2-40B4-BE49-F238E27FC236}">
                <a16:creationId xmlns:a16="http://schemas.microsoft.com/office/drawing/2014/main" id="{3957A75E-9AFB-416F-AB39-1B87423559D3}"/>
              </a:ext>
            </a:extLst>
          </p:cNvPr>
          <p:cNvGraphicFramePr/>
          <p:nvPr>
            <p:extLst/>
          </p:nvPr>
        </p:nvGraphicFramePr>
        <p:xfrm>
          <a:off x="4578687" y="669591"/>
          <a:ext cx="7610271"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909898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D3C1F-4F74-450C-BAAA-F514F2B78413}"/>
              </a:ext>
            </a:extLst>
          </p:cNvPr>
          <p:cNvSpPr>
            <a:spLocks noGrp="1"/>
          </p:cNvSpPr>
          <p:nvPr>
            <p:ph type="title"/>
          </p:nvPr>
        </p:nvSpPr>
        <p:spPr/>
        <p:txBody>
          <a:bodyPr/>
          <a:lstStyle/>
          <a:p>
            <a:r>
              <a:rPr lang="es-ES" sz="1800" dirty="0"/>
              <a:t>Análisis de la Cadena de Valor</a:t>
            </a:r>
          </a:p>
        </p:txBody>
      </p:sp>
      <p:sp>
        <p:nvSpPr>
          <p:cNvPr id="3" name="Rectángulo 2">
            <a:extLst>
              <a:ext uri="{FF2B5EF4-FFF2-40B4-BE49-F238E27FC236}">
                <a16:creationId xmlns:a16="http://schemas.microsoft.com/office/drawing/2014/main" id="{7EA17244-7535-43AE-80F3-1D5F9EF7F42C}"/>
              </a:ext>
            </a:extLst>
          </p:cNvPr>
          <p:cNvSpPr/>
          <p:nvPr/>
        </p:nvSpPr>
        <p:spPr>
          <a:xfrm>
            <a:off x="638175" y="963876"/>
            <a:ext cx="10915649" cy="1785104"/>
          </a:xfrm>
          <a:prstGeom prst="rect">
            <a:avLst/>
          </a:prstGeom>
        </p:spPr>
        <p:txBody>
          <a:bodyPr wrap="square">
            <a:spAutoFit/>
          </a:bodyPr>
          <a:lstStyle/>
          <a:p>
            <a:r>
              <a:rPr lang="es-ES" sz="2200" dirty="0">
                <a:solidFill>
                  <a:srgbClr val="000000"/>
                </a:solidFill>
                <a:latin typeface="Verdana" panose="020B0604030504040204" pitchFamily="34" charset="0"/>
                <a:ea typeface="Verdana" panose="020B0604030504040204" pitchFamily="34" charset="0"/>
              </a:rPr>
              <a:t>La</a:t>
            </a:r>
            <a:r>
              <a:rPr lang="es-ES" sz="2200" dirty="0">
                <a:solidFill>
                  <a:srgbClr val="000000"/>
                </a:solidFill>
                <a:latin typeface="Verdana" panose="020B0604030504040204" pitchFamily="34" charset="0"/>
              </a:rPr>
              <a:t> </a:t>
            </a:r>
            <a:r>
              <a:rPr lang="es-ES" sz="2200" dirty="0">
                <a:solidFill>
                  <a:srgbClr val="C00000"/>
                </a:solidFill>
                <a:latin typeface="Verdana" panose="020B0604030504040204" pitchFamily="34" charset="0"/>
              </a:rPr>
              <a:t>cadena de valor </a:t>
            </a:r>
            <a:r>
              <a:rPr lang="es-ES" sz="2200" dirty="0">
                <a:latin typeface="Verdana" panose="020B0604030504040204" pitchFamily="34" charset="0"/>
              </a:rPr>
              <a:t>de una empresa </a:t>
            </a:r>
            <a:r>
              <a:rPr lang="es-ES" sz="2200" dirty="0">
                <a:solidFill>
                  <a:srgbClr val="000000"/>
                </a:solidFill>
                <a:latin typeface="Verdana" panose="020B0604030504040204" pitchFamily="34" charset="0"/>
              </a:rPr>
              <a:t>es el rango completo de </a:t>
            </a:r>
            <a:r>
              <a:rPr lang="es-ES" sz="2200" dirty="0">
                <a:solidFill>
                  <a:srgbClr val="C00000"/>
                </a:solidFill>
                <a:latin typeface="Verdana" panose="020B0604030504040204" pitchFamily="34" charset="0"/>
              </a:rPr>
              <a:t>actividades</a:t>
            </a:r>
            <a:r>
              <a:rPr lang="es-ES" sz="2200" dirty="0">
                <a:solidFill>
                  <a:srgbClr val="000000"/>
                </a:solidFill>
                <a:latin typeface="Verdana" panose="020B0604030504040204" pitchFamily="34" charset="0"/>
              </a:rPr>
              <a:t> de negocio </a:t>
            </a:r>
            <a:r>
              <a:rPr lang="es-ES" sz="2200" dirty="0">
                <a:solidFill>
                  <a:schemeClr val="tx1">
                    <a:lumMod val="50000"/>
                    <a:lumOff val="50000"/>
                  </a:schemeClr>
                </a:solidFill>
                <a:latin typeface="Verdana" panose="020B0604030504040204" pitchFamily="34" charset="0"/>
              </a:rPr>
              <a:t>— que incluye diseño, producción, marketing y distribución — </a:t>
            </a:r>
            <a:r>
              <a:rPr lang="es-ES" sz="2200" dirty="0">
                <a:solidFill>
                  <a:srgbClr val="000000"/>
                </a:solidFill>
                <a:latin typeface="Verdana" panose="020B0604030504040204" pitchFamily="34" charset="0"/>
              </a:rPr>
              <a:t>destinadas a brindar un producto o servicio desde su concepción hasta su entrega. </a:t>
            </a:r>
          </a:p>
          <a:p>
            <a:endParaRPr lang="es-ES" sz="2200" dirty="0">
              <a:solidFill>
                <a:srgbClr val="000000"/>
              </a:solidFill>
              <a:latin typeface="Verdana" panose="020B0604030504040204" pitchFamily="34" charset="0"/>
            </a:endParaRPr>
          </a:p>
        </p:txBody>
      </p:sp>
      <p:sp>
        <p:nvSpPr>
          <p:cNvPr id="4" name="Rectángulo 3">
            <a:extLst>
              <a:ext uri="{FF2B5EF4-FFF2-40B4-BE49-F238E27FC236}">
                <a16:creationId xmlns:a16="http://schemas.microsoft.com/office/drawing/2014/main" id="{1BFD8507-D64A-4E6E-BA14-F99245AE07C3}"/>
              </a:ext>
            </a:extLst>
          </p:cNvPr>
          <p:cNvSpPr/>
          <p:nvPr/>
        </p:nvSpPr>
        <p:spPr>
          <a:xfrm>
            <a:off x="4247905" y="5632970"/>
            <a:ext cx="7434000" cy="1077218"/>
          </a:xfrm>
          <a:prstGeom prst="rect">
            <a:avLst/>
          </a:prstGeom>
          <a:solidFill>
            <a:schemeClr val="bg1">
              <a:lumMod val="95000"/>
            </a:schemeClr>
          </a:solidFill>
        </p:spPr>
        <p:txBody>
          <a:bodyPr wrap="square">
            <a:spAutoFit/>
          </a:bodyPr>
          <a:lstStyle/>
          <a:p>
            <a:pPr algn="r"/>
            <a:r>
              <a:rPr lang="es-ES" sz="2000" i="1" dirty="0">
                <a:solidFill>
                  <a:srgbClr val="000000"/>
                </a:solidFill>
                <a:latin typeface="Georgia" panose="02040502050405020303" pitchFamily="18" charset="0"/>
              </a:rPr>
              <a:t>Las organizaciones deberían tratar de entender </a:t>
            </a:r>
            <a:br>
              <a:rPr lang="es-ES" sz="2000" i="1" dirty="0">
                <a:solidFill>
                  <a:srgbClr val="000000"/>
                </a:solidFill>
                <a:latin typeface="Georgia" panose="02040502050405020303" pitchFamily="18" charset="0"/>
              </a:rPr>
            </a:br>
            <a:r>
              <a:rPr lang="es-ES" sz="2000" i="1" dirty="0">
                <a:solidFill>
                  <a:srgbClr val="000000"/>
                </a:solidFill>
                <a:latin typeface="Georgia" panose="02040502050405020303" pitchFamily="18" charset="0"/>
              </a:rPr>
              <a:t>tanto las </a:t>
            </a:r>
            <a:r>
              <a:rPr lang="es-ES" sz="2000" i="1" dirty="0">
                <a:solidFill>
                  <a:srgbClr val="C00000"/>
                </a:solidFill>
                <a:latin typeface="Georgia" panose="02040502050405020303" pitchFamily="18" charset="0"/>
              </a:rPr>
              <a:t>operaciones</a:t>
            </a:r>
            <a:r>
              <a:rPr lang="es-ES" sz="2000" i="1" dirty="0">
                <a:solidFill>
                  <a:srgbClr val="000000"/>
                </a:solidFill>
                <a:latin typeface="Georgia" panose="02040502050405020303" pitchFamily="18" charset="0"/>
              </a:rPr>
              <a:t> de su cadena de valor como las de sus </a:t>
            </a:r>
            <a:br>
              <a:rPr lang="es-ES" sz="2000" i="1" dirty="0">
                <a:solidFill>
                  <a:srgbClr val="000000"/>
                </a:solidFill>
                <a:latin typeface="Georgia" panose="02040502050405020303" pitchFamily="18" charset="0"/>
              </a:rPr>
            </a:br>
            <a:r>
              <a:rPr lang="es-ES" sz="2200" i="1" dirty="0">
                <a:solidFill>
                  <a:srgbClr val="000000"/>
                </a:solidFill>
                <a:latin typeface="Georgia" panose="02040502050405020303" pitchFamily="18" charset="0"/>
              </a:rPr>
              <a:t>competidores</a:t>
            </a:r>
            <a:r>
              <a:rPr lang="es-ES" sz="2000" i="1" dirty="0">
                <a:solidFill>
                  <a:srgbClr val="000000"/>
                </a:solidFill>
                <a:latin typeface="Georgia" panose="02040502050405020303" pitchFamily="18" charset="0"/>
              </a:rPr>
              <a:t>, </a:t>
            </a:r>
            <a:r>
              <a:rPr lang="es-ES" sz="2200" i="1" dirty="0">
                <a:solidFill>
                  <a:srgbClr val="000000"/>
                </a:solidFill>
                <a:latin typeface="Georgia" panose="02040502050405020303" pitchFamily="18" charset="0"/>
              </a:rPr>
              <a:t>proveedores</a:t>
            </a:r>
            <a:r>
              <a:rPr lang="es-ES" sz="2000" i="1" dirty="0">
                <a:solidFill>
                  <a:srgbClr val="000000"/>
                </a:solidFill>
                <a:latin typeface="Georgia" panose="02040502050405020303" pitchFamily="18" charset="0"/>
              </a:rPr>
              <a:t> y </a:t>
            </a:r>
            <a:r>
              <a:rPr lang="es-ES" sz="2200" i="1" dirty="0">
                <a:solidFill>
                  <a:srgbClr val="000000"/>
                </a:solidFill>
                <a:latin typeface="Georgia" panose="02040502050405020303" pitchFamily="18" charset="0"/>
              </a:rPr>
              <a:t>distribuidores</a:t>
            </a:r>
            <a:r>
              <a:rPr lang="es-ES" sz="2000" i="1" dirty="0">
                <a:solidFill>
                  <a:srgbClr val="000000"/>
                </a:solidFill>
                <a:latin typeface="Georgia" panose="02040502050405020303" pitchFamily="18" charset="0"/>
              </a:rPr>
              <a:t>.</a:t>
            </a:r>
          </a:p>
        </p:txBody>
      </p:sp>
      <p:grpSp>
        <p:nvGrpSpPr>
          <p:cNvPr id="9" name="Grupo 8">
            <a:extLst>
              <a:ext uri="{FF2B5EF4-FFF2-40B4-BE49-F238E27FC236}">
                <a16:creationId xmlns:a16="http://schemas.microsoft.com/office/drawing/2014/main" id="{FF6175E5-28ED-4523-9127-266AF45BDEAE}"/>
              </a:ext>
            </a:extLst>
          </p:cNvPr>
          <p:cNvGrpSpPr/>
          <p:nvPr/>
        </p:nvGrpSpPr>
        <p:grpSpPr>
          <a:xfrm>
            <a:off x="4247905" y="2295440"/>
            <a:ext cx="7434000" cy="3078183"/>
            <a:chOff x="3928905" y="2262622"/>
            <a:chExt cx="7434000" cy="3078183"/>
          </a:xfrm>
        </p:grpSpPr>
        <p:pic>
          <p:nvPicPr>
            <p:cNvPr id="6" name="Picture 2" descr="How a value chain transforms inputs into outputs ">
              <a:extLst>
                <a:ext uri="{FF2B5EF4-FFF2-40B4-BE49-F238E27FC236}">
                  <a16:creationId xmlns:a16="http://schemas.microsoft.com/office/drawing/2014/main" id="{40629349-A387-4287-ABF4-E92812447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905" y="2422379"/>
              <a:ext cx="7434000" cy="291842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A3D6F45-65D1-4C1C-863F-0AF08C836D05}"/>
                </a:ext>
              </a:extLst>
            </p:cNvPr>
            <p:cNvSpPr txBox="1"/>
            <p:nvPr/>
          </p:nvSpPr>
          <p:spPr>
            <a:xfrm>
              <a:off x="4059534" y="4051620"/>
              <a:ext cx="1184940" cy="369332"/>
            </a:xfrm>
            <a:prstGeom prst="rect">
              <a:avLst/>
            </a:prstGeom>
            <a:solidFill>
              <a:schemeClr val="bg1"/>
            </a:solidFill>
          </p:spPr>
          <p:txBody>
            <a:bodyPr wrap="none" rtlCol="0">
              <a:spAutoFit/>
            </a:bodyPr>
            <a:lstStyle/>
            <a:p>
              <a:r>
                <a:rPr lang="es-ES" b="1" dirty="0">
                  <a:solidFill>
                    <a:srgbClr val="C00000"/>
                  </a:solidFill>
                  <a:latin typeface="Verdana" panose="020B0604030504040204" pitchFamily="34" charset="0"/>
                  <a:ea typeface="Verdana" panose="020B0604030504040204" pitchFamily="34" charset="0"/>
                </a:rPr>
                <a:t>INPUTS</a:t>
              </a:r>
            </a:p>
          </p:txBody>
        </p:sp>
        <p:sp>
          <p:nvSpPr>
            <p:cNvPr id="8" name="CuadroTexto 7">
              <a:extLst>
                <a:ext uri="{FF2B5EF4-FFF2-40B4-BE49-F238E27FC236}">
                  <a16:creationId xmlns:a16="http://schemas.microsoft.com/office/drawing/2014/main" id="{CAE7770F-DCC8-4E2B-A60A-D394CDB178FD}"/>
                </a:ext>
              </a:extLst>
            </p:cNvPr>
            <p:cNvSpPr txBox="1"/>
            <p:nvPr/>
          </p:nvSpPr>
          <p:spPr>
            <a:xfrm>
              <a:off x="9276305" y="4051620"/>
              <a:ext cx="1717137" cy="369332"/>
            </a:xfrm>
            <a:prstGeom prst="rect">
              <a:avLst/>
            </a:prstGeom>
            <a:solidFill>
              <a:schemeClr val="bg1"/>
            </a:solidFill>
          </p:spPr>
          <p:txBody>
            <a:bodyPr wrap="none" rtlCol="0">
              <a:spAutoFit/>
            </a:bodyPr>
            <a:lstStyle/>
            <a:p>
              <a:r>
                <a:rPr lang="es-ES" b="1" dirty="0">
                  <a:solidFill>
                    <a:srgbClr val="C00000"/>
                  </a:solidFill>
                  <a:latin typeface="Verdana" panose="020B0604030504040204" pitchFamily="34" charset="0"/>
                  <a:ea typeface="Verdana" panose="020B0604030504040204" pitchFamily="34" charset="0"/>
                </a:rPr>
                <a:t>  OUTPUTS  </a:t>
              </a:r>
            </a:p>
          </p:txBody>
        </p:sp>
        <p:sp>
          <p:nvSpPr>
            <p:cNvPr id="7" name="CuadroTexto 6">
              <a:extLst>
                <a:ext uri="{FF2B5EF4-FFF2-40B4-BE49-F238E27FC236}">
                  <a16:creationId xmlns:a16="http://schemas.microsoft.com/office/drawing/2014/main" id="{6C603BF3-E1EB-45E0-A104-8B48C8D3BCD8}"/>
                </a:ext>
              </a:extLst>
            </p:cNvPr>
            <p:cNvSpPr txBox="1"/>
            <p:nvPr/>
          </p:nvSpPr>
          <p:spPr>
            <a:xfrm>
              <a:off x="5036950" y="2262622"/>
              <a:ext cx="4856080" cy="646331"/>
            </a:xfrm>
            <a:prstGeom prst="rect">
              <a:avLst/>
            </a:prstGeom>
            <a:solidFill>
              <a:schemeClr val="bg1"/>
            </a:solidFill>
          </p:spPr>
          <p:txBody>
            <a:bodyPr wrap="square" rtlCol="0">
              <a:spAutoFit/>
            </a:bodyPr>
            <a:lstStyle/>
            <a:p>
              <a:r>
                <a:rPr lang="es-ES" sz="1200" dirty="0">
                  <a:latin typeface="Verdana" panose="020B0604030504040204" pitchFamily="34" charset="0"/>
                  <a:ea typeface="Verdana" panose="020B0604030504040204" pitchFamily="34" charset="0"/>
                </a:rPr>
                <a:t>Los recursos humanos, activos y procesos, </a:t>
              </a:r>
              <a:br>
                <a:rPr lang="es-ES" sz="1200" dirty="0">
                  <a:latin typeface="Verdana" panose="020B0604030504040204" pitchFamily="34" charset="0"/>
                  <a:ea typeface="Verdana" panose="020B0604030504040204" pitchFamily="34" charset="0"/>
                </a:rPr>
              </a:br>
              <a:r>
                <a:rPr lang="es-ES" sz="1200" dirty="0">
                  <a:latin typeface="Verdana" panose="020B0604030504040204" pitchFamily="34" charset="0"/>
                  <a:ea typeface="Verdana" panose="020B0604030504040204" pitchFamily="34" charset="0"/>
                </a:rPr>
                <a:t>transforman una serie de insumos </a:t>
              </a:r>
              <a:br>
                <a:rPr lang="es-ES" sz="1200" dirty="0">
                  <a:latin typeface="Verdana" panose="020B0604030504040204" pitchFamily="34" charset="0"/>
                  <a:ea typeface="Verdana" panose="020B0604030504040204" pitchFamily="34" charset="0"/>
                </a:rPr>
              </a:br>
              <a:r>
                <a:rPr lang="es-ES" sz="1200" dirty="0">
                  <a:latin typeface="Verdana" panose="020B0604030504040204" pitchFamily="34" charset="0"/>
                  <a:ea typeface="Verdana" panose="020B0604030504040204" pitchFamily="34" charset="0"/>
                </a:rPr>
                <a:t>en productos y servicios en la cadena de valor empresarial.</a:t>
              </a:r>
            </a:p>
          </p:txBody>
        </p:sp>
      </p:grpSp>
      <p:sp>
        <p:nvSpPr>
          <p:cNvPr id="11" name="Rectángulo 10">
            <a:extLst>
              <a:ext uri="{FF2B5EF4-FFF2-40B4-BE49-F238E27FC236}">
                <a16:creationId xmlns:a16="http://schemas.microsoft.com/office/drawing/2014/main" id="{5805EC3D-6D84-4952-8CBC-3EC394FAB4AC}"/>
              </a:ext>
            </a:extLst>
          </p:cNvPr>
          <p:cNvSpPr/>
          <p:nvPr/>
        </p:nvSpPr>
        <p:spPr>
          <a:xfrm>
            <a:off x="269648" y="3202011"/>
            <a:ext cx="4269586" cy="1261884"/>
          </a:xfrm>
          <a:prstGeom prst="rect">
            <a:avLst/>
          </a:prstGeom>
        </p:spPr>
        <p:txBody>
          <a:bodyPr wrap="square">
            <a:spAutoFit/>
          </a:bodyPr>
          <a:lstStyle/>
          <a:p>
            <a:pPr marL="0" lvl="2"/>
            <a:r>
              <a:rPr lang="es-ES" sz="2800" dirty="0">
                <a:solidFill>
                  <a:schemeClr val="accent5">
                    <a:lumMod val="75000"/>
                  </a:schemeClr>
                </a:solidFill>
                <a:latin typeface="Verdana" panose="020B0604030504040204" pitchFamily="34" charset="0"/>
                <a:ea typeface="Verdana" panose="020B0604030504040204" pitchFamily="34" charset="0"/>
              </a:rPr>
              <a:t>Bloque </a:t>
            </a:r>
            <a:r>
              <a:rPr lang="es-ES" sz="2800" b="1" dirty="0">
                <a:solidFill>
                  <a:schemeClr val="accent5">
                    <a:lumMod val="75000"/>
                  </a:schemeClr>
                </a:solidFill>
                <a:latin typeface="Verdana" panose="020B0604030504040204" pitchFamily="34" charset="0"/>
                <a:ea typeface="Verdana" panose="020B0604030504040204" pitchFamily="34" charset="0"/>
              </a:rPr>
              <a:t>2</a:t>
            </a:r>
            <a:r>
              <a:rPr lang="es-ES" sz="2800" dirty="0">
                <a:latin typeface="Verdana" panose="020B0604030504040204" pitchFamily="34" charset="0"/>
                <a:ea typeface="Verdana" panose="020B0604030504040204" pitchFamily="34" charset="0"/>
              </a:rPr>
              <a:t> </a:t>
            </a:r>
            <a:br>
              <a:rPr lang="es-ES" sz="2800" dirty="0">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del </a:t>
            </a:r>
            <a:br>
              <a:rPr lang="es-ES" sz="2800" dirty="0">
                <a:latin typeface="Verdana" panose="020B0604030504040204" pitchFamily="34" charset="0"/>
                <a:ea typeface="Verdana" panose="020B0604030504040204" pitchFamily="34" charset="0"/>
              </a:rPr>
            </a:br>
            <a:r>
              <a:rPr lang="es-ES" sz="2000" b="1" dirty="0">
                <a:solidFill>
                  <a:schemeClr val="accent5">
                    <a:lumMod val="75000"/>
                  </a:schemeClr>
                </a:solidFill>
                <a:latin typeface="Segoe UI" panose="020B0502040204020203" pitchFamily="34" charset="0"/>
                <a:ea typeface="Verdana" panose="020B0604030504040204" pitchFamily="34" charset="0"/>
                <a:cs typeface="Segoe UI" panose="020B0502040204020203" pitchFamily="34" charset="0"/>
              </a:rPr>
              <a:t>CANVAS BUSINESS MODEL</a:t>
            </a:r>
            <a:endParaRPr lang="es-ES" sz="2400" b="1" dirty="0">
              <a:solidFill>
                <a:schemeClr val="accent5">
                  <a:lumMod val="75000"/>
                </a:schemeClr>
              </a:solidFill>
              <a:latin typeface="Segoe UI" panose="020B0502040204020203" pitchFamily="34" charset="0"/>
              <a:ea typeface="Verdana" panose="020B0604030504040204" pitchFamily="34" charset="0"/>
              <a:cs typeface="Segoe UI" panose="020B0502040204020203" pitchFamily="34" charset="0"/>
            </a:endParaRPr>
          </a:p>
        </p:txBody>
      </p:sp>
      <p:pic>
        <p:nvPicPr>
          <p:cNvPr id="12" name="Picture 16" descr="Ilustración de concepto de pensamiento de diseño vector gratuito">
            <a:extLst>
              <a:ext uri="{FF2B5EF4-FFF2-40B4-BE49-F238E27FC236}">
                <a16:creationId xmlns:a16="http://schemas.microsoft.com/office/drawing/2014/main" id="{A3C17BBF-3D14-4295-BFFF-5B74A02377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648" y="4463895"/>
            <a:ext cx="1319065" cy="1319065"/>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A21D10F7-EF40-406A-BC48-93F7E092092F}"/>
              </a:ext>
            </a:extLst>
          </p:cNvPr>
          <p:cNvSpPr txBox="1"/>
          <p:nvPr/>
        </p:nvSpPr>
        <p:spPr>
          <a:xfrm>
            <a:off x="1448746" y="5060426"/>
            <a:ext cx="2144690" cy="369332"/>
          </a:xfrm>
          <a:prstGeom prst="rect">
            <a:avLst/>
          </a:prstGeom>
          <a:noFill/>
        </p:spPr>
        <p:txBody>
          <a:bodyPr wrap="none" rtlCol="0">
            <a:spAutoFit/>
          </a:bodyPr>
          <a:lstStyle/>
          <a:p>
            <a:r>
              <a:rPr lang="es-ES" dirty="0">
                <a:solidFill>
                  <a:srgbClr val="C00000"/>
                </a:solidFill>
              </a:rPr>
              <a:t>¿CÓMO lo hacemos?</a:t>
            </a:r>
          </a:p>
        </p:txBody>
      </p:sp>
    </p:spTree>
    <p:extLst>
      <p:ext uri="{BB962C8B-B14F-4D97-AF65-F5344CB8AC3E}">
        <p14:creationId xmlns:p14="http://schemas.microsoft.com/office/powerpoint/2010/main" val="3224876549"/>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ángulo 52">
            <a:extLst>
              <a:ext uri="{FF2B5EF4-FFF2-40B4-BE49-F238E27FC236}">
                <a16:creationId xmlns:a16="http://schemas.microsoft.com/office/drawing/2014/main" id="{99C64E4E-AB74-4804-A176-1FA2930F27D1}"/>
              </a:ext>
            </a:extLst>
          </p:cNvPr>
          <p:cNvSpPr/>
          <p:nvPr/>
        </p:nvSpPr>
        <p:spPr>
          <a:xfrm>
            <a:off x="0" y="5246686"/>
            <a:ext cx="12191999" cy="13475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6582E08D-F440-467B-9EBF-A652906B8F30}"/>
              </a:ext>
            </a:extLst>
          </p:cNvPr>
          <p:cNvSpPr>
            <a:spLocks noGrp="1"/>
          </p:cNvSpPr>
          <p:nvPr>
            <p:ph type="title"/>
          </p:nvPr>
        </p:nvSpPr>
        <p:spPr/>
        <p:txBody>
          <a:bodyPr/>
          <a:lstStyle/>
          <a:p>
            <a:r>
              <a:rPr lang="es-ES" dirty="0"/>
              <a:t>La cadena de valor de la Empresa</a:t>
            </a:r>
          </a:p>
        </p:txBody>
      </p:sp>
      <p:grpSp>
        <p:nvGrpSpPr>
          <p:cNvPr id="42" name="Grupo 41">
            <a:extLst>
              <a:ext uri="{FF2B5EF4-FFF2-40B4-BE49-F238E27FC236}">
                <a16:creationId xmlns:a16="http://schemas.microsoft.com/office/drawing/2014/main" id="{6D69019A-62C1-46E3-A9A5-13E67E2A1E88}"/>
              </a:ext>
            </a:extLst>
          </p:cNvPr>
          <p:cNvGrpSpPr/>
          <p:nvPr/>
        </p:nvGrpSpPr>
        <p:grpSpPr>
          <a:xfrm>
            <a:off x="495753" y="800219"/>
            <a:ext cx="10859918" cy="4201246"/>
            <a:chOff x="324931" y="671566"/>
            <a:chExt cx="10859918" cy="4201246"/>
          </a:xfrm>
        </p:grpSpPr>
        <p:sp>
          <p:nvSpPr>
            <p:cNvPr id="8" name="CuadroTexto 7">
              <a:extLst>
                <a:ext uri="{FF2B5EF4-FFF2-40B4-BE49-F238E27FC236}">
                  <a16:creationId xmlns:a16="http://schemas.microsoft.com/office/drawing/2014/main" id="{82C3BBDE-E4F2-4CDF-AE29-BBAB60BAE14B}"/>
                </a:ext>
              </a:extLst>
            </p:cNvPr>
            <p:cNvSpPr txBox="1"/>
            <p:nvPr/>
          </p:nvSpPr>
          <p:spPr>
            <a:xfrm>
              <a:off x="2709837" y="671566"/>
              <a:ext cx="6752493" cy="495108"/>
            </a:xfrm>
            <a:prstGeom prst="rect">
              <a:avLst/>
            </a:prstGeom>
            <a:solidFill>
              <a:schemeClr val="tx1"/>
            </a:solidFill>
            <a:ln>
              <a:solidFill>
                <a:schemeClr val="tx1"/>
              </a:solidFill>
            </a:ln>
          </p:spPr>
          <p:txBody>
            <a:bodyPr wrap="square" tIns="108000" bIns="108000" rtlCol="0">
              <a:spAutoFit/>
            </a:bodyPr>
            <a:lstStyle/>
            <a:p>
              <a:pPr algn="ctr"/>
              <a:r>
                <a:rPr lang="es-ES" dirty="0">
                  <a:solidFill>
                    <a:schemeClr val="bg1"/>
                  </a:solidFill>
                  <a:latin typeface="Verdana" panose="020B0604030504040204" pitchFamily="34" charset="0"/>
                  <a:ea typeface="Verdana" panose="020B0604030504040204" pitchFamily="34" charset="0"/>
                </a:rPr>
                <a:t>Infraestructura de la empresa</a:t>
              </a:r>
            </a:p>
          </p:txBody>
        </p:sp>
        <p:sp>
          <p:nvSpPr>
            <p:cNvPr id="10" name="CuadroTexto 9">
              <a:extLst>
                <a:ext uri="{FF2B5EF4-FFF2-40B4-BE49-F238E27FC236}">
                  <a16:creationId xmlns:a16="http://schemas.microsoft.com/office/drawing/2014/main" id="{2CF0C00A-DCB2-4F26-96F1-925F732C3502}"/>
                </a:ext>
              </a:extLst>
            </p:cNvPr>
            <p:cNvSpPr txBox="1"/>
            <p:nvPr/>
          </p:nvSpPr>
          <p:spPr>
            <a:xfrm>
              <a:off x="2709835" y="1120808"/>
              <a:ext cx="6752493" cy="495108"/>
            </a:xfrm>
            <a:prstGeom prst="rect">
              <a:avLst/>
            </a:prstGeom>
            <a:solidFill>
              <a:schemeClr val="bg1"/>
            </a:solidFill>
            <a:ln>
              <a:solidFill>
                <a:schemeClr val="tx1"/>
              </a:solidFill>
            </a:ln>
          </p:spPr>
          <p:txBody>
            <a:bodyPr wrap="square" tIns="108000" bIns="108000" rtlCol="0">
              <a:spAutoFit/>
            </a:bodyPr>
            <a:lstStyle/>
            <a:p>
              <a:pPr algn="ctr"/>
              <a:r>
                <a:rPr lang="es-ES" dirty="0">
                  <a:latin typeface="Verdana" panose="020B0604030504040204" pitchFamily="34" charset="0"/>
                  <a:ea typeface="Verdana" panose="020B0604030504040204" pitchFamily="34" charset="0"/>
                </a:rPr>
                <a:t>Recursos Humanos</a:t>
              </a:r>
            </a:p>
          </p:txBody>
        </p:sp>
        <p:sp>
          <p:nvSpPr>
            <p:cNvPr id="11" name="CuadroTexto 10">
              <a:extLst>
                <a:ext uri="{FF2B5EF4-FFF2-40B4-BE49-F238E27FC236}">
                  <a16:creationId xmlns:a16="http://schemas.microsoft.com/office/drawing/2014/main" id="{1E7658A0-1FBB-4FC2-8E7C-F49ABC2712B6}"/>
                </a:ext>
              </a:extLst>
            </p:cNvPr>
            <p:cNvSpPr txBox="1"/>
            <p:nvPr/>
          </p:nvSpPr>
          <p:spPr>
            <a:xfrm>
              <a:off x="2709833" y="1609405"/>
              <a:ext cx="6752493" cy="495108"/>
            </a:xfrm>
            <a:prstGeom prst="rect">
              <a:avLst/>
            </a:prstGeom>
            <a:solidFill>
              <a:schemeClr val="bg1"/>
            </a:solidFill>
            <a:ln>
              <a:solidFill>
                <a:schemeClr val="tx1"/>
              </a:solidFill>
            </a:ln>
          </p:spPr>
          <p:txBody>
            <a:bodyPr wrap="square" tIns="108000" bIns="108000" rtlCol="0">
              <a:spAutoFit/>
            </a:bodyPr>
            <a:lstStyle/>
            <a:p>
              <a:pPr algn="ctr"/>
              <a:r>
                <a:rPr lang="es-ES" dirty="0">
                  <a:latin typeface="Verdana" panose="020B0604030504040204" pitchFamily="34" charset="0"/>
                  <a:ea typeface="Verdana" panose="020B0604030504040204" pitchFamily="34" charset="0"/>
                </a:rPr>
                <a:t>Compras</a:t>
              </a:r>
            </a:p>
          </p:txBody>
        </p:sp>
        <p:sp>
          <p:nvSpPr>
            <p:cNvPr id="12" name="CuadroTexto 11">
              <a:extLst>
                <a:ext uri="{FF2B5EF4-FFF2-40B4-BE49-F238E27FC236}">
                  <a16:creationId xmlns:a16="http://schemas.microsoft.com/office/drawing/2014/main" id="{6F40F54C-4F56-418F-AB62-794EA8E1B800}"/>
                </a:ext>
              </a:extLst>
            </p:cNvPr>
            <p:cNvSpPr txBox="1"/>
            <p:nvPr/>
          </p:nvSpPr>
          <p:spPr>
            <a:xfrm>
              <a:off x="2709833" y="2088173"/>
              <a:ext cx="6752493" cy="495108"/>
            </a:xfrm>
            <a:prstGeom prst="rect">
              <a:avLst/>
            </a:prstGeom>
            <a:solidFill>
              <a:schemeClr val="bg1"/>
            </a:solidFill>
            <a:ln>
              <a:solidFill>
                <a:schemeClr val="tx1"/>
              </a:solidFill>
            </a:ln>
          </p:spPr>
          <p:txBody>
            <a:bodyPr wrap="square" tIns="108000" bIns="108000" rtlCol="0">
              <a:spAutoFit/>
            </a:bodyPr>
            <a:lstStyle/>
            <a:p>
              <a:pPr algn="ctr"/>
              <a:r>
                <a:rPr lang="es-ES" dirty="0">
                  <a:latin typeface="Verdana" panose="020B0604030504040204" pitchFamily="34" charset="0"/>
                  <a:ea typeface="Verdana" panose="020B0604030504040204" pitchFamily="34" charset="0"/>
                </a:rPr>
                <a:t>Desarrollo Tecnológico</a:t>
              </a:r>
            </a:p>
          </p:txBody>
        </p:sp>
        <p:sp>
          <p:nvSpPr>
            <p:cNvPr id="14" name="CuadroTexto 13">
              <a:extLst>
                <a:ext uri="{FF2B5EF4-FFF2-40B4-BE49-F238E27FC236}">
                  <a16:creationId xmlns:a16="http://schemas.microsoft.com/office/drawing/2014/main" id="{A30BA255-0988-41F8-81C5-88B6AE654D0A}"/>
                </a:ext>
              </a:extLst>
            </p:cNvPr>
            <p:cNvSpPr txBox="1"/>
            <p:nvPr/>
          </p:nvSpPr>
          <p:spPr>
            <a:xfrm rot="16200000">
              <a:off x="9151023" y="2340636"/>
              <a:ext cx="1270616" cy="369332"/>
            </a:xfrm>
            <a:prstGeom prst="rect">
              <a:avLst/>
            </a:prstGeom>
            <a:solidFill>
              <a:schemeClr val="bg1"/>
            </a:solidFill>
            <a:ln>
              <a:noFill/>
            </a:ln>
          </p:spPr>
          <p:txBody>
            <a:bodyPr wrap="square" rtlCol="0">
              <a:spAutoFit/>
            </a:bodyPr>
            <a:lstStyle/>
            <a:p>
              <a:pPr algn="ctr"/>
              <a:r>
                <a:rPr lang="es-ES" dirty="0">
                  <a:solidFill>
                    <a:srgbClr val="C00000"/>
                  </a:solidFill>
                  <a:latin typeface="Verdana" panose="020B0604030504040204" pitchFamily="34" charset="0"/>
                  <a:ea typeface="Verdana" panose="020B0604030504040204" pitchFamily="34" charset="0"/>
                </a:rPr>
                <a:t>MARGEN</a:t>
              </a:r>
            </a:p>
          </p:txBody>
        </p:sp>
        <p:grpSp>
          <p:nvGrpSpPr>
            <p:cNvPr id="21" name="Grupo 20">
              <a:extLst>
                <a:ext uri="{FF2B5EF4-FFF2-40B4-BE49-F238E27FC236}">
                  <a16:creationId xmlns:a16="http://schemas.microsoft.com/office/drawing/2014/main" id="{BEE5DE9D-3394-47C5-A9C7-4CA11BB41AD9}"/>
                </a:ext>
              </a:extLst>
            </p:cNvPr>
            <p:cNvGrpSpPr/>
            <p:nvPr/>
          </p:nvGrpSpPr>
          <p:grpSpPr>
            <a:xfrm>
              <a:off x="2709833" y="2691692"/>
              <a:ext cx="6752493" cy="1477328"/>
              <a:chOff x="2622616" y="3090526"/>
              <a:chExt cx="6752493" cy="1477328"/>
            </a:xfrm>
          </p:grpSpPr>
          <p:sp>
            <p:nvSpPr>
              <p:cNvPr id="15" name="CuadroTexto 14">
                <a:extLst>
                  <a:ext uri="{FF2B5EF4-FFF2-40B4-BE49-F238E27FC236}">
                    <a16:creationId xmlns:a16="http://schemas.microsoft.com/office/drawing/2014/main" id="{841E4CB0-88A7-4FEC-A9F7-AF314C4C1BAA}"/>
                  </a:ext>
                </a:extLst>
              </p:cNvPr>
              <p:cNvSpPr txBox="1"/>
              <p:nvPr/>
            </p:nvSpPr>
            <p:spPr>
              <a:xfrm>
                <a:off x="2622616" y="3090526"/>
                <a:ext cx="1276142" cy="1477328"/>
              </a:xfrm>
              <a:prstGeom prst="rect">
                <a:avLst/>
              </a:prstGeom>
              <a:solidFill>
                <a:schemeClr val="bg1"/>
              </a:solidFill>
              <a:ln>
                <a:solidFill>
                  <a:schemeClr val="tx1"/>
                </a:solidFill>
              </a:ln>
            </p:spPr>
            <p:txBody>
              <a:bodyPr wrap="square" rtlCol="0">
                <a:spAutoFit/>
              </a:bodyPr>
              <a:lstStyle/>
              <a:p>
                <a:pPr algn="ctr"/>
                <a:r>
                  <a:rPr lang="es-ES" dirty="0">
                    <a:latin typeface="Verdana" panose="020B0604030504040204" pitchFamily="34" charset="0"/>
                    <a:ea typeface="Verdana" panose="020B0604030504040204" pitchFamily="34" charset="0"/>
                  </a:rPr>
                  <a:t>Logística</a:t>
                </a: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Interna</a:t>
                </a: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o de</a:t>
                </a:r>
              </a:p>
              <a:p>
                <a:pPr algn="ctr"/>
                <a:r>
                  <a:rPr lang="es-ES" dirty="0">
                    <a:latin typeface="Verdana" panose="020B0604030504040204" pitchFamily="34" charset="0"/>
                    <a:ea typeface="Verdana" panose="020B0604030504040204" pitchFamily="34" charset="0"/>
                  </a:rPr>
                  <a:t>Entrada</a:t>
                </a:r>
                <a:br>
                  <a:rPr lang="es-ES" dirty="0">
                    <a:latin typeface="Verdana" panose="020B0604030504040204" pitchFamily="34" charset="0"/>
                    <a:ea typeface="Verdana" panose="020B0604030504040204" pitchFamily="34" charset="0"/>
                  </a:rPr>
                </a:br>
                <a:endParaRPr lang="es-ES" dirty="0">
                  <a:latin typeface="Verdana" panose="020B0604030504040204" pitchFamily="34" charset="0"/>
                  <a:ea typeface="Verdana" panose="020B0604030504040204" pitchFamily="34" charset="0"/>
                </a:endParaRPr>
              </a:p>
            </p:txBody>
          </p:sp>
          <p:sp>
            <p:nvSpPr>
              <p:cNvPr id="16" name="CuadroTexto 15">
                <a:extLst>
                  <a:ext uri="{FF2B5EF4-FFF2-40B4-BE49-F238E27FC236}">
                    <a16:creationId xmlns:a16="http://schemas.microsoft.com/office/drawing/2014/main" id="{CD95B026-0EB1-4958-BCEE-CAB574506682}"/>
                  </a:ext>
                </a:extLst>
              </p:cNvPr>
              <p:cNvSpPr txBox="1"/>
              <p:nvPr/>
            </p:nvSpPr>
            <p:spPr>
              <a:xfrm>
                <a:off x="3898757" y="3090526"/>
                <a:ext cx="1627833" cy="1477328"/>
              </a:xfrm>
              <a:prstGeom prst="rect">
                <a:avLst/>
              </a:prstGeom>
              <a:solidFill>
                <a:schemeClr val="bg1"/>
              </a:solidFill>
              <a:ln>
                <a:solidFill>
                  <a:schemeClr val="tx1"/>
                </a:solidFill>
              </a:ln>
            </p:spPr>
            <p:txBody>
              <a:bodyPr wrap="square" rtlCol="0">
                <a:spAutoFit/>
              </a:bodyPr>
              <a:lstStyle/>
              <a:p>
                <a:pPr algn="ctr"/>
                <a:endParaRPr lang="es-ES" dirty="0">
                  <a:latin typeface="Verdana" panose="020B0604030504040204" pitchFamily="34" charset="0"/>
                  <a:ea typeface="Verdana" panose="020B0604030504040204" pitchFamily="34" charset="0"/>
                </a:endParaRPr>
              </a:p>
              <a:p>
                <a:pPr algn="ct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Operaciones</a:t>
                </a:r>
              </a:p>
              <a:p>
                <a:pPr algn="ctr"/>
                <a:br>
                  <a:rPr lang="es-ES" dirty="0">
                    <a:latin typeface="Verdana" panose="020B0604030504040204" pitchFamily="34" charset="0"/>
                    <a:ea typeface="Verdana" panose="020B0604030504040204" pitchFamily="34" charset="0"/>
                  </a:rPr>
                </a:br>
                <a:endParaRPr lang="es-ES" dirty="0">
                  <a:latin typeface="Verdana" panose="020B0604030504040204" pitchFamily="34" charset="0"/>
                  <a:ea typeface="Verdana" panose="020B0604030504040204" pitchFamily="34" charset="0"/>
                </a:endParaRPr>
              </a:p>
            </p:txBody>
          </p:sp>
          <p:sp>
            <p:nvSpPr>
              <p:cNvPr id="17" name="CuadroTexto 16">
                <a:extLst>
                  <a:ext uri="{FF2B5EF4-FFF2-40B4-BE49-F238E27FC236}">
                    <a16:creationId xmlns:a16="http://schemas.microsoft.com/office/drawing/2014/main" id="{82CBECD1-F15B-4DF3-941F-F862DE0549B9}"/>
                  </a:ext>
                </a:extLst>
              </p:cNvPr>
              <p:cNvSpPr txBox="1"/>
              <p:nvPr/>
            </p:nvSpPr>
            <p:spPr>
              <a:xfrm>
                <a:off x="5526590" y="3090526"/>
                <a:ext cx="1276142" cy="1477328"/>
              </a:xfrm>
              <a:prstGeom prst="rect">
                <a:avLst/>
              </a:prstGeom>
              <a:solidFill>
                <a:schemeClr val="bg1"/>
              </a:solidFill>
              <a:ln>
                <a:solidFill>
                  <a:schemeClr val="tx1"/>
                </a:solidFill>
              </a:ln>
            </p:spPr>
            <p:txBody>
              <a:bodyPr wrap="square" rtlCol="0">
                <a:spAutoFit/>
              </a:bodyPr>
              <a:lstStyle/>
              <a:p>
                <a:pPr algn="ctr"/>
                <a:r>
                  <a:rPr lang="es-ES" dirty="0">
                    <a:latin typeface="Verdana" panose="020B0604030504040204" pitchFamily="34" charset="0"/>
                    <a:ea typeface="Verdana" panose="020B0604030504040204" pitchFamily="34" charset="0"/>
                  </a:rPr>
                  <a:t>Logística</a:t>
                </a: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Externa</a:t>
                </a: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o de</a:t>
                </a:r>
              </a:p>
              <a:p>
                <a:pPr algn="ctr"/>
                <a:r>
                  <a:rPr lang="es-ES" dirty="0">
                    <a:latin typeface="Verdana" panose="020B0604030504040204" pitchFamily="34" charset="0"/>
                    <a:ea typeface="Verdana" panose="020B0604030504040204" pitchFamily="34" charset="0"/>
                  </a:rPr>
                  <a:t>Salida</a:t>
                </a:r>
                <a:br>
                  <a:rPr lang="es-ES" dirty="0">
                    <a:latin typeface="Verdana" panose="020B0604030504040204" pitchFamily="34" charset="0"/>
                    <a:ea typeface="Verdana" panose="020B0604030504040204" pitchFamily="34" charset="0"/>
                  </a:rPr>
                </a:br>
                <a:endParaRPr lang="es-ES" dirty="0">
                  <a:latin typeface="Verdana" panose="020B0604030504040204" pitchFamily="34" charset="0"/>
                  <a:ea typeface="Verdana" panose="020B0604030504040204" pitchFamily="34" charset="0"/>
                </a:endParaRPr>
              </a:p>
            </p:txBody>
          </p:sp>
          <p:sp>
            <p:nvSpPr>
              <p:cNvPr id="18" name="CuadroTexto 17">
                <a:extLst>
                  <a:ext uri="{FF2B5EF4-FFF2-40B4-BE49-F238E27FC236}">
                    <a16:creationId xmlns:a16="http://schemas.microsoft.com/office/drawing/2014/main" id="{11B8E1C0-9C09-4A3A-A3D4-16CB97C6FA95}"/>
                  </a:ext>
                </a:extLst>
              </p:cNvPr>
              <p:cNvSpPr txBox="1"/>
              <p:nvPr/>
            </p:nvSpPr>
            <p:spPr>
              <a:xfrm>
                <a:off x="6802732" y="3090526"/>
                <a:ext cx="1386674" cy="1477328"/>
              </a:xfrm>
              <a:prstGeom prst="rect">
                <a:avLst/>
              </a:prstGeom>
              <a:solidFill>
                <a:schemeClr val="bg1"/>
              </a:solidFill>
              <a:ln>
                <a:solidFill>
                  <a:schemeClr val="tx1"/>
                </a:solidFill>
              </a:ln>
            </p:spPr>
            <p:txBody>
              <a:bodyPr wrap="square" rtlCol="0">
                <a:spAutoFit/>
              </a:bodyPr>
              <a:lstStyle/>
              <a:p>
                <a:pPr algn="ctr"/>
                <a:endParaRPr lang="es-ES" dirty="0">
                  <a:latin typeface="Verdana" panose="020B0604030504040204" pitchFamily="34" charset="0"/>
                  <a:ea typeface="Verdana" panose="020B0604030504040204" pitchFamily="34" charset="0"/>
                </a:endParaRPr>
              </a:p>
              <a:p>
                <a:pPr algn="ctr"/>
                <a:r>
                  <a:rPr lang="es-ES" dirty="0">
                    <a:latin typeface="Verdana" panose="020B0604030504040204" pitchFamily="34" charset="0"/>
                    <a:ea typeface="Verdana" panose="020B0604030504040204" pitchFamily="34" charset="0"/>
                  </a:rPr>
                  <a:t>Marketing</a:t>
                </a: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y</a:t>
                </a: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Ventas</a:t>
                </a:r>
                <a:br>
                  <a:rPr lang="es-ES" dirty="0">
                    <a:latin typeface="Verdana" panose="020B0604030504040204" pitchFamily="34" charset="0"/>
                    <a:ea typeface="Verdana" panose="020B0604030504040204" pitchFamily="34" charset="0"/>
                  </a:rPr>
                </a:br>
                <a:endParaRPr lang="es-ES" dirty="0">
                  <a:latin typeface="Verdana" panose="020B0604030504040204" pitchFamily="34" charset="0"/>
                  <a:ea typeface="Verdana" panose="020B0604030504040204" pitchFamily="34" charset="0"/>
                </a:endParaRPr>
              </a:p>
            </p:txBody>
          </p:sp>
          <p:sp>
            <p:nvSpPr>
              <p:cNvPr id="20" name="CuadroTexto 19">
                <a:extLst>
                  <a:ext uri="{FF2B5EF4-FFF2-40B4-BE49-F238E27FC236}">
                    <a16:creationId xmlns:a16="http://schemas.microsoft.com/office/drawing/2014/main" id="{1774CC41-30EA-48D0-938F-0CB86B60A4CA}"/>
                  </a:ext>
                </a:extLst>
              </p:cNvPr>
              <p:cNvSpPr txBox="1"/>
              <p:nvPr/>
            </p:nvSpPr>
            <p:spPr>
              <a:xfrm>
                <a:off x="8189406" y="3090526"/>
                <a:ext cx="1185703" cy="1477328"/>
              </a:xfrm>
              <a:prstGeom prst="rect">
                <a:avLst/>
              </a:prstGeom>
              <a:solidFill>
                <a:schemeClr val="bg1"/>
              </a:solidFill>
              <a:ln>
                <a:solidFill>
                  <a:schemeClr val="tx1"/>
                </a:solidFill>
              </a:ln>
            </p:spPr>
            <p:txBody>
              <a:bodyPr wrap="square" rtlCol="0">
                <a:spAutoFit/>
              </a:bodyPr>
              <a:lstStyle/>
              <a:p>
                <a:pPr algn="ctr"/>
                <a:endParaRPr lang="es-ES" dirty="0">
                  <a:latin typeface="Verdana" panose="020B0604030504040204" pitchFamily="34" charset="0"/>
                  <a:ea typeface="Verdana" panose="020B0604030504040204" pitchFamily="34" charset="0"/>
                </a:endParaRPr>
              </a:p>
              <a:p>
                <a:pPr algn="ctr"/>
                <a:br>
                  <a:rPr lang="es-ES" dirty="0">
                    <a:latin typeface="Verdana" panose="020B0604030504040204" pitchFamily="34" charset="0"/>
                    <a:ea typeface="Verdana" panose="020B0604030504040204" pitchFamily="34" charset="0"/>
                  </a:rPr>
                </a:br>
                <a:r>
                  <a:rPr lang="es-ES" dirty="0">
                    <a:latin typeface="Verdana" panose="020B0604030504040204" pitchFamily="34" charset="0"/>
                    <a:ea typeface="Verdana" panose="020B0604030504040204" pitchFamily="34" charset="0"/>
                  </a:rPr>
                  <a:t>Servicio</a:t>
                </a:r>
              </a:p>
              <a:p>
                <a:pPr algn="ctr"/>
                <a:br>
                  <a:rPr lang="es-ES" dirty="0">
                    <a:latin typeface="Verdana" panose="020B0604030504040204" pitchFamily="34" charset="0"/>
                    <a:ea typeface="Verdana" panose="020B0604030504040204" pitchFamily="34" charset="0"/>
                  </a:rPr>
                </a:br>
                <a:endParaRPr lang="es-ES" dirty="0">
                  <a:latin typeface="Verdana" panose="020B0604030504040204" pitchFamily="34" charset="0"/>
                  <a:ea typeface="Verdana" panose="020B0604030504040204" pitchFamily="34" charset="0"/>
                </a:endParaRPr>
              </a:p>
            </p:txBody>
          </p:sp>
        </p:grpSp>
        <p:sp>
          <p:nvSpPr>
            <p:cNvPr id="34" name="Triángulo isósceles 33">
              <a:extLst>
                <a:ext uri="{FF2B5EF4-FFF2-40B4-BE49-F238E27FC236}">
                  <a16:creationId xmlns:a16="http://schemas.microsoft.com/office/drawing/2014/main" id="{1B126CD9-69B6-481E-BB37-D5313F9200F5}"/>
                </a:ext>
              </a:extLst>
            </p:cNvPr>
            <p:cNvSpPr/>
            <p:nvPr/>
          </p:nvSpPr>
          <p:spPr>
            <a:xfrm rot="5400000">
              <a:off x="8587726" y="1571900"/>
              <a:ext cx="3487223" cy="1707022"/>
            </a:xfrm>
            <a:prstGeom prst="triangle">
              <a:avLst>
                <a:gd name="adj" fmla="val 500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3316E917-947B-4EF5-B8BB-F849A923194C}"/>
                </a:ext>
              </a:extLst>
            </p:cNvPr>
            <p:cNvSpPr txBox="1"/>
            <p:nvPr/>
          </p:nvSpPr>
          <p:spPr>
            <a:xfrm>
              <a:off x="470612" y="1342342"/>
              <a:ext cx="1502334" cy="646331"/>
            </a:xfrm>
            <a:prstGeom prst="rect">
              <a:avLst/>
            </a:prstGeom>
            <a:solidFill>
              <a:schemeClr val="bg1"/>
            </a:solidFill>
          </p:spPr>
          <p:txBody>
            <a:bodyPr wrap="none" rtlCol="0">
              <a:spAutoFit/>
            </a:bodyPr>
            <a:lstStyle/>
            <a:p>
              <a:pPr algn="ctr"/>
              <a:r>
                <a:rPr lang="es-ES" dirty="0">
                  <a:solidFill>
                    <a:srgbClr val="C00000"/>
                  </a:solidFill>
                  <a:latin typeface="Verdana" panose="020B0604030504040204" pitchFamily="34" charset="0"/>
                  <a:ea typeface="Verdana" panose="020B0604030504040204" pitchFamily="34" charset="0"/>
                </a:rPr>
                <a:t>Actividades</a:t>
              </a:r>
              <a:br>
                <a:rPr lang="es-ES" dirty="0">
                  <a:solidFill>
                    <a:srgbClr val="C00000"/>
                  </a:solidFill>
                  <a:latin typeface="Verdana" panose="020B0604030504040204" pitchFamily="34" charset="0"/>
                  <a:ea typeface="Verdana" panose="020B0604030504040204" pitchFamily="34" charset="0"/>
                </a:rPr>
              </a:br>
              <a:r>
                <a:rPr lang="es-ES" dirty="0">
                  <a:solidFill>
                    <a:srgbClr val="C00000"/>
                  </a:solidFill>
                  <a:latin typeface="Verdana" panose="020B0604030504040204" pitchFamily="34" charset="0"/>
                  <a:ea typeface="Verdana" panose="020B0604030504040204" pitchFamily="34" charset="0"/>
                </a:rPr>
                <a:t>de Apoyo</a:t>
              </a:r>
            </a:p>
          </p:txBody>
        </p:sp>
        <p:sp>
          <p:nvSpPr>
            <p:cNvPr id="37" name="Forma libre: forma 36">
              <a:extLst>
                <a:ext uri="{FF2B5EF4-FFF2-40B4-BE49-F238E27FC236}">
                  <a16:creationId xmlns:a16="http://schemas.microsoft.com/office/drawing/2014/main" id="{390B625A-1EB1-4081-82B0-1BC5FEF5400D}"/>
                </a:ext>
              </a:extLst>
            </p:cNvPr>
            <p:cNvSpPr/>
            <p:nvPr/>
          </p:nvSpPr>
          <p:spPr>
            <a:xfrm flipH="1">
              <a:off x="2340504" y="684058"/>
              <a:ext cx="355025" cy="1909054"/>
            </a:xfrm>
            <a:custGeom>
              <a:avLst/>
              <a:gdLst>
                <a:gd name="connsiteX0" fmla="*/ 0 w 351692"/>
                <a:gd name="connsiteY0" fmla="*/ 0 h 2029767"/>
                <a:gd name="connsiteX1" fmla="*/ 351692 w 351692"/>
                <a:gd name="connsiteY1" fmla="*/ 0 h 2029767"/>
                <a:gd name="connsiteX2" fmla="*/ 351692 w 351692"/>
                <a:gd name="connsiteY2" fmla="*/ 2029767 h 2029767"/>
                <a:gd name="connsiteX3" fmla="*/ 20097 w 351692"/>
                <a:gd name="connsiteY3" fmla="*/ 2029767 h 2029767"/>
              </a:gdLst>
              <a:ahLst/>
              <a:cxnLst>
                <a:cxn ang="0">
                  <a:pos x="connsiteX0" y="connsiteY0"/>
                </a:cxn>
                <a:cxn ang="0">
                  <a:pos x="connsiteX1" y="connsiteY1"/>
                </a:cxn>
                <a:cxn ang="0">
                  <a:pos x="connsiteX2" y="connsiteY2"/>
                </a:cxn>
                <a:cxn ang="0">
                  <a:pos x="connsiteX3" y="connsiteY3"/>
                </a:cxn>
              </a:cxnLst>
              <a:rect l="l" t="t" r="r" b="b"/>
              <a:pathLst>
                <a:path w="351692" h="2029767">
                  <a:moveTo>
                    <a:pt x="0" y="0"/>
                  </a:moveTo>
                  <a:lnTo>
                    <a:pt x="351692" y="0"/>
                  </a:lnTo>
                  <a:lnTo>
                    <a:pt x="351692" y="2029767"/>
                  </a:lnTo>
                  <a:lnTo>
                    <a:pt x="20097" y="2029767"/>
                  </a:lnTo>
                </a:path>
              </a:pathLst>
            </a:custGeom>
            <a:noFill/>
            <a:ln w="15875">
              <a:solidFill>
                <a:srgbClr val="C0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Forma libre: forma 37">
              <a:extLst>
                <a:ext uri="{FF2B5EF4-FFF2-40B4-BE49-F238E27FC236}">
                  <a16:creationId xmlns:a16="http://schemas.microsoft.com/office/drawing/2014/main" id="{908C28E0-2667-437B-9CD0-5F7E4D3D2AFA}"/>
                </a:ext>
              </a:extLst>
            </p:cNvPr>
            <p:cNvSpPr/>
            <p:nvPr/>
          </p:nvSpPr>
          <p:spPr>
            <a:xfrm flipH="1">
              <a:off x="2342175" y="2593111"/>
              <a:ext cx="353354" cy="640515"/>
            </a:xfrm>
            <a:custGeom>
              <a:avLst/>
              <a:gdLst>
                <a:gd name="connsiteX0" fmla="*/ 0 w 351692"/>
                <a:gd name="connsiteY0" fmla="*/ 0 h 2029767"/>
                <a:gd name="connsiteX1" fmla="*/ 351692 w 351692"/>
                <a:gd name="connsiteY1" fmla="*/ 0 h 2029767"/>
                <a:gd name="connsiteX2" fmla="*/ 351692 w 351692"/>
                <a:gd name="connsiteY2" fmla="*/ 2029767 h 2029767"/>
                <a:gd name="connsiteX3" fmla="*/ 20097 w 351692"/>
                <a:gd name="connsiteY3" fmla="*/ 2029767 h 2029767"/>
              </a:gdLst>
              <a:ahLst/>
              <a:cxnLst>
                <a:cxn ang="0">
                  <a:pos x="connsiteX0" y="connsiteY0"/>
                </a:cxn>
                <a:cxn ang="0">
                  <a:pos x="connsiteX1" y="connsiteY1"/>
                </a:cxn>
                <a:cxn ang="0">
                  <a:pos x="connsiteX2" y="connsiteY2"/>
                </a:cxn>
                <a:cxn ang="0">
                  <a:pos x="connsiteX3" y="connsiteY3"/>
                </a:cxn>
              </a:cxnLst>
              <a:rect l="l" t="t" r="r" b="b"/>
              <a:pathLst>
                <a:path w="351692" h="2029767">
                  <a:moveTo>
                    <a:pt x="0" y="0"/>
                  </a:moveTo>
                  <a:lnTo>
                    <a:pt x="351692" y="0"/>
                  </a:lnTo>
                  <a:lnTo>
                    <a:pt x="351692" y="2029767"/>
                  </a:lnTo>
                  <a:lnTo>
                    <a:pt x="20097" y="2029767"/>
                  </a:lnTo>
                </a:path>
              </a:pathLst>
            </a:custGeom>
            <a:noFill/>
            <a:ln w="15875">
              <a:solidFill>
                <a:srgbClr val="C0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5C36B3F5-AC19-4CFA-AB05-4C97DB96974F}"/>
                </a:ext>
              </a:extLst>
            </p:cNvPr>
            <p:cNvSpPr txBox="1"/>
            <p:nvPr/>
          </p:nvSpPr>
          <p:spPr>
            <a:xfrm>
              <a:off x="324931" y="2525302"/>
              <a:ext cx="1793696" cy="830997"/>
            </a:xfrm>
            <a:prstGeom prst="rect">
              <a:avLst/>
            </a:prstGeom>
            <a:solidFill>
              <a:schemeClr val="bg1"/>
            </a:solidFill>
          </p:spPr>
          <p:txBody>
            <a:bodyPr wrap="none" rtlCol="0">
              <a:spAutoFit/>
            </a:bodyPr>
            <a:lstStyle/>
            <a:p>
              <a:pPr algn="ctr"/>
              <a:r>
                <a:rPr lang="es-ES" sz="1600" dirty="0">
                  <a:solidFill>
                    <a:srgbClr val="C00000"/>
                  </a:solidFill>
                  <a:latin typeface="Verdana" panose="020B0604030504040204" pitchFamily="34" charset="0"/>
                  <a:ea typeface="Verdana" panose="020B0604030504040204" pitchFamily="34" charset="0"/>
                </a:rPr>
                <a:t>Tecnología</a:t>
              </a:r>
              <a:br>
                <a:rPr lang="es-ES" sz="1600" dirty="0">
                  <a:solidFill>
                    <a:srgbClr val="C00000"/>
                  </a:solidFill>
                  <a:latin typeface="Verdana" panose="020B0604030504040204" pitchFamily="34" charset="0"/>
                  <a:ea typeface="Verdana" panose="020B0604030504040204" pitchFamily="34" charset="0"/>
                </a:rPr>
              </a:br>
              <a:r>
                <a:rPr lang="es-ES" sz="1600" dirty="0">
                  <a:solidFill>
                    <a:srgbClr val="C00000"/>
                  </a:solidFill>
                  <a:latin typeface="Verdana" panose="020B0604030504040204" pitchFamily="34" charset="0"/>
                  <a:ea typeface="Verdana" panose="020B0604030504040204" pitchFamily="34" charset="0"/>
                </a:rPr>
                <a:t>habilitadora</a:t>
              </a:r>
              <a:br>
                <a:rPr lang="es-ES" sz="1600" dirty="0">
                  <a:solidFill>
                    <a:srgbClr val="C00000"/>
                  </a:solidFill>
                  <a:latin typeface="Verdana" panose="020B0604030504040204" pitchFamily="34" charset="0"/>
                  <a:ea typeface="Verdana" panose="020B0604030504040204" pitchFamily="34" charset="0"/>
                </a:rPr>
              </a:br>
              <a:r>
                <a:rPr lang="es-ES" sz="1600" dirty="0">
                  <a:solidFill>
                    <a:srgbClr val="C00000"/>
                  </a:solidFill>
                  <a:latin typeface="Verdana" panose="020B0604030504040204" pitchFamily="34" charset="0"/>
                  <a:ea typeface="Verdana" panose="020B0604030504040204" pitchFamily="34" charset="0"/>
                </a:rPr>
                <a:t>de la Estrategia</a:t>
              </a:r>
            </a:p>
          </p:txBody>
        </p:sp>
        <p:sp>
          <p:nvSpPr>
            <p:cNvPr id="40" name="Forma libre: forma 39">
              <a:extLst>
                <a:ext uri="{FF2B5EF4-FFF2-40B4-BE49-F238E27FC236}">
                  <a16:creationId xmlns:a16="http://schemas.microsoft.com/office/drawing/2014/main" id="{5434E4C1-3805-4B62-97E2-2D7CE35FED25}"/>
                </a:ext>
              </a:extLst>
            </p:cNvPr>
            <p:cNvSpPr/>
            <p:nvPr/>
          </p:nvSpPr>
          <p:spPr>
            <a:xfrm rot="16200000" flipH="1">
              <a:off x="6117183" y="1510492"/>
              <a:ext cx="234428" cy="5692197"/>
            </a:xfrm>
            <a:custGeom>
              <a:avLst/>
              <a:gdLst>
                <a:gd name="connsiteX0" fmla="*/ 0 w 351692"/>
                <a:gd name="connsiteY0" fmla="*/ 0 h 2029767"/>
                <a:gd name="connsiteX1" fmla="*/ 351692 w 351692"/>
                <a:gd name="connsiteY1" fmla="*/ 0 h 2029767"/>
                <a:gd name="connsiteX2" fmla="*/ 351692 w 351692"/>
                <a:gd name="connsiteY2" fmla="*/ 2029767 h 2029767"/>
                <a:gd name="connsiteX3" fmla="*/ 20097 w 351692"/>
                <a:gd name="connsiteY3" fmla="*/ 2029767 h 2029767"/>
              </a:gdLst>
              <a:ahLst/>
              <a:cxnLst>
                <a:cxn ang="0">
                  <a:pos x="connsiteX0" y="connsiteY0"/>
                </a:cxn>
                <a:cxn ang="0">
                  <a:pos x="connsiteX1" y="connsiteY1"/>
                </a:cxn>
                <a:cxn ang="0">
                  <a:pos x="connsiteX2" y="connsiteY2"/>
                </a:cxn>
                <a:cxn ang="0">
                  <a:pos x="connsiteX3" y="connsiteY3"/>
                </a:cxn>
              </a:cxnLst>
              <a:rect l="l" t="t" r="r" b="b"/>
              <a:pathLst>
                <a:path w="351692" h="2029767">
                  <a:moveTo>
                    <a:pt x="0" y="0"/>
                  </a:moveTo>
                  <a:lnTo>
                    <a:pt x="351692" y="0"/>
                  </a:lnTo>
                  <a:lnTo>
                    <a:pt x="351692" y="2029767"/>
                  </a:lnTo>
                  <a:lnTo>
                    <a:pt x="20097" y="2029767"/>
                  </a:lnTo>
                </a:path>
              </a:pathLst>
            </a:custGeom>
            <a:noFill/>
            <a:ln w="15875">
              <a:solidFill>
                <a:srgbClr val="C00000"/>
              </a:solidFill>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CuadroTexto 40">
              <a:extLst>
                <a:ext uri="{FF2B5EF4-FFF2-40B4-BE49-F238E27FC236}">
                  <a16:creationId xmlns:a16="http://schemas.microsoft.com/office/drawing/2014/main" id="{8C98F82C-4D6D-47A0-A80C-EAF0DD9C396F}"/>
                </a:ext>
              </a:extLst>
            </p:cNvPr>
            <p:cNvSpPr txBox="1"/>
            <p:nvPr/>
          </p:nvSpPr>
          <p:spPr>
            <a:xfrm>
              <a:off x="4212846" y="4503480"/>
              <a:ext cx="3746472" cy="369332"/>
            </a:xfrm>
            <a:prstGeom prst="rect">
              <a:avLst/>
            </a:prstGeom>
            <a:solidFill>
              <a:schemeClr val="bg1"/>
            </a:solidFill>
          </p:spPr>
          <p:txBody>
            <a:bodyPr wrap="square" rtlCol="0">
              <a:spAutoFit/>
            </a:bodyPr>
            <a:lstStyle/>
            <a:p>
              <a:pPr algn="ctr"/>
              <a:r>
                <a:rPr lang="es-ES" dirty="0">
                  <a:solidFill>
                    <a:srgbClr val="C00000"/>
                  </a:solidFill>
                  <a:latin typeface="Verdana" panose="020B0604030504040204" pitchFamily="34" charset="0"/>
                  <a:ea typeface="Verdana" panose="020B0604030504040204" pitchFamily="34" charset="0"/>
                </a:rPr>
                <a:t>Actividades Primarias</a:t>
              </a:r>
            </a:p>
          </p:txBody>
        </p:sp>
      </p:grpSp>
      <p:sp>
        <p:nvSpPr>
          <p:cNvPr id="43" name="Diagrama de flujo: conector fuera de página 42">
            <a:extLst>
              <a:ext uri="{FF2B5EF4-FFF2-40B4-BE49-F238E27FC236}">
                <a16:creationId xmlns:a16="http://schemas.microsoft.com/office/drawing/2014/main" id="{C96BC557-7F6A-45E7-8F0D-8DD95C6664B2}"/>
              </a:ext>
            </a:extLst>
          </p:cNvPr>
          <p:cNvSpPr/>
          <p:nvPr/>
        </p:nvSpPr>
        <p:spPr>
          <a:xfrm rot="16200000">
            <a:off x="1626166" y="4476030"/>
            <a:ext cx="861804" cy="2738849"/>
          </a:xfrm>
          <a:prstGeom prst="flowChartOffpageConnector">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44" name="CuadroTexto 43">
            <a:extLst>
              <a:ext uri="{FF2B5EF4-FFF2-40B4-BE49-F238E27FC236}">
                <a16:creationId xmlns:a16="http://schemas.microsoft.com/office/drawing/2014/main" id="{615239E6-E631-4356-82CD-82CFA8FC4039}"/>
              </a:ext>
            </a:extLst>
          </p:cNvPr>
          <p:cNvSpPr txBox="1"/>
          <p:nvPr/>
        </p:nvSpPr>
        <p:spPr>
          <a:xfrm>
            <a:off x="807436" y="5578723"/>
            <a:ext cx="2141868" cy="584775"/>
          </a:xfrm>
          <a:prstGeom prst="rect">
            <a:avLst/>
          </a:prstGeom>
          <a:noFill/>
        </p:spPr>
        <p:txBody>
          <a:bodyPr wrap="none" rtlCol="0">
            <a:spAutoFit/>
          </a:bodyPr>
          <a:lstStyle/>
          <a:p>
            <a:r>
              <a:rPr lang="es-ES" sz="1600" dirty="0">
                <a:latin typeface="Verdana" panose="020B0604030504040204" pitchFamily="34" charset="0"/>
                <a:ea typeface="Verdana" panose="020B0604030504040204" pitchFamily="34" charset="0"/>
              </a:rPr>
              <a:t>Cadena de valor </a:t>
            </a:r>
            <a:br>
              <a:rPr lang="es-ES" sz="1600" dirty="0">
                <a:latin typeface="Verdana" panose="020B0604030504040204" pitchFamily="34" charset="0"/>
                <a:ea typeface="Verdana" panose="020B0604030504040204" pitchFamily="34" charset="0"/>
              </a:rPr>
            </a:br>
            <a:r>
              <a:rPr lang="es-ES" sz="1600" dirty="0">
                <a:latin typeface="Verdana" panose="020B0604030504040204" pitchFamily="34" charset="0"/>
                <a:ea typeface="Verdana" panose="020B0604030504040204" pitchFamily="34" charset="0"/>
              </a:rPr>
              <a:t>de los proveedores</a:t>
            </a:r>
          </a:p>
        </p:txBody>
      </p:sp>
      <p:sp>
        <p:nvSpPr>
          <p:cNvPr id="45" name="Diagrama de flujo: conector fuera de página 44">
            <a:extLst>
              <a:ext uri="{FF2B5EF4-FFF2-40B4-BE49-F238E27FC236}">
                <a16:creationId xmlns:a16="http://schemas.microsoft.com/office/drawing/2014/main" id="{A5C87FBD-A26E-42C3-A488-206FA01F8B75}"/>
              </a:ext>
            </a:extLst>
          </p:cNvPr>
          <p:cNvSpPr/>
          <p:nvPr/>
        </p:nvSpPr>
        <p:spPr>
          <a:xfrm rot="16200000">
            <a:off x="5823592" y="4529077"/>
            <a:ext cx="861804" cy="2628317"/>
          </a:xfrm>
          <a:prstGeom prst="flowChartOffpageConnector">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46" name="CuadroTexto 45">
            <a:extLst>
              <a:ext uri="{FF2B5EF4-FFF2-40B4-BE49-F238E27FC236}">
                <a16:creationId xmlns:a16="http://schemas.microsoft.com/office/drawing/2014/main" id="{BD0BF793-C84F-441B-9353-73B481B41C6F}"/>
              </a:ext>
            </a:extLst>
          </p:cNvPr>
          <p:cNvSpPr txBox="1"/>
          <p:nvPr/>
        </p:nvSpPr>
        <p:spPr>
          <a:xfrm>
            <a:off x="5020718" y="5578723"/>
            <a:ext cx="2113079" cy="584775"/>
          </a:xfrm>
          <a:prstGeom prst="rect">
            <a:avLst/>
          </a:prstGeom>
          <a:noFill/>
        </p:spPr>
        <p:txBody>
          <a:bodyPr wrap="none" rtlCol="0">
            <a:spAutoFit/>
          </a:bodyPr>
          <a:lstStyle/>
          <a:p>
            <a:r>
              <a:rPr lang="es-ES" sz="1600" b="1" dirty="0">
                <a:solidFill>
                  <a:srgbClr val="C00000"/>
                </a:solidFill>
                <a:latin typeface="Verdana" panose="020B0604030504040204" pitchFamily="34" charset="0"/>
                <a:ea typeface="Verdana" panose="020B0604030504040204" pitchFamily="34" charset="0"/>
              </a:rPr>
              <a:t>Cadena de valor </a:t>
            </a:r>
            <a:br>
              <a:rPr lang="es-ES" sz="1600" b="1" dirty="0">
                <a:solidFill>
                  <a:srgbClr val="C00000"/>
                </a:solidFill>
                <a:latin typeface="Verdana" panose="020B0604030504040204" pitchFamily="34" charset="0"/>
                <a:ea typeface="Verdana" panose="020B0604030504040204" pitchFamily="34" charset="0"/>
              </a:rPr>
            </a:br>
            <a:r>
              <a:rPr lang="es-ES" sz="1600" b="1" dirty="0">
                <a:solidFill>
                  <a:srgbClr val="C00000"/>
                </a:solidFill>
                <a:latin typeface="Verdana" panose="020B0604030504040204" pitchFamily="34" charset="0"/>
                <a:ea typeface="Verdana" panose="020B0604030504040204" pitchFamily="34" charset="0"/>
              </a:rPr>
              <a:t>de la empresa</a:t>
            </a:r>
          </a:p>
        </p:txBody>
      </p:sp>
      <p:sp>
        <p:nvSpPr>
          <p:cNvPr id="47" name="Diagrama de flujo: conector fuera de página 46">
            <a:extLst>
              <a:ext uri="{FF2B5EF4-FFF2-40B4-BE49-F238E27FC236}">
                <a16:creationId xmlns:a16="http://schemas.microsoft.com/office/drawing/2014/main" id="{4C5265DA-ED00-4EFF-B24D-BA6496EE8577}"/>
              </a:ext>
            </a:extLst>
          </p:cNvPr>
          <p:cNvSpPr/>
          <p:nvPr/>
        </p:nvSpPr>
        <p:spPr>
          <a:xfrm rot="16200000">
            <a:off x="10189842" y="4459796"/>
            <a:ext cx="861804" cy="2738849"/>
          </a:xfrm>
          <a:prstGeom prst="flowChartOffpageConnector">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dirty="0"/>
          </a:p>
        </p:txBody>
      </p:sp>
      <p:sp>
        <p:nvSpPr>
          <p:cNvPr id="48" name="CuadroTexto 47">
            <a:extLst>
              <a:ext uri="{FF2B5EF4-FFF2-40B4-BE49-F238E27FC236}">
                <a16:creationId xmlns:a16="http://schemas.microsoft.com/office/drawing/2014/main" id="{D085AC09-3F6F-4799-8516-9ACCD42E5DA6}"/>
              </a:ext>
            </a:extLst>
          </p:cNvPr>
          <p:cNvSpPr txBox="1"/>
          <p:nvPr/>
        </p:nvSpPr>
        <p:spPr>
          <a:xfrm>
            <a:off x="9391729" y="5565049"/>
            <a:ext cx="1931106" cy="584775"/>
          </a:xfrm>
          <a:prstGeom prst="rect">
            <a:avLst/>
          </a:prstGeom>
          <a:noFill/>
        </p:spPr>
        <p:txBody>
          <a:bodyPr wrap="none" rtlCol="0">
            <a:spAutoFit/>
          </a:bodyPr>
          <a:lstStyle/>
          <a:p>
            <a:r>
              <a:rPr lang="es-ES" sz="1600" dirty="0">
                <a:latin typeface="Verdana" panose="020B0604030504040204" pitchFamily="34" charset="0"/>
                <a:ea typeface="Verdana" panose="020B0604030504040204" pitchFamily="34" charset="0"/>
              </a:rPr>
              <a:t>Cadena de valor </a:t>
            </a:r>
            <a:br>
              <a:rPr lang="es-ES" sz="1600" dirty="0">
                <a:latin typeface="Verdana" panose="020B0604030504040204" pitchFamily="34" charset="0"/>
                <a:ea typeface="Verdana" panose="020B0604030504040204" pitchFamily="34" charset="0"/>
              </a:rPr>
            </a:br>
            <a:r>
              <a:rPr lang="es-ES" sz="1600" dirty="0">
                <a:latin typeface="Verdana" panose="020B0604030504040204" pitchFamily="34" charset="0"/>
                <a:ea typeface="Verdana" panose="020B0604030504040204" pitchFamily="34" charset="0"/>
              </a:rPr>
              <a:t>de los clientes</a:t>
            </a:r>
          </a:p>
        </p:txBody>
      </p:sp>
      <p:cxnSp>
        <p:nvCxnSpPr>
          <p:cNvPr id="55" name="Conector recto 54">
            <a:extLst>
              <a:ext uri="{FF2B5EF4-FFF2-40B4-BE49-F238E27FC236}">
                <a16:creationId xmlns:a16="http://schemas.microsoft.com/office/drawing/2014/main" id="{EFDE8AB7-FCD5-436C-8F2F-03287C54AB14}"/>
              </a:ext>
            </a:extLst>
          </p:cNvPr>
          <p:cNvCxnSpPr>
            <a:cxnSpLocks/>
          </p:cNvCxnSpPr>
          <p:nvPr/>
        </p:nvCxnSpPr>
        <p:spPr>
          <a:xfrm>
            <a:off x="2880655" y="4297673"/>
            <a:ext cx="2100120" cy="19764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983F41BD-19A2-41D2-8F23-AA8F0A5EBE70}"/>
              </a:ext>
            </a:extLst>
          </p:cNvPr>
          <p:cNvCxnSpPr>
            <a:cxnSpLocks/>
            <a:stCxn id="34" idx="4"/>
          </p:cNvCxnSpPr>
          <p:nvPr/>
        </p:nvCxnSpPr>
        <p:spPr>
          <a:xfrm flipH="1">
            <a:off x="7076267" y="4297676"/>
            <a:ext cx="2572382" cy="197646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CuadroTexto 62">
            <a:extLst>
              <a:ext uri="{FF2B5EF4-FFF2-40B4-BE49-F238E27FC236}">
                <a16:creationId xmlns:a16="http://schemas.microsoft.com/office/drawing/2014/main" id="{7D1E6586-BB1D-44D5-8384-F55A0F1A3E73}"/>
              </a:ext>
            </a:extLst>
          </p:cNvPr>
          <p:cNvSpPr txBox="1"/>
          <p:nvPr/>
        </p:nvSpPr>
        <p:spPr>
          <a:xfrm>
            <a:off x="4523265" y="6531657"/>
            <a:ext cx="3839193" cy="307777"/>
          </a:xfrm>
          <a:prstGeom prst="rect">
            <a:avLst/>
          </a:prstGeom>
          <a:noFill/>
        </p:spPr>
        <p:txBody>
          <a:bodyPr wrap="none" rtlCol="0">
            <a:spAutoFit/>
          </a:bodyPr>
          <a:lstStyle/>
          <a:p>
            <a:pPr algn="ctr"/>
            <a:r>
              <a:rPr lang="es-ES" sz="1400" dirty="0">
                <a:solidFill>
                  <a:srgbClr val="C00000"/>
                </a:solidFill>
                <a:latin typeface="Verdana" panose="020B0604030504040204" pitchFamily="34" charset="0"/>
                <a:ea typeface="Verdana" panose="020B0604030504040204" pitchFamily="34" charset="0"/>
              </a:rPr>
              <a:t>Cadena de valor de la Industria o Sector</a:t>
            </a:r>
          </a:p>
        </p:txBody>
      </p:sp>
    </p:spTree>
    <p:extLst>
      <p:ext uri="{BB962C8B-B14F-4D97-AF65-F5344CB8AC3E}">
        <p14:creationId xmlns:p14="http://schemas.microsoft.com/office/powerpoint/2010/main" val="4163998960"/>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9831F-AB40-4975-8A5C-E1BCF7C144F2}"/>
              </a:ext>
            </a:extLst>
          </p:cNvPr>
          <p:cNvSpPr>
            <a:spLocks noGrp="1"/>
          </p:cNvSpPr>
          <p:nvPr>
            <p:ph type="title"/>
          </p:nvPr>
        </p:nvSpPr>
        <p:spPr/>
        <p:txBody>
          <a:bodyPr/>
          <a:lstStyle/>
          <a:p>
            <a:r>
              <a:rPr lang="es-ES" dirty="0"/>
              <a:t>La Aparición de la Cadena de Valor Virtual</a:t>
            </a:r>
          </a:p>
        </p:txBody>
      </p:sp>
      <p:sp>
        <p:nvSpPr>
          <p:cNvPr id="19" name="CuadroTexto 18">
            <a:extLst>
              <a:ext uri="{FF2B5EF4-FFF2-40B4-BE49-F238E27FC236}">
                <a16:creationId xmlns:a16="http://schemas.microsoft.com/office/drawing/2014/main" id="{1F6FC45D-B7CA-4096-BF5A-6A8A25DEC855}"/>
              </a:ext>
            </a:extLst>
          </p:cNvPr>
          <p:cNvSpPr txBox="1"/>
          <p:nvPr/>
        </p:nvSpPr>
        <p:spPr>
          <a:xfrm>
            <a:off x="630049" y="1050599"/>
            <a:ext cx="11193159" cy="2400657"/>
          </a:xfrm>
          <a:prstGeom prst="rect">
            <a:avLst/>
          </a:prstGeom>
          <a:solidFill>
            <a:schemeClr val="bg1"/>
          </a:solidFill>
        </p:spPr>
        <p:txBody>
          <a:bodyPr wrap="square" rtlCol="0">
            <a:spAutoFit/>
          </a:bodyPr>
          <a:lstStyle/>
          <a:p>
            <a:pPr>
              <a:spcAft>
                <a:spcPts val="600"/>
              </a:spcAft>
            </a:pPr>
            <a:r>
              <a:rPr lang="es-ES" sz="2000" dirty="0">
                <a:latin typeface="Verdana" panose="020B0604030504040204" pitchFamily="34" charset="0"/>
                <a:ea typeface="Verdana" panose="020B0604030504040204" pitchFamily="34" charset="0"/>
              </a:rPr>
              <a:t>La aparición de la informática y especialmente de Internet, hace que las empresas reemplacen muchas de las funciones de la cadena de valor física, por una cadena de valor virtual. </a:t>
            </a:r>
          </a:p>
          <a:p>
            <a:pPr marL="285750" indent="-285750">
              <a:spcAft>
                <a:spcPts val="600"/>
              </a:spcAft>
              <a:buFont typeface="Wingdings" panose="05000000000000000000" pitchFamily="2" charset="2"/>
              <a:buChar char="ü"/>
            </a:pPr>
            <a:r>
              <a:rPr lang="es-ES" sz="2000" dirty="0">
                <a:latin typeface="Verdana" panose="020B0604030504040204" pitchFamily="34" charset="0"/>
                <a:ea typeface="Verdana" panose="020B0604030504040204" pitchFamily="34" charset="0"/>
              </a:rPr>
              <a:t>En la cadena de valor física, la información es tratada como un elemento de soporte, que sólo apoyaba a las operaciones de la cadena de valor.</a:t>
            </a:r>
          </a:p>
          <a:p>
            <a:pPr marL="285750" indent="-285750">
              <a:spcAft>
                <a:spcPts val="600"/>
              </a:spcAft>
              <a:buFont typeface="Wingdings" panose="05000000000000000000" pitchFamily="2" charset="2"/>
              <a:buChar char="ü"/>
            </a:pPr>
            <a:r>
              <a:rPr lang="es-ES" sz="2000" dirty="0">
                <a:latin typeface="Verdana" panose="020B0604030504040204" pitchFamily="34" charset="0"/>
                <a:ea typeface="Verdana" panose="020B0604030504040204" pitchFamily="34" charset="0"/>
              </a:rPr>
              <a:t>En la cadena de valor virtual la empresa sustituye actividades físicas por virtuales, para entregar valor a los consumidores en una nueva forma.</a:t>
            </a:r>
          </a:p>
        </p:txBody>
      </p:sp>
      <p:sp>
        <p:nvSpPr>
          <p:cNvPr id="11" name="Rectángulo 10">
            <a:extLst>
              <a:ext uri="{FF2B5EF4-FFF2-40B4-BE49-F238E27FC236}">
                <a16:creationId xmlns:a16="http://schemas.microsoft.com/office/drawing/2014/main" id="{FF07D0CB-F287-414A-AE36-D2E2100418C0}"/>
              </a:ext>
            </a:extLst>
          </p:cNvPr>
          <p:cNvSpPr/>
          <p:nvPr/>
        </p:nvSpPr>
        <p:spPr>
          <a:xfrm>
            <a:off x="6261327" y="6488668"/>
            <a:ext cx="5747471" cy="369332"/>
          </a:xfrm>
          <a:prstGeom prst="rect">
            <a:avLst/>
          </a:prstGeom>
        </p:spPr>
        <p:txBody>
          <a:bodyPr wrap="none">
            <a:spAutoFit/>
          </a:bodyPr>
          <a:lstStyle/>
          <a:p>
            <a:r>
              <a:rPr lang="es-ES" dirty="0">
                <a:solidFill>
                  <a:srgbClr val="0066FF"/>
                </a:solidFill>
              </a:rPr>
              <a:t>https://hbr.org/1995/11/</a:t>
            </a:r>
            <a:r>
              <a:rPr lang="es-ES" b="1" dirty="0">
                <a:solidFill>
                  <a:srgbClr val="0066FF"/>
                </a:solidFill>
              </a:rPr>
              <a:t>exploiting-the-virtual-value-chain</a:t>
            </a:r>
          </a:p>
        </p:txBody>
      </p:sp>
      <p:grpSp>
        <p:nvGrpSpPr>
          <p:cNvPr id="52" name="Grupo 51">
            <a:extLst>
              <a:ext uri="{FF2B5EF4-FFF2-40B4-BE49-F238E27FC236}">
                <a16:creationId xmlns:a16="http://schemas.microsoft.com/office/drawing/2014/main" id="{72A5B05A-ABF6-4840-8BBF-069895C82D1D}"/>
              </a:ext>
            </a:extLst>
          </p:cNvPr>
          <p:cNvGrpSpPr/>
          <p:nvPr/>
        </p:nvGrpSpPr>
        <p:grpSpPr>
          <a:xfrm>
            <a:off x="1000033" y="3727436"/>
            <a:ext cx="3231931" cy="2579343"/>
            <a:chOff x="1000033" y="3727436"/>
            <a:chExt cx="3231931" cy="2579343"/>
          </a:xfrm>
        </p:grpSpPr>
        <p:sp>
          <p:nvSpPr>
            <p:cNvPr id="42" name="Forma libre: forma 41">
              <a:extLst>
                <a:ext uri="{FF2B5EF4-FFF2-40B4-BE49-F238E27FC236}">
                  <a16:creationId xmlns:a16="http://schemas.microsoft.com/office/drawing/2014/main" id="{90AF4E87-EB2C-4C4C-89C4-EB6E28D950EC}"/>
                </a:ext>
              </a:extLst>
            </p:cNvPr>
            <p:cNvSpPr/>
            <p:nvPr/>
          </p:nvSpPr>
          <p:spPr>
            <a:xfrm>
              <a:off x="1000033" y="4338037"/>
              <a:ext cx="3231931" cy="1968742"/>
            </a:xfrm>
            <a:custGeom>
              <a:avLst/>
              <a:gdLst>
                <a:gd name="connsiteX0" fmla="*/ 0 w 1858129"/>
                <a:gd name="connsiteY0" fmla="*/ 0 h 2443689"/>
                <a:gd name="connsiteX1" fmla="*/ 1858129 w 1858129"/>
                <a:gd name="connsiteY1" fmla="*/ 0 h 2443689"/>
                <a:gd name="connsiteX2" fmla="*/ 1858129 w 1858129"/>
                <a:gd name="connsiteY2" fmla="*/ 2443689 h 2443689"/>
                <a:gd name="connsiteX3" fmla="*/ 0 w 1858129"/>
                <a:gd name="connsiteY3" fmla="*/ 2443689 h 2443689"/>
                <a:gd name="connsiteX4" fmla="*/ 0 w 1858129"/>
                <a:gd name="connsiteY4" fmla="*/ 0 h 244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129" h="2443689">
                  <a:moveTo>
                    <a:pt x="0" y="0"/>
                  </a:moveTo>
                  <a:lnTo>
                    <a:pt x="1858129" y="0"/>
                  </a:lnTo>
                  <a:lnTo>
                    <a:pt x="1858129" y="2443689"/>
                  </a:lnTo>
                  <a:lnTo>
                    <a:pt x="0" y="244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marL="0" lvl="0" indent="0" algn="l" defTabSz="800100">
                <a:lnSpc>
                  <a:spcPct val="100000"/>
                </a:lnSpc>
                <a:spcBef>
                  <a:spcPct val="0"/>
                </a:spcBef>
                <a:spcAft>
                  <a:spcPts val="1200"/>
                </a:spcAft>
                <a:buNone/>
              </a:pPr>
              <a:r>
                <a:rPr lang="es-ES" sz="1800" b="0" i="0" kern="1200" dirty="0">
                  <a:solidFill>
                    <a:schemeClr val="bg1">
                      <a:lumMod val="65000"/>
                    </a:schemeClr>
                  </a:solidFill>
                  <a:latin typeface="Verdana" panose="020B0604030504040204" pitchFamily="34" charset="0"/>
                  <a:ea typeface="Verdana" panose="020B0604030504040204" pitchFamily="34" charset="0"/>
                </a:rPr>
                <a:t>Visibilidad</a:t>
              </a:r>
            </a:p>
            <a:p>
              <a:pPr marL="0" lvl="0" indent="0" algn="l" defTabSz="800100">
                <a:lnSpc>
                  <a:spcPct val="100000"/>
                </a:lnSpc>
                <a:spcBef>
                  <a:spcPct val="0"/>
                </a:spcBef>
                <a:spcAft>
                  <a:spcPts val="1200"/>
                </a:spcAft>
                <a:buNone/>
              </a:pPr>
              <a:r>
                <a:rPr lang="es-ES" sz="1800" b="0" i="0" kern="1200" dirty="0">
                  <a:latin typeface="Verdana" panose="020B0604030504040204" pitchFamily="34" charset="0"/>
                  <a:ea typeface="Verdana" panose="020B0604030504040204" pitchFamily="34" charset="0"/>
                </a:rPr>
                <a:t>Uso de las TIC para mejorar actividades en la cadena de valor física</a:t>
              </a:r>
              <a:endParaRPr lang="es-ES" sz="1800" kern="1200" dirty="0">
                <a:latin typeface="Verdana" panose="020B0604030504040204" pitchFamily="34" charset="0"/>
                <a:ea typeface="Verdana" panose="020B0604030504040204" pitchFamily="34" charset="0"/>
              </a:endParaRPr>
            </a:p>
          </p:txBody>
        </p:sp>
        <p:sp>
          <p:nvSpPr>
            <p:cNvPr id="43" name="Forma libre: forma 42">
              <a:extLst>
                <a:ext uri="{FF2B5EF4-FFF2-40B4-BE49-F238E27FC236}">
                  <a16:creationId xmlns:a16="http://schemas.microsoft.com/office/drawing/2014/main" id="{64F7C62E-D4E6-4133-8498-FF679ACAD5A8}"/>
                </a:ext>
              </a:extLst>
            </p:cNvPr>
            <p:cNvSpPr/>
            <p:nvPr/>
          </p:nvSpPr>
          <p:spPr>
            <a:xfrm>
              <a:off x="1000033" y="3727436"/>
              <a:ext cx="3231931" cy="506025"/>
            </a:xfrm>
            <a:custGeom>
              <a:avLst/>
              <a:gdLst>
                <a:gd name="connsiteX0" fmla="*/ 0 w 1858129"/>
                <a:gd name="connsiteY0" fmla="*/ 0 h 628100"/>
                <a:gd name="connsiteX1" fmla="*/ 1858129 w 1858129"/>
                <a:gd name="connsiteY1" fmla="*/ 0 h 628100"/>
                <a:gd name="connsiteX2" fmla="*/ 1858129 w 1858129"/>
                <a:gd name="connsiteY2" fmla="*/ 628100 h 628100"/>
                <a:gd name="connsiteX3" fmla="*/ 0 w 1858129"/>
                <a:gd name="connsiteY3" fmla="*/ 628100 h 628100"/>
                <a:gd name="connsiteX4" fmla="*/ 0 w 1858129"/>
                <a:gd name="connsiteY4" fmla="*/ 0 h 62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129" h="628100">
                  <a:moveTo>
                    <a:pt x="0" y="0"/>
                  </a:moveTo>
                  <a:lnTo>
                    <a:pt x="1858129" y="0"/>
                  </a:lnTo>
                  <a:lnTo>
                    <a:pt x="1858129" y="628100"/>
                  </a:lnTo>
                  <a:lnTo>
                    <a:pt x="0" y="628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s-ES" sz="1800" kern="1200" dirty="0">
                  <a:solidFill>
                    <a:srgbClr val="C00000"/>
                  </a:solidFill>
                  <a:latin typeface="Verdana" panose="020B0604030504040204" pitchFamily="34" charset="0"/>
                  <a:ea typeface="Verdana" panose="020B0604030504040204" pitchFamily="34" charset="0"/>
                </a:rPr>
                <a:t>Primera Etapa</a:t>
              </a:r>
            </a:p>
          </p:txBody>
        </p:sp>
        <p:pic>
          <p:nvPicPr>
            <p:cNvPr id="1028" name="Picture 4" descr="Tirar el dado 🎲">
              <a:extLst>
                <a:ext uri="{FF2B5EF4-FFF2-40B4-BE49-F238E27FC236}">
                  <a16:creationId xmlns:a16="http://schemas.microsoft.com/office/drawing/2014/main" id="{0E814FBE-02FE-461B-BF08-ED728AAAD3FC}"/>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898524" y="4113399"/>
              <a:ext cx="682574" cy="682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upo 52">
            <a:extLst>
              <a:ext uri="{FF2B5EF4-FFF2-40B4-BE49-F238E27FC236}">
                <a16:creationId xmlns:a16="http://schemas.microsoft.com/office/drawing/2014/main" id="{087EEF72-0417-45BC-8961-38BB90321957}"/>
              </a:ext>
            </a:extLst>
          </p:cNvPr>
          <p:cNvGrpSpPr/>
          <p:nvPr/>
        </p:nvGrpSpPr>
        <p:grpSpPr>
          <a:xfrm>
            <a:off x="4528033" y="3727436"/>
            <a:ext cx="3361054" cy="2579343"/>
            <a:chOff x="4528033" y="3727436"/>
            <a:chExt cx="3361054" cy="2579343"/>
          </a:xfrm>
        </p:grpSpPr>
        <p:sp>
          <p:nvSpPr>
            <p:cNvPr id="46" name="Forma libre: forma 45">
              <a:extLst>
                <a:ext uri="{FF2B5EF4-FFF2-40B4-BE49-F238E27FC236}">
                  <a16:creationId xmlns:a16="http://schemas.microsoft.com/office/drawing/2014/main" id="{D892AFF2-6F33-4BF8-BF8A-6875BD5EEA5B}"/>
                </a:ext>
              </a:extLst>
            </p:cNvPr>
            <p:cNvSpPr/>
            <p:nvPr/>
          </p:nvSpPr>
          <p:spPr>
            <a:xfrm>
              <a:off x="4528033" y="4338037"/>
              <a:ext cx="3231931" cy="1968742"/>
            </a:xfrm>
            <a:custGeom>
              <a:avLst/>
              <a:gdLst>
                <a:gd name="connsiteX0" fmla="*/ 0 w 1858129"/>
                <a:gd name="connsiteY0" fmla="*/ 0 h 2443689"/>
                <a:gd name="connsiteX1" fmla="*/ 1858129 w 1858129"/>
                <a:gd name="connsiteY1" fmla="*/ 0 h 2443689"/>
                <a:gd name="connsiteX2" fmla="*/ 1858129 w 1858129"/>
                <a:gd name="connsiteY2" fmla="*/ 2443689 h 2443689"/>
                <a:gd name="connsiteX3" fmla="*/ 0 w 1858129"/>
                <a:gd name="connsiteY3" fmla="*/ 2443689 h 2443689"/>
                <a:gd name="connsiteX4" fmla="*/ 0 w 1858129"/>
                <a:gd name="connsiteY4" fmla="*/ 0 h 244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129" h="2443689">
                  <a:moveTo>
                    <a:pt x="0" y="0"/>
                  </a:moveTo>
                  <a:lnTo>
                    <a:pt x="1858129" y="0"/>
                  </a:lnTo>
                  <a:lnTo>
                    <a:pt x="1858129" y="2443689"/>
                  </a:lnTo>
                  <a:lnTo>
                    <a:pt x="0" y="244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marL="0" lvl="0" indent="0" algn="l" defTabSz="800100">
                <a:lnSpc>
                  <a:spcPct val="100000"/>
                </a:lnSpc>
                <a:spcBef>
                  <a:spcPct val="0"/>
                </a:spcBef>
                <a:spcAft>
                  <a:spcPct val="35000"/>
                </a:spcAft>
                <a:buNone/>
              </a:pPr>
              <a:r>
                <a:rPr lang="es-ES" sz="1800" b="0" i="0" kern="1200" dirty="0">
                  <a:solidFill>
                    <a:schemeClr val="bg1">
                      <a:lumMod val="65000"/>
                    </a:schemeClr>
                  </a:solidFill>
                  <a:latin typeface="Verdana" panose="020B0604030504040204" pitchFamily="34" charset="0"/>
                  <a:ea typeface="Verdana" panose="020B0604030504040204" pitchFamily="34" charset="0"/>
                </a:rPr>
                <a:t>Proyección de la Capacidad</a:t>
              </a:r>
            </a:p>
            <a:p>
              <a:pPr marL="0" lvl="0" indent="0" algn="l" defTabSz="800100">
                <a:lnSpc>
                  <a:spcPct val="100000"/>
                </a:lnSpc>
                <a:spcBef>
                  <a:spcPct val="0"/>
                </a:spcBef>
                <a:spcAft>
                  <a:spcPct val="35000"/>
                </a:spcAft>
                <a:buNone/>
              </a:pPr>
              <a:r>
                <a:rPr lang="es-ES" sz="1800" b="0" i="0" kern="1200" dirty="0">
                  <a:latin typeface="Verdana" panose="020B0604030504040204" pitchFamily="34" charset="0"/>
                  <a:ea typeface="Verdana" panose="020B0604030504040204" pitchFamily="34" charset="0"/>
                </a:rPr>
                <a:t>Sustitución de actividades físicas por virtuales.</a:t>
              </a:r>
            </a:p>
            <a:p>
              <a:pPr marL="0" lvl="0" indent="0" algn="l" defTabSz="800100">
                <a:lnSpc>
                  <a:spcPct val="100000"/>
                </a:lnSpc>
                <a:spcBef>
                  <a:spcPct val="0"/>
                </a:spcBef>
                <a:spcAft>
                  <a:spcPct val="35000"/>
                </a:spcAft>
                <a:buNone/>
              </a:pPr>
              <a:br>
                <a:rPr lang="es-ES" sz="1800" b="0" i="0" kern="1200" dirty="0">
                  <a:latin typeface="Verdana" panose="020B0604030504040204" pitchFamily="34" charset="0"/>
                  <a:ea typeface="Verdana" panose="020B0604030504040204" pitchFamily="34" charset="0"/>
                </a:rPr>
              </a:br>
              <a:r>
                <a:rPr lang="es-ES" sz="1800" b="0" i="0" kern="1200" dirty="0">
                  <a:latin typeface="Verdana" panose="020B0604030504040204" pitchFamily="34" charset="0"/>
                  <a:ea typeface="Verdana" panose="020B0604030504040204" pitchFamily="34" charset="0"/>
                </a:rPr>
                <a:t>Creación de cadenas paralelas.</a:t>
              </a:r>
              <a:endParaRPr lang="es-ES" sz="1800" kern="1200" dirty="0">
                <a:latin typeface="Verdana" panose="020B0604030504040204" pitchFamily="34" charset="0"/>
                <a:ea typeface="Verdana" panose="020B0604030504040204" pitchFamily="34" charset="0"/>
              </a:endParaRPr>
            </a:p>
          </p:txBody>
        </p:sp>
        <p:sp>
          <p:nvSpPr>
            <p:cNvPr id="47" name="Forma libre: forma 46">
              <a:extLst>
                <a:ext uri="{FF2B5EF4-FFF2-40B4-BE49-F238E27FC236}">
                  <a16:creationId xmlns:a16="http://schemas.microsoft.com/office/drawing/2014/main" id="{A0CB15E2-1CB1-4D82-A65A-575F180178A6}"/>
                </a:ext>
              </a:extLst>
            </p:cNvPr>
            <p:cNvSpPr/>
            <p:nvPr/>
          </p:nvSpPr>
          <p:spPr>
            <a:xfrm>
              <a:off x="5232510" y="3727436"/>
              <a:ext cx="2656577" cy="506025"/>
            </a:xfrm>
            <a:custGeom>
              <a:avLst/>
              <a:gdLst>
                <a:gd name="connsiteX0" fmla="*/ 0 w 1962315"/>
                <a:gd name="connsiteY0" fmla="*/ 0 h 628100"/>
                <a:gd name="connsiteX1" fmla="*/ 1962315 w 1962315"/>
                <a:gd name="connsiteY1" fmla="*/ 0 h 628100"/>
                <a:gd name="connsiteX2" fmla="*/ 1962315 w 1962315"/>
                <a:gd name="connsiteY2" fmla="*/ 628100 h 628100"/>
                <a:gd name="connsiteX3" fmla="*/ 0 w 1962315"/>
                <a:gd name="connsiteY3" fmla="*/ 628100 h 628100"/>
                <a:gd name="connsiteX4" fmla="*/ 0 w 1962315"/>
                <a:gd name="connsiteY4" fmla="*/ 0 h 62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315" h="628100">
                  <a:moveTo>
                    <a:pt x="0" y="0"/>
                  </a:moveTo>
                  <a:lnTo>
                    <a:pt x="1962315" y="0"/>
                  </a:lnTo>
                  <a:lnTo>
                    <a:pt x="1962315" y="628100"/>
                  </a:lnTo>
                  <a:lnTo>
                    <a:pt x="0" y="628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s-ES" sz="1800" kern="1200" dirty="0">
                  <a:solidFill>
                    <a:srgbClr val="C00000"/>
                  </a:solidFill>
                  <a:latin typeface="Verdana" panose="020B0604030504040204" pitchFamily="34" charset="0"/>
                  <a:ea typeface="Verdana" panose="020B0604030504040204" pitchFamily="34" charset="0"/>
                </a:rPr>
                <a:t>Segunda Etapa</a:t>
              </a:r>
            </a:p>
          </p:txBody>
        </p:sp>
        <p:pic>
          <p:nvPicPr>
            <p:cNvPr id="1030" name="Picture 6" descr="Free dado 2 vector illustration | AI, SVG, EPS">
              <a:extLst>
                <a:ext uri="{FF2B5EF4-FFF2-40B4-BE49-F238E27FC236}">
                  <a16:creationId xmlns:a16="http://schemas.microsoft.com/office/drawing/2014/main" id="{73EDFE3B-3D2C-4D79-BBB6-2BDFDC87E4B2}"/>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4581645" y="3814771"/>
              <a:ext cx="488195" cy="478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upo 53">
            <a:extLst>
              <a:ext uri="{FF2B5EF4-FFF2-40B4-BE49-F238E27FC236}">
                <a16:creationId xmlns:a16="http://schemas.microsoft.com/office/drawing/2014/main" id="{C00E2381-304F-4F78-B181-7FB0A19E0B40}"/>
              </a:ext>
            </a:extLst>
          </p:cNvPr>
          <p:cNvGrpSpPr/>
          <p:nvPr/>
        </p:nvGrpSpPr>
        <p:grpSpPr>
          <a:xfrm>
            <a:off x="8459137" y="3727436"/>
            <a:ext cx="3231931" cy="2579343"/>
            <a:chOff x="8459137" y="3727436"/>
            <a:chExt cx="3231931" cy="2579343"/>
          </a:xfrm>
        </p:grpSpPr>
        <p:sp>
          <p:nvSpPr>
            <p:cNvPr id="50" name="Forma libre: forma 49">
              <a:extLst>
                <a:ext uri="{FF2B5EF4-FFF2-40B4-BE49-F238E27FC236}">
                  <a16:creationId xmlns:a16="http://schemas.microsoft.com/office/drawing/2014/main" id="{26D66A60-D6E8-447A-90DB-7E65DEA252DC}"/>
                </a:ext>
              </a:extLst>
            </p:cNvPr>
            <p:cNvSpPr/>
            <p:nvPr/>
          </p:nvSpPr>
          <p:spPr>
            <a:xfrm>
              <a:off x="8459137" y="4338037"/>
              <a:ext cx="3231931" cy="1968742"/>
            </a:xfrm>
            <a:custGeom>
              <a:avLst/>
              <a:gdLst>
                <a:gd name="connsiteX0" fmla="*/ 0 w 1858129"/>
                <a:gd name="connsiteY0" fmla="*/ 0 h 2443689"/>
                <a:gd name="connsiteX1" fmla="*/ 1858129 w 1858129"/>
                <a:gd name="connsiteY1" fmla="*/ 0 h 2443689"/>
                <a:gd name="connsiteX2" fmla="*/ 1858129 w 1858129"/>
                <a:gd name="connsiteY2" fmla="*/ 2443689 h 2443689"/>
                <a:gd name="connsiteX3" fmla="*/ 0 w 1858129"/>
                <a:gd name="connsiteY3" fmla="*/ 2443689 h 2443689"/>
                <a:gd name="connsiteX4" fmla="*/ 0 w 1858129"/>
                <a:gd name="connsiteY4" fmla="*/ 0 h 244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129" h="2443689">
                  <a:moveTo>
                    <a:pt x="0" y="0"/>
                  </a:moveTo>
                  <a:lnTo>
                    <a:pt x="1858129" y="0"/>
                  </a:lnTo>
                  <a:lnTo>
                    <a:pt x="1858129" y="2443689"/>
                  </a:lnTo>
                  <a:lnTo>
                    <a:pt x="0" y="244368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marL="0" lvl="0" indent="0" algn="l" defTabSz="800100">
                <a:lnSpc>
                  <a:spcPct val="100000"/>
                </a:lnSpc>
                <a:spcBef>
                  <a:spcPct val="0"/>
                </a:spcBef>
                <a:spcAft>
                  <a:spcPct val="35000"/>
                </a:spcAft>
                <a:buNone/>
              </a:pPr>
              <a:r>
                <a:rPr lang="es-ES" sz="1800" b="0" i="0" kern="1200" dirty="0">
                  <a:solidFill>
                    <a:schemeClr val="bg1">
                      <a:lumMod val="65000"/>
                    </a:schemeClr>
                  </a:solidFill>
                  <a:latin typeface="Verdana" panose="020B0604030504040204" pitchFamily="34" charset="0"/>
                  <a:ea typeface="Verdana" panose="020B0604030504040204" pitchFamily="34" charset="0"/>
                </a:rPr>
                <a:t>Matriz de valor</a:t>
              </a:r>
            </a:p>
            <a:p>
              <a:pPr marL="0" lvl="0" indent="0" algn="l" defTabSz="800100">
                <a:lnSpc>
                  <a:spcPct val="100000"/>
                </a:lnSpc>
                <a:spcBef>
                  <a:spcPct val="0"/>
                </a:spcBef>
                <a:spcAft>
                  <a:spcPct val="35000"/>
                </a:spcAft>
                <a:buNone/>
              </a:pPr>
              <a:r>
                <a:rPr lang="es-ES" sz="1800" b="0" i="0" kern="1200" dirty="0">
                  <a:latin typeface="Verdana" panose="020B0604030504040204" pitchFamily="34" charset="0"/>
                  <a:ea typeface="Verdana" panose="020B0604030504040204" pitchFamily="34" charset="0"/>
                </a:rPr>
                <a:t>Diseño de cadena de valor virtual en función de actividades genéricas de valor.</a:t>
              </a:r>
              <a:endParaRPr lang="es-ES" sz="1800" kern="1200" dirty="0">
                <a:latin typeface="Verdana" panose="020B0604030504040204" pitchFamily="34" charset="0"/>
                <a:ea typeface="Verdana" panose="020B0604030504040204" pitchFamily="34" charset="0"/>
              </a:endParaRPr>
            </a:p>
          </p:txBody>
        </p:sp>
        <p:sp>
          <p:nvSpPr>
            <p:cNvPr id="51" name="Forma libre: forma 50">
              <a:extLst>
                <a:ext uri="{FF2B5EF4-FFF2-40B4-BE49-F238E27FC236}">
                  <a16:creationId xmlns:a16="http://schemas.microsoft.com/office/drawing/2014/main" id="{2AC4BDAF-D1A4-4CB5-8F73-6A7F868CEF8B}"/>
                </a:ext>
              </a:extLst>
            </p:cNvPr>
            <p:cNvSpPr/>
            <p:nvPr/>
          </p:nvSpPr>
          <p:spPr>
            <a:xfrm>
              <a:off x="8459137" y="3727436"/>
              <a:ext cx="1904063" cy="506025"/>
            </a:xfrm>
            <a:custGeom>
              <a:avLst/>
              <a:gdLst>
                <a:gd name="connsiteX0" fmla="*/ 0 w 1858129"/>
                <a:gd name="connsiteY0" fmla="*/ 0 h 628100"/>
                <a:gd name="connsiteX1" fmla="*/ 1858129 w 1858129"/>
                <a:gd name="connsiteY1" fmla="*/ 0 h 628100"/>
                <a:gd name="connsiteX2" fmla="*/ 1858129 w 1858129"/>
                <a:gd name="connsiteY2" fmla="*/ 628100 h 628100"/>
                <a:gd name="connsiteX3" fmla="*/ 0 w 1858129"/>
                <a:gd name="connsiteY3" fmla="*/ 628100 h 628100"/>
                <a:gd name="connsiteX4" fmla="*/ 0 w 1858129"/>
                <a:gd name="connsiteY4" fmla="*/ 0 h 62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8129" h="628100">
                  <a:moveTo>
                    <a:pt x="0" y="0"/>
                  </a:moveTo>
                  <a:lnTo>
                    <a:pt x="1858129" y="0"/>
                  </a:lnTo>
                  <a:lnTo>
                    <a:pt x="1858129" y="628100"/>
                  </a:lnTo>
                  <a:lnTo>
                    <a:pt x="0" y="6281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es-ES" sz="1800" kern="1200" dirty="0">
                  <a:solidFill>
                    <a:srgbClr val="C00000"/>
                  </a:solidFill>
                  <a:latin typeface="Verdana" panose="020B0604030504040204" pitchFamily="34" charset="0"/>
                  <a:ea typeface="Verdana" panose="020B0604030504040204" pitchFamily="34" charset="0"/>
                </a:rPr>
                <a:t>Tercera Etapa</a:t>
              </a:r>
            </a:p>
          </p:txBody>
        </p:sp>
        <p:pic>
          <p:nvPicPr>
            <p:cNvPr id="1032" name="Picture 8" descr="2 Dados de 6 caras - Generador de dados virtuales - 2D6">
              <a:extLst>
                <a:ext uri="{FF2B5EF4-FFF2-40B4-BE49-F238E27FC236}">
                  <a16:creationId xmlns:a16="http://schemas.microsoft.com/office/drawing/2014/main" id="{93720536-22A6-48F6-B3CF-9A1DBD8FEB22}"/>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489717" y="3894452"/>
              <a:ext cx="572656" cy="57265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474114879"/>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8DDB9-7618-4BCB-9A63-C9D9B1F961C4}"/>
              </a:ext>
            </a:extLst>
          </p:cNvPr>
          <p:cNvSpPr>
            <a:spLocks noGrp="1"/>
          </p:cNvSpPr>
          <p:nvPr>
            <p:ph type="title"/>
          </p:nvPr>
        </p:nvSpPr>
        <p:spPr/>
        <p:txBody>
          <a:bodyPr/>
          <a:lstStyle/>
          <a:p>
            <a:r>
              <a:rPr lang="es-ES" dirty="0"/>
              <a:t>Proceso de Planeamiento Estratégico. Paso 3</a:t>
            </a:r>
          </a:p>
        </p:txBody>
      </p:sp>
      <p:cxnSp>
        <p:nvCxnSpPr>
          <p:cNvPr id="21" name="Conector recto 20">
            <a:extLst>
              <a:ext uri="{FF2B5EF4-FFF2-40B4-BE49-F238E27FC236}">
                <a16:creationId xmlns:a16="http://schemas.microsoft.com/office/drawing/2014/main" id="{898FD9E9-BE86-4FCA-BD8B-C34231874E49}"/>
              </a:ext>
            </a:extLst>
          </p:cNvPr>
          <p:cNvCxnSpPr/>
          <p:nvPr/>
        </p:nvCxnSpPr>
        <p:spPr>
          <a:xfrm>
            <a:off x="5747657" y="2402693"/>
            <a:ext cx="0" cy="97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B1B7051-D31C-48AE-8B1D-8C39C74D4A12}"/>
              </a:ext>
            </a:extLst>
          </p:cNvPr>
          <p:cNvCxnSpPr/>
          <p:nvPr/>
        </p:nvCxnSpPr>
        <p:spPr>
          <a:xfrm>
            <a:off x="5199018" y="1919369"/>
            <a:ext cx="108421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A4E0ED0C-D2E8-4F3B-AACF-1A4963AA315E}"/>
              </a:ext>
            </a:extLst>
          </p:cNvPr>
          <p:cNvSpPr/>
          <p:nvPr/>
        </p:nvSpPr>
        <p:spPr>
          <a:xfrm>
            <a:off x="4728754" y="1305416"/>
            <a:ext cx="2024744" cy="109727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5333FCB-1074-47F7-A285-F59C08EB2126}"/>
              </a:ext>
            </a:extLst>
          </p:cNvPr>
          <p:cNvSpPr/>
          <p:nvPr/>
        </p:nvSpPr>
        <p:spPr>
          <a:xfrm>
            <a:off x="4045132" y="1601505"/>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externo</a:t>
            </a:r>
          </a:p>
        </p:txBody>
      </p:sp>
      <p:sp>
        <p:nvSpPr>
          <p:cNvPr id="7" name="Rectángulo 6">
            <a:extLst>
              <a:ext uri="{FF2B5EF4-FFF2-40B4-BE49-F238E27FC236}">
                <a16:creationId xmlns:a16="http://schemas.microsoft.com/office/drawing/2014/main" id="{3A95001F-AA59-4240-9052-1448E2F407B0}"/>
              </a:ext>
            </a:extLst>
          </p:cNvPr>
          <p:cNvSpPr/>
          <p:nvPr/>
        </p:nvSpPr>
        <p:spPr>
          <a:xfrm>
            <a:off x="6078584" y="1623277"/>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interno</a:t>
            </a:r>
          </a:p>
        </p:txBody>
      </p:sp>
      <p:sp>
        <p:nvSpPr>
          <p:cNvPr id="8" name="Rectángulo 7">
            <a:extLst>
              <a:ext uri="{FF2B5EF4-FFF2-40B4-BE49-F238E27FC236}">
                <a16:creationId xmlns:a16="http://schemas.microsoft.com/office/drawing/2014/main" id="{B54085AC-2659-4537-AFBA-87869751FC1D}"/>
              </a:ext>
            </a:extLst>
          </p:cNvPr>
          <p:cNvSpPr/>
          <p:nvPr/>
        </p:nvSpPr>
        <p:spPr>
          <a:xfrm>
            <a:off x="4493621" y="2777166"/>
            <a:ext cx="2429692" cy="720000"/>
          </a:xfrm>
          <a:prstGeom prst="rect">
            <a:avLst/>
          </a:prstGeom>
          <a:solidFill>
            <a:srgbClr val="C0504D">
              <a:hueOff val="1560506"/>
              <a:satOff val="-1946"/>
              <a:lumOff val="458"/>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Diseño de </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opciones estratégicas</a:t>
            </a:r>
          </a:p>
        </p:txBody>
      </p:sp>
      <p:sp>
        <p:nvSpPr>
          <p:cNvPr id="5" name="Rectángulo 4">
            <a:extLst>
              <a:ext uri="{FF2B5EF4-FFF2-40B4-BE49-F238E27FC236}">
                <a16:creationId xmlns:a16="http://schemas.microsoft.com/office/drawing/2014/main" id="{21DFAC9D-DFC9-4589-B632-F08F507631B0}"/>
              </a:ext>
            </a:extLst>
          </p:cNvPr>
          <p:cNvSpPr/>
          <p:nvPr/>
        </p:nvSpPr>
        <p:spPr>
          <a:xfrm>
            <a:off x="4493621" y="495518"/>
            <a:ext cx="2429692"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Misión, Visión</a:t>
            </a:r>
          </a:p>
          <a:p>
            <a:pPr algn="ctr"/>
            <a:r>
              <a:rPr lang="es-ES" sz="1600" dirty="0">
                <a:solidFill>
                  <a:schemeClr val="bg1"/>
                </a:solidFill>
                <a:latin typeface="Verdana" panose="020B0604030504040204" pitchFamily="34" charset="0"/>
                <a:ea typeface="Verdana" panose="020B0604030504040204" pitchFamily="34" charset="0"/>
              </a:rPr>
              <a:t>Propuesta de valor</a:t>
            </a:r>
          </a:p>
        </p:txBody>
      </p:sp>
      <p:cxnSp>
        <p:nvCxnSpPr>
          <p:cNvPr id="17" name="Conector recto 16">
            <a:extLst>
              <a:ext uri="{FF2B5EF4-FFF2-40B4-BE49-F238E27FC236}">
                <a16:creationId xmlns:a16="http://schemas.microsoft.com/office/drawing/2014/main" id="{621D23A1-FC90-420C-B2F0-50E502F4F799}"/>
              </a:ext>
            </a:extLst>
          </p:cNvPr>
          <p:cNvCxnSpPr/>
          <p:nvPr/>
        </p:nvCxnSpPr>
        <p:spPr>
          <a:xfrm>
            <a:off x="5747657" y="1161720"/>
            <a:ext cx="0" cy="75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F4988FC3-158B-4C7A-AF7B-37A232D20A94}"/>
              </a:ext>
            </a:extLst>
          </p:cNvPr>
          <p:cNvCxnSpPr>
            <a:cxnSpLocks/>
          </p:cNvCxnSpPr>
          <p:nvPr/>
        </p:nvCxnSpPr>
        <p:spPr>
          <a:xfrm rot="10800000">
            <a:off x="4467238" y="869166"/>
            <a:ext cx="12700" cy="2268000"/>
          </a:xfrm>
          <a:prstGeom prst="bentConnector3">
            <a:avLst>
              <a:gd name="adj1" fmla="val 5708575"/>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EB2D8C-0467-43EC-A3AA-182CA4B6EC41}"/>
              </a:ext>
            </a:extLst>
          </p:cNvPr>
          <p:cNvSpPr txBox="1"/>
          <p:nvPr/>
        </p:nvSpPr>
        <p:spPr>
          <a:xfrm>
            <a:off x="4480561" y="1266226"/>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8" name="CuadroTexto 47">
            <a:extLst>
              <a:ext uri="{FF2B5EF4-FFF2-40B4-BE49-F238E27FC236}">
                <a16:creationId xmlns:a16="http://schemas.microsoft.com/office/drawing/2014/main" id="{3BAB470A-E0DE-45FE-AE34-5FEDE2A74BA0}"/>
              </a:ext>
            </a:extLst>
          </p:cNvPr>
          <p:cNvSpPr txBox="1"/>
          <p:nvPr/>
        </p:nvSpPr>
        <p:spPr>
          <a:xfrm>
            <a:off x="6514012" y="1274935"/>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9" name="CuadroTexto 48">
            <a:extLst>
              <a:ext uri="{FF2B5EF4-FFF2-40B4-BE49-F238E27FC236}">
                <a16:creationId xmlns:a16="http://schemas.microsoft.com/office/drawing/2014/main" id="{10A271F3-4B0D-454B-8966-05AFFFF0BE41}"/>
              </a:ext>
            </a:extLst>
          </p:cNvPr>
          <p:cNvSpPr txBox="1"/>
          <p:nvPr/>
        </p:nvSpPr>
        <p:spPr>
          <a:xfrm>
            <a:off x="5495110" y="2450592"/>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4" name="CuadroTexto 53">
            <a:extLst>
              <a:ext uri="{FF2B5EF4-FFF2-40B4-BE49-F238E27FC236}">
                <a16:creationId xmlns:a16="http://schemas.microsoft.com/office/drawing/2014/main" id="{59FF07B5-3AAD-47B9-8597-D5DA3187862F}"/>
              </a:ext>
            </a:extLst>
          </p:cNvPr>
          <p:cNvSpPr txBox="1"/>
          <p:nvPr/>
        </p:nvSpPr>
        <p:spPr>
          <a:xfrm>
            <a:off x="5425440" y="1877569"/>
            <a:ext cx="663964" cy="276999"/>
          </a:xfrm>
          <a:prstGeom prst="rect">
            <a:avLst/>
          </a:prstGeom>
          <a:noFill/>
        </p:spPr>
        <p:txBody>
          <a:bodyPr wrap="none" rtlCol="0">
            <a:spAutoFit/>
          </a:bodyPr>
          <a:lstStyle/>
          <a:p>
            <a:r>
              <a:rPr lang="es-ES" sz="1200" b="1" dirty="0">
                <a:solidFill>
                  <a:srgbClr val="C00000"/>
                </a:solidFill>
                <a:latin typeface="Verdana" panose="020B0604030504040204" pitchFamily="34" charset="0"/>
                <a:ea typeface="Verdana" panose="020B0604030504040204" pitchFamily="34" charset="0"/>
              </a:rPr>
              <a:t>DAFO</a:t>
            </a:r>
          </a:p>
        </p:txBody>
      </p:sp>
      <p:sp>
        <p:nvSpPr>
          <p:cNvPr id="57" name="CuadroTexto 56">
            <a:extLst>
              <a:ext uri="{FF2B5EF4-FFF2-40B4-BE49-F238E27FC236}">
                <a16:creationId xmlns:a16="http://schemas.microsoft.com/office/drawing/2014/main" id="{83762072-7D65-4E89-9C02-A008E7E6FD6B}"/>
              </a:ext>
            </a:extLst>
          </p:cNvPr>
          <p:cNvSpPr txBox="1"/>
          <p:nvPr/>
        </p:nvSpPr>
        <p:spPr>
          <a:xfrm>
            <a:off x="1755648" y="1621536"/>
            <a:ext cx="1609736" cy="523220"/>
          </a:xfrm>
          <a:prstGeom prst="rect">
            <a:avLst/>
          </a:prstGeom>
          <a:noFill/>
        </p:spPr>
        <p:txBody>
          <a:bodyPr wrap="none" rtlCol="0">
            <a:spAutoFit/>
          </a:bodyPr>
          <a:lstStyle/>
          <a:p>
            <a:r>
              <a:rPr lang="es-ES" sz="1400" b="1" dirty="0">
                <a:solidFill>
                  <a:srgbClr val="CC0000"/>
                </a:solidFill>
                <a:latin typeface="Verdana" panose="020B0604030504040204" pitchFamily="34" charset="0"/>
                <a:ea typeface="Verdana" panose="020B0604030504040204" pitchFamily="34" charset="0"/>
              </a:rPr>
              <a:t>ANÁLISIS </a:t>
            </a:r>
            <a:br>
              <a:rPr lang="es-ES" sz="1400" b="1" dirty="0">
                <a:solidFill>
                  <a:srgbClr val="CC0000"/>
                </a:solidFill>
                <a:latin typeface="Verdana" panose="020B0604030504040204" pitchFamily="34" charset="0"/>
                <a:ea typeface="Verdana" panose="020B0604030504040204" pitchFamily="34" charset="0"/>
              </a:rPr>
            </a:br>
            <a:r>
              <a:rPr lang="es-ES" sz="1400" b="1" dirty="0">
                <a:solidFill>
                  <a:srgbClr val="CC0000"/>
                </a:solidFill>
                <a:latin typeface="Verdana" panose="020B0604030504040204" pitchFamily="34" charset="0"/>
                <a:ea typeface="Verdana" panose="020B0604030504040204" pitchFamily="34" charset="0"/>
              </a:rPr>
              <a:t>ESTRATÉGICO</a:t>
            </a:r>
          </a:p>
        </p:txBody>
      </p:sp>
      <p:sp>
        <p:nvSpPr>
          <p:cNvPr id="58" name="CuadroTexto 57">
            <a:extLst>
              <a:ext uri="{FF2B5EF4-FFF2-40B4-BE49-F238E27FC236}">
                <a16:creationId xmlns:a16="http://schemas.microsoft.com/office/drawing/2014/main" id="{D8A428A3-D852-4C3C-A853-6529022CF2AB}"/>
              </a:ext>
            </a:extLst>
          </p:cNvPr>
          <p:cNvSpPr txBox="1"/>
          <p:nvPr/>
        </p:nvSpPr>
        <p:spPr>
          <a:xfrm>
            <a:off x="1755649" y="2859024"/>
            <a:ext cx="1928733" cy="523220"/>
          </a:xfrm>
          <a:prstGeom prst="rect">
            <a:avLst/>
          </a:prstGeom>
          <a:noFill/>
        </p:spPr>
        <p:txBody>
          <a:bodyPr wrap="none" rtlCol="0">
            <a:spAutoFit/>
          </a:bodyPr>
          <a:lstStyle/>
          <a:p>
            <a:r>
              <a:rPr lang="es-ES" sz="1400" b="1" dirty="0">
                <a:solidFill>
                  <a:schemeClr val="accent6">
                    <a:lumMod val="50000"/>
                  </a:schemeClr>
                </a:solidFill>
                <a:latin typeface="Verdana" panose="020B0604030504040204" pitchFamily="34" charset="0"/>
                <a:ea typeface="Verdana" panose="020B0604030504040204" pitchFamily="34" charset="0"/>
              </a:rPr>
              <a:t>FORMULACIÓN</a:t>
            </a:r>
            <a:br>
              <a:rPr lang="es-ES" sz="1400" b="1" dirty="0">
                <a:solidFill>
                  <a:schemeClr val="accent6">
                    <a:lumMod val="50000"/>
                  </a:schemeClr>
                </a:solidFill>
                <a:latin typeface="Verdana" panose="020B0604030504040204" pitchFamily="34" charset="0"/>
                <a:ea typeface="Verdana" panose="020B0604030504040204" pitchFamily="34" charset="0"/>
              </a:rPr>
            </a:br>
            <a:r>
              <a:rPr lang="es-ES" sz="1400" b="1" dirty="0">
                <a:solidFill>
                  <a:schemeClr val="accent6">
                    <a:lumMod val="50000"/>
                  </a:schemeClr>
                </a:solidFill>
                <a:latin typeface="Verdana" panose="020B0604030504040204" pitchFamily="34" charset="0"/>
                <a:ea typeface="Verdana" panose="020B0604030504040204" pitchFamily="34" charset="0"/>
              </a:rPr>
              <a:t>DE ESTRATEGIAS</a:t>
            </a:r>
          </a:p>
        </p:txBody>
      </p:sp>
      <p:sp>
        <p:nvSpPr>
          <p:cNvPr id="18" name="CuadroTexto 17">
            <a:extLst>
              <a:ext uri="{FF2B5EF4-FFF2-40B4-BE49-F238E27FC236}">
                <a16:creationId xmlns:a16="http://schemas.microsoft.com/office/drawing/2014/main" id="{EF008883-8736-4471-A2C8-733DE362591B}"/>
              </a:ext>
            </a:extLst>
          </p:cNvPr>
          <p:cNvSpPr txBox="1"/>
          <p:nvPr/>
        </p:nvSpPr>
        <p:spPr>
          <a:xfrm>
            <a:off x="1119966" y="2783223"/>
            <a:ext cx="641522" cy="707886"/>
          </a:xfrm>
          <a:prstGeom prst="rect">
            <a:avLst/>
          </a:prstGeom>
          <a:noFill/>
        </p:spPr>
        <p:txBody>
          <a:bodyPr wrap="none" rtlCol="0">
            <a:spAutoFit/>
          </a:bodyPr>
          <a:lstStyle/>
          <a:p>
            <a:r>
              <a:rPr lang="es-ES" sz="4000" dirty="0">
                <a:solidFill>
                  <a:srgbClr val="0000CC"/>
                </a:solidFill>
                <a:sym typeface="Wingdings" panose="05000000000000000000" pitchFamily="2" charset="2"/>
              </a:rPr>
              <a:t></a:t>
            </a:r>
            <a:endParaRPr lang="es-ES" sz="4000" dirty="0">
              <a:solidFill>
                <a:srgbClr val="0000CC"/>
              </a:solidFill>
            </a:endParaRPr>
          </a:p>
        </p:txBody>
      </p:sp>
    </p:spTree>
    <p:extLst>
      <p:ext uri="{BB962C8B-B14F-4D97-AF65-F5344CB8AC3E}">
        <p14:creationId xmlns:p14="http://schemas.microsoft.com/office/powerpoint/2010/main" val="220027542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A07C04-3B41-4115-8945-F2446E5E0F53}"/>
              </a:ext>
            </a:extLst>
          </p:cNvPr>
          <p:cNvSpPr>
            <a:spLocks noGrp="1"/>
          </p:cNvSpPr>
          <p:nvPr>
            <p:ph type="title"/>
          </p:nvPr>
        </p:nvSpPr>
        <p:spPr/>
        <p:txBody>
          <a:bodyPr/>
          <a:lstStyle/>
          <a:p>
            <a:r>
              <a:rPr lang="es-ES" dirty="0"/>
              <a:t>Análisis DAFO – CAME</a:t>
            </a:r>
          </a:p>
        </p:txBody>
      </p:sp>
      <p:sp>
        <p:nvSpPr>
          <p:cNvPr id="5" name="Rectángulo 4">
            <a:extLst>
              <a:ext uri="{FF2B5EF4-FFF2-40B4-BE49-F238E27FC236}">
                <a16:creationId xmlns:a16="http://schemas.microsoft.com/office/drawing/2014/main" id="{3A809CEB-2CCD-448C-899D-06EF350B5FED}"/>
              </a:ext>
            </a:extLst>
          </p:cNvPr>
          <p:cNvSpPr/>
          <p:nvPr/>
        </p:nvSpPr>
        <p:spPr>
          <a:xfrm>
            <a:off x="7788335" y="6467575"/>
            <a:ext cx="4269396" cy="338554"/>
          </a:xfrm>
          <a:prstGeom prst="rect">
            <a:avLst/>
          </a:prstGeom>
          <a:solidFill>
            <a:schemeClr val="bg1"/>
          </a:solidFill>
        </p:spPr>
        <p:txBody>
          <a:bodyPr wrap="square">
            <a:spAutoFit/>
          </a:bodyPr>
          <a:lstStyle/>
          <a:p>
            <a:pPr algn="r"/>
            <a:r>
              <a:rPr lang="es-ES" sz="1600" dirty="0">
                <a:solidFill>
                  <a:srgbClr val="0000CC"/>
                </a:solidFill>
                <a:latin typeface="Verdana" panose="020B0604030504040204" pitchFamily="34" charset="0"/>
                <a:ea typeface="Verdana" panose="020B0604030504040204" pitchFamily="34" charset="0"/>
              </a:rPr>
              <a:t>https://josefacchin.com/analisis-came/</a:t>
            </a:r>
          </a:p>
        </p:txBody>
      </p:sp>
      <p:sp>
        <p:nvSpPr>
          <p:cNvPr id="3" name="Rectángulo 2">
            <a:extLst>
              <a:ext uri="{FF2B5EF4-FFF2-40B4-BE49-F238E27FC236}">
                <a16:creationId xmlns:a16="http://schemas.microsoft.com/office/drawing/2014/main" id="{56598B26-0DD5-4C58-BCF0-A770F52C1C4A}"/>
              </a:ext>
            </a:extLst>
          </p:cNvPr>
          <p:cNvSpPr/>
          <p:nvPr/>
        </p:nvSpPr>
        <p:spPr>
          <a:xfrm>
            <a:off x="3857297" y="532118"/>
            <a:ext cx="8200434" cy="5755422"/>
          </a:xfrm>
          <a:prstGeom prst="rect">
            <a:avLst/>
          </a:prstGeom>
        </p:spPr>
        <p:txBody>
          <a:bodyPr wrap="square">
            <a:spAutoFit/>
          </a:bodyPr>
          <a:lstStyle/>
          <a:p>
            <a:r>
              <a:rPr lang="es-ES" sz="2200" dirty="0">
                <a:solidFill>
                  <a:schemeClr val="tx1">
                    <a:lumMod val="50000"/>
                    <a:lumOff val="50000"/>
                  </a:schemeClr>
                </a:solidFill>
                <a:latin typeface="Verdana" panose="020B0604030504040204" pitchFamily="34" charset="0"/>
                <a:ea typeface="Verdana" panose="020B0604030504040204" pitchFamily="34" charset="0"/>
              </a:rPr>
              <a:t>Estrategias ofensivas</a:t>
            </a:r>
          </a:p>
          <a:p>
            <a:r>
              <a:rPr lang="es-ES" dirty="0">
                <a:latin typeface="Verdana" panose="020B0604030504040204" pitchFamily="34" charset="0"/>
                <a:ea typeface="Verdana" panose="020B0604030504040204" pitchFamily="34" charset="0"/>
              </a:rPr>
              <a:t>Toma las </a:t>
            </a:r>
            <a:r>
              <a:rPr lang="es-ES" sz="2000" dirty="0">
                <a:solidFill>
                  <a:srgbClr val="C00000"/>
                </a:solidFill>
                <a:latin typeface="Verdana" panose="020B0604030504040204" pitchFamily="34" charset="0"/>
                <a:ea typeface="Verdana" panose="020B0604030504040204" pitchFamily="34" charset="0"/>
              </a:rPr>
              <a:t>fortalezas</a:t>
            </a:r>
            <a:r>
              <a:rPr lang="es-ES" dirty="0">
                <a:latin typeface="Verdana" panose="020B0604030504040204" pitchFamily="34" charset="0"/>
                <a:ea typeface="Verdana" panose="020B0604030504040204" pitchFamily="34" charset="0"/>
              </a:rPr>
              <a:t> del negocio para explotar las </a:t>
            </a:r>
            <a:r>
              <a:rPr lang="es-ES" sz="2000" dirty="0">
                <a:solidFill>
                  <a:srgbClr val="C00000"/>
                </a:solidFill>
                <a:latin typeface="Verdana" panose="020B0604030504040204" pitchFamily="34" charset="0"/>
                <a:ea typeface="Verdana" panose="020B0604030504040204" pitchFamily="34" charset="0"/>
              </a:rPr>
              <a:t>oportunidades</a:t>
            </a:r>
            <a:r>
              <a:rPr lang="es-ES" dirty="0">
                <a:latin typeface="Verdana" panose="020B0604030504040204" pitchFamily="34" charset="0"/>
                <a:ea typeface="Verdana" panose="020B0604030504040204" pitchFamily="34" charset="0"/>
              </a:rPr>
              <a:t>. Consiste en enfocarnos en eso que somos buenos y que no lo son los demás, para poder aprovechar las oportunidades a las que la competencia no podría llegar.</a:t>
            </a:r>
          </a:p>
          <a:p>
            <a:endParaRPr lang="es-ES" dirty="0">
              <a:latin typeface="Verdana" panose="020B0604030504040204" pitchFamily="34" charset="0"/>
              <a:ea typeface="Verdana" panose="020B0604030504040204" pitchFamily="34" charset="0"/>
            </a:endParaRPr>
          </a:p>
          <a:p>
            <a:r>
              <a:rPr lang="es-ES" sz="2200" dirty="0">
                <a:solidFill>
                  <a:schemeClr val="tx1">
                    <a:lumMod val="50000"/>
                    <a:lumOff val="50000"/>
                  </a:schemeClr>
                </a:solidFill>
                <a:latin typeface="Verdana" panose="020B0604030504040204" pitchFamily="34" charset="0"/>
                <a:ea typeface="Verdana" panose="020B0604030504040204" pitchFamily="34" charset="0"/>
              </a:rPr>
              <a:t>Estrategias de supervivencia</a:t>
            </a:r>
          </a:p>
          <a:p>
            <a:r>
              <a:rPr lang="es-ES" dirty="0">
                <a:latin typeface="Verdana" panose="020B0604030504040204" pitchFamily="34" charset="0"/>
                <a:ea typeface="Verdana" panose="020B0604030504040204" pitchFamily="34" charset="0"/>
              </a:rPr>
              <a:t>Orientadas a corregir las </a:t>
            </a:r>
            <a:r>
              <a:rPr lang="es-ES" sz="2000" dirty="0">
                <a:solidFill>
                  <a:srgbClr val="C00000"/>
                </a:solidFill>
                <a:latin typeface="Verdana" panose="020B0604030504040204" pitchFamily="34" charset="0"/>
                <a:ea typeface="Verdana" panose="020B0604030504040204" pitchFamily="34" charset="0"/>
              </a:rPr>
              <a:t>debilidades</a:t>
            </a:r>
            <a:r>
              <a:rPr lang="es-ES" dirty="0">
                <a:latin typeface="Verdana" panose="020B0604030504040204" pitchFamily="34" charset="0"/>
                <a:ea typeface="Verdana" panose="020B0604030504040204" pitchFamily="34" charset="0"/>
              </a:rPr>
              <a:t> para dar cara a las </a:t>
            </a:r>
            <a:r>
              <a:rPr lang="es-ES" sz="2000" dirty="0">
                <a:solidFill>
                  <a:srgbClr val="C00000"/>
                </a:solidFill>
                <a:latin typeface="Verdana" panose="020B0604030504040204" pitchFamily="34" charset="0"/>
                <a:ea typeface="Verdana" panose="020B0604030504040204" pitchFamily="34" charset="0"/>
              </a:rPr>
              <a:t>amenazas</a:t>
            </a:r>
            <a:r>
              <a:rPr lang="es-ES" dirty="0">
                <a:latin typeface="Verdana" panose="020B0604030504040204" pitchFamily="34" charset="0"/>
                <a:ea typeface="Verdana" panose="020B0604030504040204" pitchFamily="34" charset="0"/>
              </a:rPr>
              <a:t> o que al menos, las amenazas no terminen por desaparecernos.</a:t>
            </a:r>
          </a:p>
          <a:p>
            <a:endParaRPr lang="es-ES" dirty="0">
              <a:latin typeface="Verdana" panose="020B0604030504040204" pitchFamily="34" charset="0"/>
              <a:ea typeface="Verdana" panose="020B0604030504040204" pitchFamily="34" charset="0"/>
            </a:endParaRPr>
          </a:p>
          <a:p>
            <a:r>
              <a:rPr lang="es-ES" sz="2200" dirty="0">
                <a:solidFill>
                  <a:schemeClr val="tx1">
                    <a:lumMod val="50000"/>
                    <a:lumOff val="50000"/>
                  </a:schemeClr>
                </a:solidFill>
                <a:latin typeface="Verdana" panose="020B0604030504040204" pitchFamily="34" charset="0"/>
                <a:ea typeface="Verdana" panose="020B0604030504040204" pitchFamily="34" charset="0"/>
              </a:rPr>
              <a:t>Estrategias defensivas</a:t>
            </a:r>
          </a:p>
          <a:p>
            <a:r>
              <a:rPr lang="es-ES" dirty="0">
                <a:latin typeface="Verdana" panose="020B0604030504040204" pitchFamily="34" charset="0"/>
                <a:ea typeface="Verdana" panose="020B0604030504040204" pitchFamily="34" charset="0"/>
              </a:rPr>
              <a:t>Consiste en la explotación de las </a:t>
            </a:r>
            <a:r>
              <a:rPr lang="es-ES" sz="2000" dirty="0">
                <a:solidFill>
                  <a:srgbClr val="C00000"/>
                </a:solidFill>
                <a:latin typeface="Verdana" panose="020B0604030504040204" pitchFamily="34" charset="0"/>
                <a:ea typeface="Verdana" panose="020B0604030504040204" pitchFamily="34" charset="0"/>
              </a:rPr>
              <a:t>fortalezas</a:t>
            </a:r>
            <a:r>
              <a:rPr lang="es-ES" dirty="0">
                <a:latin typeface="Verdana" panose="020B0604030504040204" pitchFamily="34" charset="0"/>
                <a:ea typeface="Verdana" panose="020B0604030504040204" pitchFamily="34" charset="0"/>
              </a:rPr>
              <a:t> para hacer frente a las </a:t>
            </a:r>
            <a:r>
              <a:rPr lang="es-ES" sz="2000" dirty="0">
                <a:solidFill>
                  <a:srgbClr val="C00000"/>
                </a:solidFill>
                <a:latin typeface="Verdana" panose="020B0604030504040204" pitchFamily="34" charset="0"/>
                <a:ea typeface="Verdana" panose="020B0604030504040204" pitchFamily="34" charset="0"/>
              </a:rPr>
              <a:t>amenazas</a:t>
            </a:r>
            <a:r>
              <a:rPr lang="es-ES" dirty="0">
                <a:latin typeface="Verdana" panose="020B0604030504040204" pitchFamily="34" charset="0"/>
                <a:ea typeface="Verdana" panose="020B0604030504040204" pitchFamily="34" charset="0"/>
              </a:rPr>
              <a:t>. Su objetivo consiste en mantener la posición conseguida en el mercado.</a:t>
            </a:r>
          </a:p>
          <a:p>
            <a:endParaRPr lang="es-ES" dirty="0">
              <a:latin typeface="Verdana" panose="020B0604030504040204" pitchFamily="34" charset="0"/>
              <a:ea typeface="Verdana" panose="020B0604030504040204" pitchFamily="34" charset="0"/>
            </a:endParaRPr>
          </a:p>
          <a:p>
            <a:r>
              <a:rPr lang="es-ES" sz="2200" dirty="0">
                <a:solidFill>
                  <a:schemeClr val="tx1">
                    <a:lumMod val="50000"/>
                    <a:lumOff val="50000"/>
                  </a:schemeClr>
                </a:solidFill>
                <a:latin typeface="Verdana" panose="020B0604030504040204" pitchFamily="34" charset="0"/>
                <a:ea typeface="Verdana" panose="020B0604030504040204" pitchFamily="34" charset="0"/>
              </a:rPr>
              <a:t>Estrategias de reorientación</a:t>
            </a:r>
          </a:p>
          <a:p>
            <a:r>
              <a:rPr lang="es-ES" dirty="0">
                <a:latin typeface="Verdana" panose="020B0604030504040204" pitchFamily="34" charset="0"/>
                <a:ea typeface="Verdana" panose="020B0604030504040204" pitchFamily="34" charset="0"/>
              </a:rPr>
              <a:t>Busca detectar en dónde se ha estado fallando a nivel interno (</a:t>
            </a:r>
            <a:r>
              <a:rPr lang="es-ES" sz="2000" dirty="0">
                <a:solidFill>
                  <a:srgbClr val="C00000"/>
                </a:solidFill>
                <a:latin typeface="Verdana" panose="020B0604030504040204" pitchFamily="34" charset="0"/>
                <a:ea typeface="Verdana" panose="020B0604030504040204" pitchFamily="34" charset="0"/>
              </a:rPr>
              <a:t>debilidades</a:t>
            </a:r>
            <a:r>
              <a:rPr lang="es-ES" dirty="0">
                <a:latin typeface="Verdana" panose="020B0604030504040204" pitchFamily="34" charset="0"/>
                <a:ea typeface="Verdana" panose="020B0604030504040204" pitchFamily="34" charset="0"/>
              </a:rPr>
              <a:t>) para empezar a aprovechar </a:t>
            </a:r>
            <a:r>
              <a:rPr lang="es-ES" sz="2000" dirty="0">
                <a:solidFill>
                  <a:srgbClr val="C00000"/>
                </a:solidFill>
                <a:latin typeface="Verdana" panose="020B0604030504040204" pitchFamily="34" charset="0"/>
                <a:ea typeface="Verdana" panose="020B0604030504040204" pitchFamily="34" charset="0"/>
              </a:rPr>
              <a:t>oportunidades</a:t>
            </a:r>
            <a:r>
              <a:rPr lang="es-ES" dirty="0">
                <a:latin typeface="Verdana" panose="020B0604030504040204" pitchFamily="34" charset="0"/>
                <a:ea typeface="Verdana" panose="020B0604030504040204" pitchFamily="34" charset="0"/>
              </a:rPr>
              <a:t> que no podríamos conseguir sin antes tratar dichas fallas.</a:t>
            </a:r>
            <a:endParaRPr lang="es-ES" b="0" i="0" dirty="0">
              <a:effectLst/>
              <a:latin typeface="Verdana" panose="020B0604030504040204" pitchFamily="34" charset="0"/>
              <a:ea typeface="Verdana" panose="020B0604030504040204" pitchFamily="34" charset="0"/>
            </a:endParaRPr>
          </a:p>
        </p:txBody>
      </p:sp>
      <p:pic>
        <p:nvPicPr>
          <p:cNvPr id="7" name="Imagen 6">
            <a:extLst>
              <a:ext uri="{FF2B5EF4-FFF2-40B4-BE49-F238E27FC236}">
                <a16:creationId xmlns:a16="http://schemas.microsoft.com/office/drawing/2014/main" id="{285C23DE-5E7A-45DD-9238-1319E17C87A6}"/>
              </a:ext>
            </a:extLst>
          </p:cNvPr>
          <p:cNvPicPr>
            <a:picLocks noChangeAspect="1"/>
          </p:cNvPicPr>
          <p:nvPr/>
        </p:nvPicPr>
        <p:blipFill>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a:off x="-133138" y="1463289"/>
            <a:ext cx="4118927" cy="3581676"/>
          </a:xfrm>
          <a:prstGeom prst="rect">
            <a:avLst/>
          </a:prstGeom>
        </p:spPr>
      </p:pic>
    </p:spTree>
    <p:extLst>
      <p:ext uri="{BB962C8B-B14F-4D97-AF65-F5344CB8AC3E}">
        <p14:creationId xmlns:p14="http://schemas.microsoft.com/office/powerpoint/2010/main" val="270864332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8DDB9-7618-4BCB-9A63-C9D9B1F961C4}"/>
              </a:ext>
            </a:extLst>
          </p:cNvPr>
          <p:cNvSpPr>
            <a:spLocks noGrp="1"/>
          </p:cNvSpPr>
          <p:nvPr>
            <p:ph type="title"/>
          </p:nvPr>
        </p:nvSpPr>
        <p:spPr/>
        <p:txBody>
          <a:bodyPr/>
          <a:lstStyle/>
          <a:p>
            <a:r>
              <a:rPr lang="es-ES" dirty="0"/>
              <a:t>Proceso de Planeamiento Estratégico. Paso 4</a:t>
            </a:r>
          </a:p>
        </p:txBody>
      </p:sp>
      <p:cxnSp>
        <p:nvCxnSpPr>
          <p:cNvPr id="21" name="Conector recto 20">
            <a:extLst>
              <a:ext uri="{FF2B5EF4-FFF2-40B4-BE49-F238E27FC236}">
                <a16:creationId xmlns:a16="http://schemas.microsoft.com/office/drawing/2014/main" id="{898FD9E9-BE86-4FCA-BD8B-C34231874E49}"/>
              </a:ext>
            </a:extLst>
          </p:cNvPr>
          <p:cNvCxnSpPr/>
          <p:nvPr/>
        </p:nvCxnSpPr>
        <p:spPr>
          <a:xfrm>
            <a:off x="5747657" y="2402693"/>
            <a:ext cx="0" cy="205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8B1B7051-D31C-48AE-8B1D-8C39C74D4A12}"/>
              </a:ext>
            </a:extLst>
          </p:cNvPr>
          <p:cNvCxnSpPr/>
          <p:nvPr/>
        </p:nvCxnSpPr>
        <p:spPr>
          <a:xfrm>
            <a:off x="5199018" y="1919369"/>
            <a:ext cx="108421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Rectángulo 12">
            <a:extLst>
              <a:ext uri="{FF2B5EF4-FFF2-40B4-BE49-F238E27FC236}">
                <a16:creationId xmlns:a16="http://schemas.microsoft.com/office/drawing/2014/main" id="{A4E0ED0C-D2E8-4F3B-AACF-1A4963AA315E}"/>
              </a:ext>
            </a:extLst>
          </p:cNvPr>
          <p:cNvSpPr/>
          <p:nvPr/>
        </p:nvSpPr>
        <p:spPr>
          <a:xfrm>
            <a:off x="4728754" y="1305416"/>
            <a:ext cx="2024744" cy="1097279"/>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5333FCB-1074-47F7-A285-F59C08EB2126}"/>
              </a:ext>
            </a:extLst>
          </p:cNvPr>
          <p:cNvSpPr/>
          <p:nvPr/>
        </p:nvSpPr>
        <p:spPr>
          <a:xfrm>
            <a:off x="4045132" y="1601505"/>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externo</a:t>
            </a:r>
          </a:p>
        </p:txBody>
      </p:sp>
      <p:sp>
        <p:nvSpPr>
          <p:cNvPr id="7" name="Rectángulo 6">
            <a:extLst>
              <a:ext uri="{FF2B5EF4-FFF2-40B4-BE49-F238E27FC236}">
                <a16:creationId xmlns:a16="http://schemas.microsoft.com/office/drawing/2014/main" id="{3A95001F-AA59-4240-9052-1448E2F407B0}"/>
              </a:ext>
            </a:extLst>
          </p:cNvPr>
          <p:cNvSpPr/>
          <p:nvPr/>
        </p:nvSpPr>
        <p:spPr>
          <a:xfrm>
            <a:off x="6078584" y="1623277"/>
            <a:ext cx="1349828"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bg1"/>
                </a:solidFill>
                <a:latin typeface="Verdana" panose="020B0604030504040204" pitchFamily="34" charset="0"/>
                <a:ea typeface="Verdana" panose="020B0604030504040204" pitchFamily="34" charset="0"/>
              </a:rPr>
              <a:t>Análisis</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interno</a:t>
            </a:r>
          </a:p>
        </p:txBody>
      </p:sp>
      <p:sp>
        <p:nvSpPr>
          <p:cNvPr id="8" name="Rectángulo 7">
            <a:extLst>
              <a:ext uri="{FF2B5EF4-FFF2-40B4-BE49-F238E27FC236}">
                <a16:creationId xmlns:a16="http://schemas.microsoft.com/office/drawing/2014/main" id="{B54085AC-2659-4537-AFBA-87869751FC1D}"/>
              </a:ext>
            </a:extLst>
          </p:cNvPr>
          <p:cNvSpPr/>
          <p:nvPr/>
        </p:nvSpPr>
        <p:spPr>
          <a:xfrm>
            <a:off x="4493621" y="2777166"/>
            <a:ext cx="2429692" cy="720000"/>
          </a:xfrm>
          <a:prstGeom prst="rect">
            <a:avLst/>
          </a:prstGeom>
          <a:solidFill>
            <a:srgbClr val="C0504D">
              <a:hueOff val="1560506"/>
              <a:satOff val="-1946"/>
              <a:lumOff val="458"/>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Diseño de </a:t>
            </a:r>
            <a:br>
              <a:rPr lang="es-ES" sz="1600" dirty="0">
                <a:solidFill>
                  <a:schemeClr val="bg1"/>
                </a:solidFill>
                <a:latin typeface="Verdana" panose="020B0604030504040204" pitchFamily="34" charset="0"/>
                <a:ea typeface="Verdana" panose="020B0604030504040204" pitchFamily="34" charset="0"/>
              </a:rPr>
            </a:br>
            <a:r>
              <a:rPr lang="es-ES" sz="1600" dirty="0">
                <a:solidFill>
                  <a:schemeClr val="bg1"/>
                </a:solidFill>
                <a:latin typeface="Verdana" panose="020B0604030504040204" pitchFamily="34" charset="0"/>
                <a:ea typeface="Verdana" panose="020B0604030504040204" pitchFamily="34" charset="0"/>
              </a:rPr>
              <a:t>opciones estratégicas</a:t>
            </a:r>
          </a:p>
        </p:txBody>
      </p:sp>
      <p:sp>
        <p:nvSpPr>
          <p:cNvPr id="9" name="Rectángulo 8">
            <a:extLst>
              <a:ext uri="{FF2B5EF4-FFF2-40B4-BE49-F238E27FC236}">
                <a16:creationId xmlns:a16="http://schemas.microsoft.com/office/drawing/2014/main" id="{43250C1F-73D7-4544-ACF4-C9A179E4992A}"/>
              </a:ext>
            </a:extLst>
          </p:cNvPr>
          <p:cNvSpPr/>
          <p:nvPr/>
        </p:nvSpPr>
        <p:spPr>
          <a:xfrm>
            <a:off x="4493621" y="3870090"/>
            <a:ext cx="2429692" cy="720000"/>
          </a:xfrm>
          <a:prstGeom prst="rect">
            <a:avLst/>
          </a:prstGeom>
          <a:solidFill>
            <a:srgbClr val="C0504D">
              <a:hueOff val="3121013"/>
              <a:satOff val="-3893"/>
              <a:lumOff val="915"/>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Evaluación</a:t>
            </a:r>
            <a:r>
              <a:rPr lang="es-ES" sz="1400" dirty="0">
                <a:solidFill>
                  <a:schemeClr val="bg1"/>
                </a:solidFill>
                <a:latin typeface="Verdana" panose="020B0604030504040204" pitchFamily="34" charset="0"/>
                <a:ea typeface="Verdana" panose="020B0604030504040204" pitchFamily="34" charset="0"/>
              </a:rPr>
              <a:t> y </a:t>
            </a:r>
            <a:r>
              <a:rPr lang="es-ES" sz="1600" dirty="0">
                <a:solidFill>
                  <a:schemeClr val="bg1"/>
                </a:solidFill>
                <a:latin typeface="Verdana" panose="020B0604030504040204" pitchFamily="34" charset="0"/>
                <a:ea typeface="Verdana" panose="020B0604030504040204" pitchFamily="34" charset="0"/>
              </a:rPr>
              <a:t>selección acciones estratégicas</a:t>
            </a:r>
          </a:p>
        </p:txBody>
      </p:sp>
      <p:sp>
        <p:nvSpPr>
          <p:cNvPr id="5" name="Rectángulo 4">
            <a:extLst>
              <a:ext uri="{FF2B5EF4-FFF2-40B4-BE49-F238E27FC236}">
                <a16:creationId xmlns:a16="http://schemas.microsoft.com/office/drawing/2014/main" id="{21DFAC9D-DFC9-4589-B632-F08F507631B0}"/>
              </a:ext>
            </a:extLst>
          </p:cNvPr>
          <p:cNvSpPr/>
          <p:nvPr/>
        </p:nvSpPr>
        <p:spPr>
          <a:xfrm>
            <a:off x="4493621" y="495518"/>
            <a:ext cx="2429692" cy="720000"/>
          </a:xfrm>
          <a:prstGeom prst="rect">
            <a:avLst/>
          </a:prstGeom>
          <a:solidFill>
            <a:srgbClr val="C0504D">
              <a:hueOff val="0"/>
              <a:satOff val="0"/>
              <a:lumOff val="0"/>
              <a:alphaOff val="0"/>
            </a:srgbClr>
          </a:solidFill>
          <a:ln w="25400" cap="flat" cmpd="sng" algn="ctr">
            <a:solidFill>
              <a:prstClr val="white">
                <a:hueOff val="0"/>
                <a:satOff val="0"/>
                <a:lumOff val="0"/>
                <a:alphaOff val="0"/>
              </a:prstClr>
            </a:solidFill>
            <a:prstDash val="solid"/>
          </a:ln>
          <a:effectLst/>
        </p:spPr>
        <p:txBody>
          <a:bodyPr rtlCol="0" anchor="ctr"/>
          <a:lstStyle/>
          <a:p>
            <a:pPr algn="ctr"/>
            <a:r>
              <a:rPr lang="es-ES" sz="1600" dirty="0">
                <a:solidFill>
                  <a:schemeClr val="bg1"/>
                </a:solidFill>
                <a:latin typeface="Verdana" panose="020B0604030504040204" pitchFamily="34" charset="0"/>
                <a:ea typeface="Verdana" panose="020B0604030504040204" pitchFamily="34" charset="0"/>
              </a:rPr>
              <a:t>Misión, Visión</a:t>
            </a:r>
          </a:p>
          <a:p>
            <a:pPr algn="ctr"/>
            <a:r>
              <a:rPr lang="es-ES" sz="1600" dirty="0">
                <a:solidFill>
                  <a:schemeClr val="bg1"/>
                </a:solidFill>
                <a:latin typeface="Verdana" panose="020B0604030504040204" pitchFamily="34" charset="0"/>
                <a:ea typeface="Verdana" panose="020B0604030504040204" pitchFamily="34" charset="0"/>
              </a:rPr>
              <a:t>Propuesta de valor</a:t>
            </a:r>
          </a:p>
        </p:txBody>
      </p:sp>
      <p:cxnSp>
        <p:nvCxnSpPr>
          <p:cNvPr id="17" name="Conector recto 16">
            <a:extLst>
              <a:ext uri="{FF2B5EF4-FFF2-40B4-BE49-F238E27FC236}">
                <a16:creationId xmlns:a16="http://schemas.microsoft.com/office/drawing/2014/main" id="{621D23A1-FC90-420C-B2F0-50E502F4F799}"/>
              </a:ext>
            </a:extLst>
          </p:cNvPr>
          <p:cNvCxnSpPr/>
          <p:nvPr/>
        </p:nvCxnSpPr>
        <p:spPr>
          <a:xfrm>
            <a:off x="5747657" y="1161720"/>
            <a:ext cx="0" cy="75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Conector: angular 35">
            <a:extLst>
              <a:ext uri="{FF2B5EF4-FFF2-40B4-BE49-F238E27FC236}">
                <a16:creationId xmlns:a16="http://schemas.microsoft.com/office/drawing/2014/main" id="{BE2A02B9-8E9E-4E1A-B141-B319A6302A9E}"/>
              </a:ext>
            </a:extLst>
          </p:cNvPr>
          <p:cNvCxnSpPr>
            <a:cxnSpLocks/>
          </p:cNvCxnSpPr>
          <p:nvPr/>
        </p:nvCxnSpPr>
        <p:spPr>
          <a:xfrm rot="10800000" flipV="1">
            <a:off x="4482736" y="3137166"/>
            <a:ext cx="12700" cy="1092924"/>
          </a:xfrm>
          <a:prstGeom prst="bentConnector3">
            <a:avLst>
              <a:gd name="adj1" fmla="val 585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F4988FC3-158B-4C7A-AF7B-37A232D20A94}"/>
              </a:ext>
            </a:extLst>
          </p:cNvPr>
          <p:cNvCxnSpPr>
            <a:cxnSpLocks/>
          </p:cNvCxnSpPr>
          <p:nvPr/>
        </p:nvCxnSpPr>
        <p:spPr>
          <a:xfrm rot="10800000">
            <a:off x="4467238" y="869166"/>
            <a:ext cx="12700" cy="2268000"/>
          </a:xfrm>
          <a:prstGeom prst="bentConnector3">
            <a:avLst>
              <a:gd name="adj1" fmla="val 5708575"/>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CuadroTexto 45">
            <a:extLst>
              <a:ext uri="{FF2B5EF4-FFF2-40B4-BE49-F238E27FC236}">
                <a16:creationId xmlns:a16="http://schemas.microsoft.com/office/drawing/2014/main" id="{B6EB2D8C-0467-43EC-A3AA-182CA4B6EC41}"/>
              </a:ext>
            </a:extLst>
          </p:cNvPr>
          <p:cNvSpPr txBox="1"/>
          <p:nvPr/>
        </p:nvSpPr>
        <p:spPr>
          <a:xfrm>
            <a:off x="4480561" y="1266226"/>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8" name="CuadroTexto 47">
            <a:extLst>
              <a:ext uri="{FF2B5EF4-FFF2-40B4-BE49-F238E27FC236}">
                <a16:creationId xmlns:a16="http://schemas.microsoft.com/office/drawing/2014/main" id="{3BAB470A-E0DE-45FE-AE34-5FEDE2A74BA0}"/>
              </a:ext>
            </a:extLst>
          </p:cNvPr>
          <p:cNvSpPr txBox="1"/>
          <p:nvPr/>
        </p:nvSpPr>
        <p:spPr>
          <a:xfrm>
            <a:off x="6514012" y="1274935"/>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49" name="CuadroTexto 48">
            <a:extLst>
              <a:ext uri="{FF2B5EF4-FFF2-40B4-BE49-F238E27FC236}">
                <a16:creationId xmlns:a16="http://schemas.microsoft.com/office/drawing/2014/main" id="{10A271F3-4B0D-454B-8966-05AFFFF0BE41}"/>
              </a:ext>
            </a:extLst>
          </p:cNvPr>
          <p:cNvSpPr txBox="1"/>
          <p:nvPr/>
        </p:nvSpPr>
        <p:spPr>
          <a:xfrm>
            <a:off x="5495110" y="2450592"/>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0" name="CuadroTexto 49">
            <a:extLst>
              <a:ext uri="{FF2B5EF4-FFF2-40B4-BE49-F238E27FC236}">
                <a16:creationId xmlns:a16="http://schemas.microsoft.com/office/drawing/2014/main" id="{89AE6C7F-D842-4253-A915-1BAA1901FD5E}"/>
              </a:ext>
            </a:extLst>
          </p:cNvPr>
          <p:cNvSpPr txBox="1"/>
          <p:nvPr/>
        </p:nvSpPr>
        <p:spPr>
          <a:xfrm>
            <a:off x="5499594" y="3554508"/>
            <a:ext cx="514198" cy="548182"/>
          </a:xfrm>
          <a:prstGeom prst="rect">
            <a:avLst/>
          </a:prstGeom>
          <a:noFill/>
        </p:spPr>
        <p:txBody>
          <a:bodyPr wrap="none" lIns="180000" tIns="180000" rIns="180000" bIns="180000" rtlCol="0">
            <a:spAutoFit/>
          </a:bodyPr>
          <a:lstStyle/>
          <a:p>
            <a:r>
              <a:rPr lang="es-ES" sz="1200" dirty="0">
                <a:sym typeface="Wingdings 3" panose="05040102010807070707" pitchFamily="18" charset="2"/>
              </a:rPr>
              <a:t></a:t>
            </a:r>
            <a:endParaRPr lang="es-ES" sz="1200" dirty="0"/>
          </a:p>
        </p:txBody>
      </p:sp>
      <p:sp>
        <p:nvSpPr>
          <p:cNvPr id="54" name="CuadroTexto 53">
            <a:extLst>
              <a:ext uri="{FF2B5EF4-FFF2-40B4-BE49-F238E27FC236}">
                <a16:creationId xmlns:a16="http://schemas.microsoft.com/office/drawing/2014/main" id="{59FF07B5-3AAD-47B9-8597-D5DA3187862F}"/>
              </a:ext>
            </a:extLst>
          </p:cNvPr>
          <p:cNvSpPr txBox="1"/>
          <p:nvPr/>
        </p:nvSpPr>
        <p:spPr>
          <a:xfrm>
            <a:off x="5425440" y="1877569"/>
            <a:ext cx="663964" cy="276999"/>
          </a:xfrm>
          <a:prstGeom prst="rect">
            <a:avLst/>
          </a:prstGeom>
          <a:noFill/>
        </p:spPr>
        <p:txBody>
          <a:bodyPr wrap="none" rtlCol="0">
            <a:spAutoFit/>
          </a:bodyPr>
          <a:lstStyle/>
          <a:p>
            <a:r>
              <a:rPr lang="es-ES" sz="1200" b="1" dirty="0">
                <a:solidFill>
                  <a:srgbClr val="C00000"/>
                </a:solidFill>
                <a:latin typeface="Verdana" panose="020B0604030504040204" pitchFamily="34" charset="0"/>
                <a:ea typeface="Verdana" panose="020B0604030504040204" pitchFamily="34" charset="0"/>
              </a:rPr>
              <a:t>DAFO</a:t>
            </a:r>
          </a:p>
        </p:txBody>
      </p:sp>
      <p:sp>
        <p:nvSpPr>
          <p:cNvPr id="57" name="CuadroTexto 56">
            <a:extLst>
              <a:ext uri="{FF2B5EF4-FFF2-40B4-BE49-F238E27FC236}">
                <a16:creationId xmlns:a16="http://schemas.microsoft.com/office/drawing/2014/main" id="{83762072-7D65-4E89-9C02-A008E7E6FD6B}"/>
              </a:ext>
            </a:extLst>
          </p:cNvPr>
          <p:cNvSpPr txBox="1"/>
          <p:nvPr/>
        </p:nvSpPr>
        <p:spPr>
          <a:xfrm>
            <a:off x="1755648" y="1621536"/>
            <a:ext cx="1609736" cy="523220"/>
          </a:xfrm>
          <a:prstGeom prst="rect">
            <a:avLst/>
          </a:prstGeom>
          <a:noFill/>
        </p:spPr>
        <p:txBody>
          <a:bodyPr wrap="none" rtlCol="0">
            <a:spAutoFit/>
          </a:bodyPr>
          <a:lstStyle/>
          <a:p>
            <a:r>
              <a:rPr lang="es-ES" sz="1400" b="1" dirty="0">
                <a:solidFill>
                  <a:srgbClr val="CC0000"/>
                </a:solidFill>
                <a:latin typeface="Verdana" panose="020B0604030504040204" pitchFamily="34" charset="0"/>
                <a:ea typeface="Verdana" panose="020B0604030504040204" pitchFamily="34" charset="0"/>
              </a:rPr>
              <a:t>ANÁLISIS </a:t>
            </a:r>
            <a:br>
              <a:rPr lang="es-ES" sz="1400" b="1" dirty="0">
                <a:solidFill>
                  <a:srgbClr val="CC0000"/>
                </a:solidFill>
                <a:latin typeface="Verdana" panose="020B0604030504040204" pitchFamily="34" charset="0"/>
                <a:ea typeface="Verdana" panose="020B0604030504040204" pitchFamily="34" charset="0"/>
              </a:rPr>
            </a:br>
            <a:r>
              <a:rPr lang="es-ES" sz="1400" b="1" dirty="0">
                <a:solidFill>
                  <a:srgbClr val="CC0000"/>
                </a:solidFill>
                <a:latin typeface="Verdana" panose="020B0604030504040204" pitchFamily="34" charset="0"/>
                <a:ea typeface="Verdana" panose="020B0604030504040204" pitchFamily="34" charset="0"/>
              </a:rPr>
              <a:t>ESTRATÉGICO</a:t>
            </a:r>
          </a:p>
        </p:txBody>
      </p:sp>
      <p:sp>
        <p:nvSpPr>
          <p:cNvPr id="58" name="CuadroTexto 57">
            <a:extLst>
              <a:ext uri="{FF2B5EF4-FFF2-40B4-BE49-F238E27FC236}">
                <a16:creationId xmlns:a16="http://schemas.microsoft.com/office/drawing/2014/main" id="{D8A428A3-D852-4C3C-A853-6529022CF2AB}"/>
              </a:ext>
            </a:extLst>
          </p:cNvPr>
          <p:cNvSpPr txBox="1"/>
          <p:nvPr/>
        </p:nvSpPr>
        <p:spPr>
          <a:xfrm>
            <a:off x="1755649" y="2859024"/>
            <a:ext cx="1928733" cy="523220"/>
          </a:xfrm>
          <a:prstGeom prst="rect">
            <a:avLst/>
          </a:prstGeom>
          <a:noFill/>
        </p:spPr>
        <p:txBody>
          <a:bodyPr wrap="none" rtlCol="0">
            <a:spAutoFit/>
          </a:bodyPr>
          <a:lstStyle/>
          <a:p>
            <a:r>
              <a:rPr lang="es-ES" sz="1400" b="1" dirty="0">
                <a:solidFill>
                  <a:schemeClr val="accent6">
                    <a:lumMod val="50000"/>
                  </a:schemeClr>
                </a:solidFill>
                <a:latin typeface="Verdana" panose="020B0604030504040204" pitchFamily="34" charset="0"/>
                <a:ea typeface="Verdana" panose="020B0604030504040204" pitchFamily="34" charset="0"/>
              </a:rPr>
              <a:t>FORMULACIÓN</a:t>
            </a:r>
            <a:br>
              <a:rPr lang="es-ES" sz="1400" b="1" dirty="0">
                <a:solidFill>
                  <a:schemeClr val="accent6">
                    <a:lumMod val="50000"/>
                  </a:schemeClr>
                </a:solidFill>
                <a:latin typeface="Verdana" panose="020B0604030504040204" pitchFamily="34" charset="0"/>
                <a:ea typeface="Verdana" panose="020B0604030504040204" pitchFamily="34" charset="0"/>
              </a:rPr>
            </a:br>
            <a:r>
              <a:rPr lang="es-ES" sz="1400" b="1" dirty="0">
                <a:solidFill>
                  <a:schemeClr val="accent6">
                    <a:lumMod val="50000"/>
                  </a:schemeClr>
                </a:solidFill>
                <a:latin typeface="Verdana" panose="020B0604030504040204" pitchFamily="34" charset="0"/>
                <a:ea typeface="Verdana" panose="020B0604030504040204" pitchFamily="34" charset="0"/>
              </a:rPr>
              <a:t>DE ESTRATEGIAS</a:t>
            </a:r>
          </a:p>
        </p:txBody>
      </p:sp>
      <p:sp>
        <p:nvSpPr>
          <p:cNvPr id="3" name="Rectángulo 2">
            <a:extLst>
              <a:ext uri="{FF2B5EF4-FFF2-40B4-BE49-F238E27FC236}">
                <a16:creationId xmlns:a16="http://schemas.microsoft.com/office/drawing/2014/main" id="{BAE2B7DA-DD23-4BB7-8A5D-7B864BA94AD3}"/>
              </a:ext>
            </a:extLst>
          </p:cNvPr>
          <p:cNvSpPr/>
          <p:nvPr/>
        </p:nvSpPr>
        <p:spPr>
          <a:xfrm>
            <a:off x="7877775" y="3554508"/>
            <a:ext cx="3302000" cy="1585049"/>
          </a:xfrm>
          <a:prstGeom prst="rect">
            <a:avLst/>
          </a:prstGeom>
        </p:spPr>
        <p:txBody>
          <a:bodyPr wrap="square">
            <a:spAutoFit/>
          </a:bodyPr>
          <a:lstStyle/>
          <a:p>
            <a:pPr>
              <a:spcAft>
                <a:spcPts val="600"/>
              </a:spcAft>
            </a:pPr>
            <a:r>
              <a:rPr lang="es-ES" i="1" dirty="0">
                <a:latin typeface="Georgia" panose="02040502050405020303" pitchFamily="18" charset="0"/>
              </a:rPr>
              <a:t>Manera en que una organización define </a:t>
            </a:r>
            <a:br>
              <a:rPr lang="es-ES" i="1" dirty="0">
                <a:latin typeface="Georgia" panose="02040502050405020303" pitchFamily="18" charset="0"/>
              </a:rPr>
            </a:br>
            <a:r>
              <a:rPr lang="es-ES" sz="2000" i="1" dirty="0">
                <a:solidFill>
                  <a:srgbClr val="A40000"/>
                </a:solidFill>
                <a:latin typeface="Georgia" panose="02040502050405020303" pitchFamily="18" charset="0"/>
              </a:rPr>
              <a:t>cómo creará valor</a:t>
            </a:r>
            <a:r>
              <a:rPr lang="es-ES" i="1" dirty="0">
                <a:latin typeface="Georgia" panose="02040502050405020303" pitchFamily="18" charset="0"/>
              </a:rPr>
              <a:t>.</a:t>
            </a:r>
          </a:p>
          <a:p>
            <a:r>
              <a:rPr lang="es-ES" i="1" dirty="0">
                <a:latin typeface="Georgia" panose="02040502050405020303" pitchFamily="18" charset="0"/>
              </a:rPr>
              <a:t>Respaldada por los  </a:t>
            </a:r>
            <a:br>
              <a:rPr lang="es-ES" i="1" dirty="0">
                <a:latin typeface="Georgia" panose="02040502050405020303" pitchFamily="18" charset="0"/>
              </a:rPr>
            </a:br>
            <a:r>
              <a:rPr lang="es-ES" i="1" dirty="0">
                <a:latin typeface="Georgia" panose="02040502050405020303" pitchFamily="18" charset="0"/>
              </a:rPr>
              <a:t>Objetivos Estratégicos</a:t>
            </a:r>
          </a:p>
        </p:txBody>
      </p:sp>
      <p:sp>
        <p:nvSpPr>
          <p:cNvPr id="4" name="Flecha: a la derecha 3">
            <a:extLst>
              <a:ext uri="{FF2B5EF4-FFF2-40B4-BE49-F238E27FC236}">
                <a16:creationId xmlns:a16="http://schemas.microsoft.com/office/drawing/2014/main" id="{01375B90-A5F1-4BBE-8079-568D6B6F2893}"/>
              </a:ext>
            </a:extLst>
          </p:cNvPr>
          <p:cNvSpPr/>
          <p:nvPr/>
        </p:nvSpPr>
        <p:spPr>
          <a:xfrm>
            <a:off x="7181088" y="4072128"/>
            <a:ext cx="438912" cy="40233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s-ES"/>
          </a:p>
        </p:txBody>
      </p:sp>
      <p:sp>
        <p:nvSpPr>
          <p:cNvPr id="23" name="CuadroTexto 22">
            <a:extLst>
              <a:ext uri="{FF2B5EF4-FFF2-40B4-BE49-F238E27FC236}">
                <a16:creationId xmlns:a16="http://schemas.microsoft.com/office/drawing/2014/main" id="{9925E6ED-3257-4D20-8090-62A3B595DC4A}"/>
              </a:ext>
            </a:extLst>
          </p:cNvPr>
          <p:cNvSpPr txBox="1"/>
          <p:nvPr/>
        </p:nvSpPr>
        <p:spPr>
          <a:xfrm>
            <a:off x="3011001" y="3919353"/>
            <a:ext cx="641522" cy="707886"/>
          </a:xfrm>
          <a:prstGeom prst="rect">
            <a:avLst/>
          </a:prstGeom>
          <a:noFill/>
        </p:spPr>
        <p:txBody>
          <a:bodyPr wrap="none" rtlCol="0">
            <a:spAutoFit/>
          </a:bodyPr>
          <a:lstStyle/>
          <a:p>
            <a:r>
              <a:rPr lang="es-ES" sz="4000" dirty="0">
                <a:solidFill>
                  <a:srgbClr val="0000CC"/>
                </a:solidFill>
                <a:sym typeface="Wingdings" panose="05000000000000000000" pitchFamily="2" charset="2"/>
              </a:rPr>
              <a:t></a:t>
            </a:r>
            <a:endParaRPr lang="es-ES" sz="4000" dirty="0">
              <a:solidFill>
                <a:srgbClr val="0000CC"/>
              </a:solidFill>
            </a:endParaRPr>
          </a:p>
        </p:txBody>
      </p:sp>
    </p:spTree>
    <p:extLst>
      <p:ext uri="{BB962C8B-B14F-4D97-AF65-F5344CB8AC3E}">
        <p14:creationId xmlns:p14="http://schemas.microsoft.com/office/powerpoint/2010/main" val="1396201126"/>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60E14D-5E6F-4FA9-BC0E-4C3E44285798}"/>
              </a:ext>
            </a:extLst>
          </p:cNvPr>
          <p:cNvSpPr>
            <a:spLocks noGrp="1"/>
          </p:cNvSpPr>
          <p:nvPr>
            <p:ph type="title"/>
          </p:nvPr>
        </p:nvSpPr>
        <p:spPr/>
        <p:txBody>
          <a:bodyPr/>
          <a:lstStyle/>
          <a:p>
            <a:r>
              <a:rPr lang="es-ES" dirty="0"/>
              <a:t>Evaluación y selección acciones estratégicas</a:t>
            </a:r>
          </a:p>
        </p:txBody>
      </p:sp>
      <p:pic>
        <p:nvPicPr>
          <p:cNvPr id="3" name="Imagen 2">
            <a:extLst>
              <a:ext uri="{FF2B5EF4-FFF2-40B4-BE49-F238E27FC236}">
                <a16:creationId xmlns:a16="http://schemas.microsoft.com/office/drawing/2014/main" id="{7708885A-4161-4AEC-A8FB-32C0F5AA1E4C}"/>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590799" y="4307340"/>
            <a:ext cx="9601200" cy="2459219"/>
          </a:xfrm>
          <a:prstGeom prst="rect">
            <a:avLst/>
          </a:prstGeom>
        </p:spPr>
      </p:pic>
      <p:sp>
        <p:nvSpPr>
          <p:cNvPr id="4" name="Rectángulo 3">
            <a:extLst>
              <a:ext uri="{FF2B5EF4-FFF2-40B4-BE49-F238E27FC236}">
                <a16:creationId xmlns:a16="http://schemas.microsoft.com/office/drawing/2014/main" id="{DE0F8D08-208C-4674-A49F-4E7530194313}"/>
              </a:ext>
            </a:extLst>
          </p:cNvPr>
          <p:cNvSpPr/>
          <p:nvPr/>
        </p:nvSpPr>
        <p:spPr>
          <a:xfrm>
            <a:off x="665480" y="872356"/>
            <a:ext cx="11145519" cy="3070071"/>
          </a:xfrm>
          <a:prstGeom prst="rect">
            <a:avLst/>
          </a:prstGeom>
        </p:spPr>
        <p:txBody>
          <a:bodyPr wrap="square">
            <a:spAutoFit/>
          </a:bodyPr>
          <a:lstStyle/>
          <a:p>
            <a:pPr>
              <a:spcAft>
                <a:spcPts val="300"/>
              </a:spcAft>
            </a:pPr>
            <a:r>
              <a:rPr lang="es-ES" sz="2000" dirty="0">
                <a:solidFill>
                  <a:srgbClr val="333333"/>
                </a:solidFill>
                <a:latin typeface="Verdana" panose="020B0604030504040204" pitchFamily="34" charset="0"/>
                <a:ea typeface="Verdana" panose="020B0604030504040204" pitchFamily="34" charset="0"/>
              </a:rPr>
              <a:t>Existen diversos métodos para evaluar y seleccionar Acciones Estratégicas.</a:t>
            </a:r>
          </a:p>
          <a:p>
            <a:pPr>
              <a:spcAft>
                <a:spcPts val="300"/>
              </a:spcAft>
            </a:pPr>
            <a:r>
              <a:rPr lang="es-ES" sz="2000" dirty="0">
                <a:solidFill>
                  <a:srgbClr val="333333"/>
                </a:solidFill>
                <a:latin typeface="Verdana" panose="020B0604030504040204" pitchFamily="34" charset="0"/>
                <a:ea typeface="Verdana" panose="020B0604030504040204" pitchFamily="34" charset="0"/>
              </a:rPr>
              <a:t>En esta ocasión usaremos el método de </a:t>
            </a:r>
            <a:r>
              <a:rPr lang="es-ES" sz="2400" dirty="0">
                <a:solidFill>
                  <a:srgbClr val="C00000"/>
                </a:solidFill>
                <a:latin typeface="Verdana" panose="020B0604030504040204" pitchFamily="34" charset="0"/>
                <a:ea typeface="Verdana" panose="020B0604030504040204" pitchFamily="34" charset="0"/>
              </a:rPr>
              <a:t>Ponderación de Factores</a:t>
            </a:r>
            <a:r>
              <a:rPr lang="es-ES" sz="2000" dirty="0">
                <a:solidFill>
                  <a:srgbClr val="333333"/>
                </a:solidFill>
                <a:latin typeface="Verdana" panose="020B0604030504040204" pitchFamily="34" charset="0"/>
                <a:ea typeface="Verdana" panose="020B0604030504040204" pitchFamily="34" charset="0"/>
              </a:rPr>
              <a:t>, </a:t>
            </a:r>
            <a:br>
              <a:rPr lang="es-ES" sz="2000" dirty="0">
                <a:solidFill>
                  <a:srgbClr val="333333"/>
                </a:solidFill>
                <a:latin typeface="Verdana" panose="020B0604030504040204" pitchFamily="34" charset="0"/>
                <a:ea typeface="Verdana" panose="020B0604030504040204" pitchFamily="34" charset="0"/>
              </a:rPr>
            </a:br>
            <a:r>
              <a:rPr lang="es-ES" sz="2000" dirty="0">
                <a:solidFill>
                  <a:srgbClr val="333333"/>
                </a:solidFill>
                <a:latin typeface="Verdana" panose="020B0604030504040204" pitchFamily="34" charset="0"/>
                <a:ea typeface="Verdana" panose="020B0604030504040204" pitchFamily="34" charset="0"/>
              </a:rPr>
              <a:t>el cual, para la selección de la(s) estrategia(s) a implementar, toma variables como:</a:t>
            </a:r>
          </a:p>
          <a:p>
            <a:pPr>
              <a:spcAft>
                <a:spcPts val="300"/>
              </a:spcAft>
            </a:pPr>
            <a:endParaRPr lang="es-ES" sz="1200" dirty="0">
              <a:solidFill>
                <a:srgbClr val="333333"/>
              </a:solidFill>
              <a:latin typeface="Verdana" panose="020B0604030504040204" pitchFamily="34" charset="0"/>
              <a:ea typeface="Verdana" panose="020B0604030504040204" pitchFamily="34" charset="0"/>
            </a:endParaRPr>
          </a:p>
          <a:p>
            <a:pPr marL="285750" indent="-285750">
              <a:spcAft>
                <a:spcPts val="300"/>
              </a:spcAft>
              <a:buClr>
                <a:srgbClr val="C00000"/>
              </a:buClr>
              <a:buSzPct val="110000"/>
              <a:buFont typeface="Wingdings" panose="05000000000000000000" pitchFamily="2" charset="2"/>
              <a:buChar char="ü"/>
            </a:pPr>
            <a:r>
              <a:rPr lang="es-ES" sz="2000" dirty="0">
                <a:solidFill>
                  <a:srgbClr val="333333"/>
                </a:solidFill>
                <a:latin typeface="Verdana" panose="020B0604030504040204" pitchFamily="34" charset="0"/>
                <a:ea typeface="Verdana" panose="020B0604030504040204" pitchFamily="34" charset="0"/>
              </a:rPr>
              <a:t>Presupuesto disponible</a:t>
            </a:r>
          </a:p>
          <a:p>
            <a:pPr marL="285750" indent="-285750">
              <a:spcAft>
                <a:spcPts val="300"/>
              </a:spcAft>
              <a:buClr>
                <a:srgbClr val="C00000"/>
              </a:buClr>
              <a:buSzPct val="110000"/>
              <a:buFont typeface="Wingdings" panose="05000000000000000000" pitchFamily="2" charset="2"/>
              <a:buChar char="ü"/>
            </a:pPr>
            <a:r>
              <a:rPr lang="es-ES" sz="2000" dirty="0">
                <a:solidFill>
                  <a:srgbClr val="333333"/>
                </a:solidFill>
                <a:latin typeface="Verdana" panose="020B0604030504040204" pitchFamily="34" charset="0"/>
                <a:ea typeface="Verdana" panose="020B0604030504040204" pitchFamily="34" charset="0"/>
              </a:rPr>
              <a:t>Tiempo requerido</a:t>
            </a:r>
          </a:p>
          <a:p>
            <a:pPr marL="285750" indent="-285750">
              <a:spcAft>
                <a:spcPts val="300"/>
              </a:spcAft>
              <a:buClr>
                <a:srgbClr val="C00000"/>
              </a:buClr>
              <a:buSzPct val="110000"/>
              <a:buFont typeface="Wingdings" panose="05000000000000000000" pitchFamily="2" charset="2"/>
              <a:buChar char="ü"/>
            </a:pPr>
            <a:r>
              <a:rPr lang="es-ES" sz="2000" dirty="0">
                <a:solidFill>
                  <a:srgbClr val="333333"/>
                </a:solidFill>
                <a:latin typeface="Verdana" panose="020B0604030504040204" pitchFamily="34" charset="0"/>
                <a:ea typeface="Verdana" panose="020B0604030504040204" pitchFamily="34" charset="0"/>
              </a:rPr>
              <a:t>Personal</a:t>
            </a:r>
          </a:p>
          <a:p>
            <a:pPr marL="285750" indent="-285750">
              <a:spcAft>
                <a:spcPts val="300"/>
              </a:spcAft>
              <a:buClr>
                <a:srgbClr val="C00000"/>
              </a:buClr>
              <a:buSzPct val="110000"/>
              <a:buFont typeface="Wingdings" panose="05000000000000000000" pitchFamily="2" charset="2"/>
              <a:buChar char="ü"/>
            </a:pPr>
            <a:r>
              <a:rPr lang="es-ES" sz="2000" dirty="0">
                <a:solidFill>
                  <a:srgbClr val="333333"/>
                </a:solidFill>
                <a:latin typeface="Verdana" panose="020B0604030504040204" pitchFamily="34" charset="0"/>
                <a:ea typeface="Verdana" panose="020B0604030504040204" pitchFamily="34" charset="0"/>
              </a:rPr>
              <a:t>Conocimiento/Adquisición de Tecnología</a:t>
            </a:r>
          </a:p>
          <a:p>
            <a:pPr marL="285750" indent="-285750">
              <a:spcAft>
                <a:spcPts val="300"/>
              </a:spcAft>
              <a:buClr>
                <a:srgbClr val="C00000"/>
              </a:buClr>
              <a:buSzPct val="110000"/>
              <a:buFont typeface="Wingdings" panose="05000000000000000000" pitchFamily="2" charset="2"/>
              <a:buChar char="ü"/>
            </a:pPr>
            <a:r>
              <a:rPr lang="es-ES" sz="2000" dirty="0">
                <a:solidFill>
                  <a:srgbClr val="333333"/>
                </a:solidFill>
                <a:latin typeface="Verdana" panose="020B0604030504040204" pitchFamily="34" charset="0"/>
                <a:ea typeface="Verdana" panose="020B0604030504040204" pitchFamily="34" charset="0"/>
              </a:rPr>
              <a:t>Y el impacto esperado de la estrategia en el tiempo</a:t>
            </a:r>
            <a:endParaRPr lang="es-ES" sz="2000" i="0" dirty="0">
              <a:solidFill>
                <a:srgbClr val="333333"/>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93417196"/>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446BB359-2C2E-4202-8632-64294DB7ED60}"/>
              </a:ext>
            </a:extLst>
          </p:cNvPr>
          <p:cNvSpPr>
            <a:spLocks noGrp="1"/>
          </p:cNvSpPr>
          <p:nvPr>
            <p:ph idx="1"/>
          </p:nvPr>
        </p:nvSpPr>
        <p:spPr>
          <a:xfrm>
            <a:off x="1439333" y="1348432"/>
            <a:ext cx="8803045" cy="2006760"/>
          </a:xfrm>
        </p:spPr>
        <p:txBody>
          <a:bodyPr/>
          <a:lstStyle/>
          <a:p>
            <a:pPr>
              <a:spcBef>
                <a:spcPts val="0"/>
              </a:spcBef>
              <a:spcAft>
                <a:spcPts val="600"/>
              </a:spcAft>
            </a:pPr>
            <a:r>
              <a:rPr lang="es-ES" dirty="0"/>
              <a:t>Una </a:t>
            </a:r>
            <a:r>
              <a:rPr lang="es-ES" b="1" dirty="0">
                <a:solidFill>
                  <a:srgbClr val="A40000"/>
                </a:solidFill>
              </a:rPr>
              <a:t>Empresa</a:t>
            </a:r>
            <a:r>
              <a:rPr lang="es-ES" dirty="0"/>
              <a:t> es una organización que </a:t>
            </a:r>
            <a:br>
              <a:rPr lang="es-ES" dirty="0"/>
            </a:br>
            <a:r>
              <a:rPr lang="es-ES" sz="2800" dirty="0"/>
              <a:t>produce bienes o presta un servicio</a:t>
            </a:r>
            <a:r>
              <a:rPr lang="es-ES" dirty="0"/>
              <a:t> </a:t>
            </a:r>
            <a:br>
              <a:rPr lang="es-ES" dirty="0"/>
            </a:br>
            <a:r>
              <a:rPr lang="es-ES" dirty="0"/>
              <a:t>con el objetivo o propósito de </a:t>
            </a:r>
            <a:br>
              <a:rPr lang="es-ES" dirty="0"/>
            </a:br>
            <a:r>
              <a:rPr lang="es-ES" sz="2800" dirty="0">
                <a:solidFill>
                  <a:srgbClr val="CC0000"/>
                </a:solidFill>
              </a:rPr>
              <a:t>crear valor </a:t>
            </a:r>
            <a:r>
              <a:rPr lang="es-ES" dirty="0"/>
              <a:t>para sus accionistas (partes interesadas).</a:t>
            </a:r>
          </a:p>
        </p:txBody>
      </p:sp>
      <p:sp>
        <p:nvSpPr>
          <p:cNvPr id="3" name="Título 2">
            <a:extLst>
              <a:ext uri="{FF2B5EF4-FFF2-40B4-BE49-F238E27FC236}">
                <a16:creationId xmlns:a16="http://schemas.microsoft.com/office/drawing/2014/main" id="{7D76F024-132D-409E-9F02-E7A945553904}"/>
              </a:ext>
            </a:extLst>
          </p:cNvPr>
          <p:cNvSpPr>
            <a:spLocks noGrp="1"/>
          </p:cNvSpPr>
          <p:nvPr>
            <p:ph type="title"/>
          </p:nvPr>
        </p:nvSpPr>
        <p:spPr/>
        <p:txBody>
          <a:bodyPr/>
          <a:lstStyle/>
          <a:p>
            <a:r>
              <a:rPr lang="es-ES" dirty="0"/>
              <a:t>Objetivos de la Empresa</a:t>
            </a:r>
          </a:p>
        </p:txBody>
      </p:sp>
      <p:sp>
        <p:nvSpPr>
          <p:cNvPr id="8" name="Rectángulo 7">
            <a:extLst>
              <a:ext uri="{FF2B5EF4-FFF2-40B4-BE49-F238E27FC236}">
                <a16:creationId xmlns:a16="http://schemas.microsoft.com/office/drawing/2014/main" id="{A03DB423-148E-4153-9722-209689BF6BB7}"/>
              </a:ext>
            </a:extLst>
          </p:cNvPr>
          <p:cNvSpPr/>
          <p:nvPr/>
        </p:nvSpPr>
        <p:spPr>
          <a:xfrm>
            <a:off x="1503145" y="3262912"/>
            <a:ext cx="9185709" cy="3109686"/>
          </a:xfrm>
          <a:prstGeom prst="rect">
            <a:avLst/>
          </a:prstGeom>
          <a:ln w="57150">
            <a:noFill/>
          </a:ln>
        </p:spPr>
      </p:sp>
      <p:sp>
        <p:nvSpPr>
          <p:cNvPr id="10" name="Forma libre: forma 9">
            <a:extLst>
              <a:ext uri="{FF2B5EF4-FFF2-40B4-BE49-F238E27FC236}">
                <a16:creationId xmlns:a16="http://schemas.microsoft.com/office/drawing/2014/main" id="{A5B74BC7-D3E9-4A66-8B6D-586C555DCFFB}"/>
              </a:ext>
            </a:extLst>
          </p:cNvPr>
          <p:cNvSpPr/>
          <p:nvPr/>
        </p:nvSpPr>
        <p:spPr>
          <a:xfrm>
            <a:off x="1503145" y="4323831"/>
            <a:ext cx="2897445" cy="1668567"/>
          </a:xfrm>
          <a:custGeom>
            <a:avLst/>
            <a:gdLst>
              <a:gd name="connsiteX0" fmla="*/ 0 w 2897445"/>
              <a:gd name="connsiteY0" fmla="*/ 166857 h 1668567"/>
              <a:gd name="connsiteX1" fmla="*/ 166857 w 2897445"/>
              <a:gd name="connsiteY1" fmla="*/ 0 h 1668567"/>
              <a:gd name="connsiteX2" fmla="*/ 2730588 w 2897445"/>
              <a:gd name="connsiteY2" fmla="*/ 0 h 1668567"/>
              <a:gd name="connsiteX3" fmla="*/ 2897445 w 2897445"/>
              <a:gd name="connsiteY3" fmla="*/ 166857 h 1668567"/>
              <a:gd name="connsiteX4" fmla="*/ 2897445 w 2897445"/>
              <a:gd name="connsiteY4" fmla="*/ 1501710 h 1668567"/>
              <a:gd name="connsiteX5" fmla="*/ 2730588 w 2897445"/>
              <a:gd name="connsiteY5" fmla="*/ 1668567 h 1668567"/>
              <a:gd name="connsiteX6" fmla="*/ 166857 w 2897445"/>
              <a:gd name="connsiteY6" fmla="*/ 1668567 h 1668567"/>
              <a:gd name="connsiteX7" fmla="*/ 0 w 2897445"/>
              <a:gd name="connsiteY7" fmla="*/ 1501710 h 1668567"/>
              <a:gd name="connsiteX8" fmla="*/ 0 w 2897445"/>
              <a:gd name="connsiteY8" fmla="*/ 166857 h 166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445" h="1668567">
                <a:moveTo>
                  <a:pt x="0" y="166857"/>
                </a:moveTo>
                <a:cubicBezTo>
                  <a:pt x="0" y="74704"/>
                  <a:pt x="74704" y="0"/>
                  <a:pt x="166857" y="0"/>
                </a:cubicBezTo>
                <a:lnTo>
                  <a:pt x="2730588" y="0"/>
                </a:lnTo>
                <a:cubicBezTo>
                  <a:pt x="2822741" y="0"/>
                  <a:pt x="2897445" y="74704"/>
                  <a:pt x="2897445" y="166857"/>
                </a:cubicBezTo>
                <a:lnTo>
                  <a:pt x="2897445" y="1501710"/>
                </a:lnTo>
                <a:cubicBezTo>
                  <a:pt x="2897445" y="1593863"/>
                  <a:pt x="2822741" y="1668567"/>
                  <a:pt x="2730588" y="1668567"/>
                </a:cubicBezTo>
                <a:lnTo>
                  <a:pt x="166857" y="1668567"/>
                </a:lnTo>
                <a:cubicBezTo>
                  <a:pt x="74704" y="1668567"/>
                  <a:pt x="0" y="1593863"/>
                  <a:pt x="0" y="1501710"/>
                </a:cubicBezTo>
                <a:lnTo>
                  <a:pt x="0" y="166857"/>
                </a:lnTo>
                <a:close/>
              </a:path>
            </a:pathLst>
          </a:custGeom>
          <a:ln w="57150">
            <a:solidFill>
              <a:srgbClr val="C00000"/>
            </a:solidFill>
          </a:ln>
        </p:spPr>
        <p:style>
          <a:lnRef idx="2">
            <a:schemeClr val="accent4"/>
          </a:lnRef>
          <a:fillRef idx="1">
            <a:schemeClr val="lt1"/>
          </a:fillRef>
          <a:effectRef idx="0">
            <a:schemeClr val="accent4"/>
          </a:effectRef>
          <a:fontRef idx="minor">
            <a:schemeClr val="dk1">
              <a:hueOff val="0"/>
              <a:satOff val="0"/>
              <a:lumOff val="0"/>
              <a:alphaOff val="0"/>
            </a:schemeClr>
          </a:fontRef>
        </p:style>
        <p:txBody>
          <a:bodyPr spcFirstLastPara="0" vert="horz" wrap="square" lIns="155551" tIns="155551" rIns="155551" bIns="155551" numCol="1" spcCol="1270" anchor="ctr" anchorCtr="0">
            <a:noAutofit/>
          </a:bodyPr>
          <a:lstStyle/>
          <a:p>
            <a:pPr marL="0" lvl="0" indent="0" algn="ctr" defTabSz="1244600">
              <a:lnSpc>
                <a:spcPct val="90000"/>
              </a:lnSpc>
              <a:spcBef>
                <a:spcPct val="0"/>
              </a:spcBef>
              <a:spcAft>
                <a:spcPct val="35000"/>
              </a:spcAft>
              <a:buNone/>
            </a:pPr>
            <a:r>
              <a:rPr lang="es-ES" sz="2800" kern="1200" dirty="0"/>
              <a:t>Obtención de Beneficios</a:t>
            </a:r>
          </a:p>
        </p:txBody>
      </p:sp>
      <p:sp>
        <p:nvSpPr>
          <p:cNvPr id="11" name="Forma libre: forma 10">
            <a:extLst>
              <a:ext uri="{FF2B5EF4-FFF2-40B4-BE49-F238E27FC236}">
                <a16:creationId xmlns:a16="http://schemas.microsoft.com/office/drawing/2014/main" id="{ED45DD1F-DF2F-43FE-92BD-804272FF38E7}"/>
              </a:ext>
            </a:extLst>
          </p:cNvPr>
          <p:cNvSpPr/>
          <p:nvPr/>
        </p:nvSpPr>
        <p:spPr>
          <a:xfrm>
            <a:off x="4643975" y="4323831"/>
            <a:ext cx="2897445" cy="1668567"/>
          </a:xfrm>
          <a:custGeom>
            <a:avLst/>
            <a:gdLst>
              <a:gd name="connsiteX0" fmla="*/ 0 w 2897445"/>
              <a:gd name="connsiteY0" fmla="*/ 166857 h 1668567"/>
              <a:gd name="connsiteX1" fmla="*/ 166857 w 2897445"/>
              <a:gd name="connsiteY1" fmla="*/ 0 h 1668567"/>
              <a:gd name="connsiteX2" fmla="*/ 2730588 w 2897445"/>
              <a:gd name="connsiteY2" fmla="*/ 0 h 1668567"/>
              <a:gd name="connsiteX3" fmla="*/ 2897445 w 2897445"/>
              <a:gd name="connsiteY3" fmla="*/ 166857 h 1668567"/>
              <a:gd name="connsiteX4" fmla="*/ 2897445 w 2897445"/>
              <a:gd name="connsiteY4" fmla="*/ 1501710 h 1668567"/>
              <a:gd name="connsiteX5" fmla="*/ 2730588 w 2897445"/>
              <a:gd name="connsiteY5" fmla="*/ 1668567 h 1668567"/>
              <a:gd name="connsiteX6" fmla="*/ 166857 w 2897445"/>
              <a:gd name="connsiteY6" fmla="*/ 1668567 h 1668567"/>
              <a:gd name="connsiteX7" fmla="*/ 0 w 2897445"/>
              <a:gd name="connsiteY7" fmla="*/ 1501710 h 1668567"/>
              <a:gd name="connsiteX8" fmla="*/ 0 w 2897445"/>
              <a:gd name="connsiteY8" fmla="*/ 166857 h 166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445" h="1668567">
                <a:moveTo>
                  <a:pt x="0" y="166857"/>
                </a:moveTo>
                <a:cubicBezTo>
                  <a:pt x="0" y="74704"/>
                  <a:pt x="74704" y="0"/>
                  <a:pt x="166857" y="0"/>
                </a:cubicBezTo>
                <a:lnTo>
                  <a:pt x="2730588" y="0"/>
                </a:lnTo>
                <a:cubicBezTo>
                  <a:pt x="2822741" y="0"/>
                  <a:pt x="2897445" y="74704"/>
                  <a:pt x="2897445" y="166857"/>
                </a:cubicBezTo>
                <a:lnTo>
                  <a:pt x="2897445" y="1501710"/>
                </a:lnTo>
                <a:cubicBezTo>
                  <a:pt x="2897445" y="1593863"/>
                  <a:pt x="2822741" y="1668567"/>
                  <a:pt x="2730588" y="1668567"/>
                </a:cubicBezTo>
                <a:lnTo>
                  <a:pt x="166857" y="1668567"/>
                </a:lnTo>
                <a:cubicBezTo>
                  <a:pt x="74704" y="1668567"/>
                  <a:pt x="0" y="1593863"/>
                  <a:pt x="0" y="1501710"/>
                </a:cubicBezTo>
                <a:lnTo>
                  <a:pt x="0" y="166857"/>
                </a:lnTo>
                <a:close/>
              </a:path>
            </a:pathLst>
          </a:custGeom>
          <a:ln w="57150">
            <a:solidFill>
              <a:srgbClr val="C00000"/>
            </a:solidFill>
          </a:ln>
        </p:spPr>
        <p:style>
          <a:lnRef idx="2">
            <a:schemeClr val="accent3"/>
          </a:lnRef>
          <a:fillRef idx="1">
            <a:schemeClr val="lt1"/>
          </a:fillRef>
          <a:effectRef idx="0">
            <a:schemeClr val="accent3"/>
          </a:effectRef>
          <a:fontRef idx="minor">
            <a:schemeClr val="dk1">
              <a:hueOff val="0"/>
              <a:satOff val="0"/>
              <a:lumOff val="0"/>
              <a:alphaOff val="0"/>
            </a:schemeClr>
          </a:fontRef>
        </p:style>
        <p:txBody>
          <a:bodyPr spcFirstLastPara="0" vert="horz" wrap="square" lIns="155551" tIns="155551" rIns="155551" bIns="155551" numCol="1" spcCol="1270" anchor="ctr" anchorCtr="0">
            <a:noAutofit/>
          </a:bodyPr>
          <a:lstStyle/>
          <a:p>
            <a:pPr marL="0" lvl="0" indent="0" algn="ctr" defTabSz="1244600">
              <a:lnSpc>
                <a:spcPct val="90000"/>
              </a:lnSpc>
              <a:spcBef>
                <a:spcPct val="0"/>
              </a:spcBef>
              <a:spcAft>
                <a:spcPct val="35000"/>
              </a:spcAft>
              <a:buNone/>
            </a:pPr>
            <a:r>
              <a:rPr lang="es-ES" sz="2800" kern="1200" dirty="0"/>
              <a:t>Optimización del Riesgo</a:t>
            </a:r>
          </a:p>
        </p:txBody>
      </p:sp>
      <p:sp>
        <p:nvSpPr>
          <p:cNvPr id="12" name="Forma libre: forma 11">
            <a:extLst>
              <a:ext uri="{FF2B5EF4-FFF2-40B4-BE49-F238E27FC236}">
                <a16:creationId xmlns:a16="http://schemas.microsoft.com/office/drawing/2014/main" id="{41974075-BD05-4B2E-86B6-67B754AE4FC6}"/>
              </a:ext>
            </a:extLst>
          </p:cNvPr>
          <p:cNvSpPr/>
          <p:nvPr/>
        </p:nvSpPr>
        <p:spPr>
          <a:xfrm>
            <a:off x="7784806" y="4323831"/>
            <a:ext cx="2897445" cy="1668567"/>
          </a:xfrm>
          <a:custGeom>
            <a:avLst/>
            <a:gdLst>
              <a:gd name="connsiteX0" fmla="*/ 0 w 2897445"/>
              <a:gd name="connsiteY0" fmla="*/ 166857 h 1668567"/>
              <a:gd name="connsiteX1" fmla="*/ 166857 w 2897445"/>
              <a:gd name="connsiteY1" fmla="*/ 0 h 1668567"/>
              <a:gd name="connsiteX2" fmla="*/ 2730588 w 2897445"/>
              <a:gd name="connsiteY2" fmla="*/ 0 h 1668567"/>
              <a:gd name="connsiteX3" fmla="*/ 2897445 w 2897445"/>
              <a:gd name="connsiteY3" fmla="*/ 166857 h 1668567"/>
              <a:gd name="connsiteX4" fmla="*/ 2897445 w 2897445"/>
              <a:gd name="connsiteY4" fmla="*/ 1501710 h 1668567"/>
              <a:gd name="connsiteX5" fmla="*/ 2730588 w 2897445"/>
              <a:gd name="connsiteY5" fmla="*/ 1668567 h 1668567"/>
              <a:gd name="connsiteX6" fmla="*/ 166857 w 2897445"/>
              <a:gd name="connsiteY6" fmla="*/ 1668567 h 1668567"/>
              <a:gd name="connsiteX7" fmla="*/ 0 w 2897445"/>
              <a:gd name="connsiteY7" fmla="*/ 1501710 h 1668567"/>
              <a:gd name="connsiteX8" fmla="*/ 0 w 2897445"/>
              <a:gd name="connsiteY8" fmla="*/ 166857 h 166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7445" h="1668567">
                <a:moveTo>
                  <a:pt x="0" y="166857"/>
                </a:moveTo>
                <a:cubicBezTo>
                  <a:pt x="0" y="74704"/>
                  <a:pt x="74704" y="0"/>
                  <a:pt x="166857" y="0"/>
                </a:cubicBezTo>
                <a:lnTo>
                  <a:pt x="2730588" y="0"/>
                </a:lnTo>
                <a:cubicBezTo>
                  <a:pt x="2822741" y="0"/>
                  <a:pt x="2897445" y="74704"/>
                  <a:pt x="2897445" y="166857"/>
                </a:cubicBezTo>
                <a:lnTo>
                  <a:pt x="2897445" y="1501710"/>
                </a:lnTo>
                <a:cubicBezTo>
                  <a:pt x="2897445" y="1593863"/>
                  <a:pt x="2822741" y="1668567"/>
                  <a:pt x="2730588" y="1668567"/>
                </a:cubicBezTo>
                <a:lnTo>
                  <a:pt x="166857" y="1668567"/>
                </a:lnTo>
                <a:cubicBezTo>
                  <a:pt x="74704" y="1668567"/>
                  <a:pt x="0" y="1593863"/>
                  <a:pt x="0" y="1501710"/>
                </a:cubicBezTo>
                <a:lnTo>
                  <a:pt x="0" y="166857"/>
                </a:lnTo>
                <a:close/>
              </a:path>
            </a:pathLst>
          </a:custGeom>
          <a:ln w="57150">
            <a:solidFill>
              <a:srgbClr val="C00000"/>
            </a:solidFill>
          </a:ln>
        </p:spPr>
        <p:style>
          <a:lnRef idx="2">
            <a:schemeClr val="accent1"/>
          </a:lnRef>
          <a:fillRef idx="1">
            <a:schemeClr val="lt1"/>
          </a:fillRef>
          <a:effectRef idx="0">
            <a:schemeClr val="accent1"/>
          </a:effectRef>
          <a:fontRef idx="minor">
            <a:schemeClr val="dk1">
              <a:hueOff val="0"/>
              <a:satOff val="0"/>
              <a:lumOff val="0"/>
              <a:alphaOff val="0"/>
            </a:schemeClr>
          </a:fontRef>
        </p:style>
        <p:txBody>
          <a:bodyPr spcFirstLastPara="0" vert="horz" wrap="square" lIns="155551" tIns="155551" rIns="155551" bIns="155551" numCol="1" spcCol="1270" anchor="ctr" anchorCtr="0">
            <a:noAutofit/>
          </a:bodyPr>
          <a:lstStyle/>
          <a:p>
            <a:pPr marL="0" lvl="0" indent="0" algn="ctr" defTabSz="1244600">
              <a:lnSpc>
                <a:spcPct val="90000"/>
              </a:lnSpc>
              <a:spcBef>
                <a:spcPct val="0"/>
              </a:spcBef>
              <a:spcAft>
                <a:spcPct val="35000"/>
              </a:spcAft>
              <a:buNone/>
            </a:pPr>
            <a:r>
              <a:rPr lang="es-ES" sz="2800" kern="1200" dirty="0"/>
              <a:t>Optimización de Recursos</a:t>
            </a:r>
          </a:p>
        </p:txBody>
      </p:sp>
      <p:sp>
        <p:nvSpPr>
          <p:cNvPr id="5" name="Flecha: a la izquierda y derecha 4">
            <a:extLst>
              <a:ext uri="{FF2B5EF4-FFF2-40B4-BE49-F238E27FC236}">
                <a16:creationId xmlns:a16="http://schemas.microsoft.com/office/drawing/2014/main" id="{ED8E80DC-F264-468C-8A8A-8F8541E64407}"/>
              </a:ext>
            </a:extLst>
          </p:cNvPr>
          <p:cNvSpPr/>
          <p:nvPr/>
        </p:nvSpPr>
        <p:spPr>
          <a:xfrm>
            <a:off x="1503145" y="3502809"/>
            <a:ext cx="9179105" cy="1044652"/>
          </a:xfrm>
          <a:prstGeom prst="leftRightArrow">
            <a:avLst/>
          </a:prstGeom>
        </p:spPr>
        <p:style>
          <a:lnRef idx="1">
            <a:schemeClr val="accent2"/>
          </a:lnRef>
          <a:fillRef idx="2">
            <a:schemeClr val="accent2"/>
          </a:fillRef>
          <a:effectRef idx="1">
            <a:schemeClr val="accent2"/>
          </a:effectRef>
          <a:fontRef idx="minor">
            <a:schemeClr val="dk1"/>
          </a:fontRef>
        </p:style>
        <p:txBody>
          <a:bodyPr wrap="square" tIns="108000" bIns="108000">
            <a:spAutoFit/>
          </a:bodyPr>
          <a:lstStyle/>
          <a:p>
            <a:pPr algn="ctr"/>
            <a:r>
              <a:rPr lang="es-ES" sz="2000" b="1" dirty="0">
                <a:solidFill>
                  <a:srgbClr val="A40000"/>
                </a:solidFill>
                <a:latin typeface="Verdana" panose="020B0604030504040204" pitchFamily="34" charset="0"/>
                <a:ea typeface="Verdana" panose="020B0604030504040204" pitchFamily="34" charset="0"/>
              </a:rPr>
              <a:t>	CREACIÓN DE VALOR</a:t>
            </a:r>
          </a:p>
        </p:txBody>
      </p:sp>
      <p:pic>
        <p:nvPicPr>
          <p:cNvPr id="1026" name="Picture 2" descr="Autoayuda – Fundación TTM">
            <a:extLst>
              <a:ext uri="{FF2B5EF4-FFF2-40B4-BE49-F238E27FC236}">
                <a16:creationId xmlns:a16="http://schemas.microsoft.com/office/drawing/2014/main" id="{5D5FEACA-91F0-4FF1-A8B3-76654FB27E42}"/>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88748" y="485402"/>
            <a:ext cx="3203252" cy="1900234"/>
          </a:xfrm>
          <a:prstGeom prst="rect">
            <a:avLst/>
          </a:prstGeom>
          <a:noFill/>
          <a:extLst>
            <a:ext uri="{909E8E84-426E-40DD-AFC4-6F175D3DCCD1}">
              <a14:hiddenFill xmlns:a14="http://schemas.microsoft.com/office/drawing/2010/main">
                <a:solidFill>
                  <a:srgbClr val="FFFFFF"/>
                </a:solidFill>
              </a14:hiddenFill>
            </a:ext>
          </a:extLst>
        </p:spPr>
      </p:pic>
      <p:pic>
        <p:nvPicPr>
          <p:cNvPr id="14" name="Gráfico 13" descr="Diana">
            <a:extLst>
              <a:ext uri="{FF2B5EF4-FFF2-40B4-BE49-F238E27FC236}">
                <a16:creationId xmlns:a16="http://schemas.microsoft.com/office/drawing/2014/main" id="{A31D660B-9AD3-4C0B-BC00-E5F4BC020F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5082" y="3481507"/>
            <a:ext cx="914400" cy="914400"/>
          </a:xfrm>
          <a:prstGeom prst="rect">
            <a:avLst/>
          </a:prstGeom>
        </p:spPr>
      </p:pic>
    </p:spTree>
    <p:extLst>
      <p:ext uri="{BB962C8B-B14F-4D97-AF65-F5344CB8AC3E}">
        <p14:creationId xmlns:p14="http://schemas.microsoft.com/office/powerpoint/2010/main" val="1027135247"/>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B88CC-5D8C-496F-BD2B-50DE58C55E89}"/>
              </a:ext>
            </a:extLst>
          </p:cNvPr>
          <p:cNvSpPr>
            <a:spLocks noGrp="1"/>
          </p:cNvSpPr>
          <p:nvPr>
            <p:ph type="title"/>
          </p:nvPr>
        </p:nvSpPr>
        <p:spPr/>
        <p:txBody>
          <a:bodyPr/>
          <a:lstStyle/>
          <a:p>
            <a:r>
              <a:rPr lang="es-ES" dirty="0"/>
              <a:t>El Plan Estratégico de Sistemas de Información</a:t>
            </a:r>
          </a:p>
        </p:txBody>
      </p:sp>
      <p:pic>
        <p:nvPicPr>
          <p:cNvPr id="57" name="Picture 56">
            <a:extLst>
              <a:ext uri="{FF2B5EF4-FFF2-40B4-BE49-F238E27FC236}">
                <a16:creationId xmlns:a16="http://schemas.microsoft.com/office/drawing/2014/main" id="{023D453B-8945-48A9-929D-9217F81BB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119" y="508458"/>
            <a:ext cx="10734498" cy="5729668"/>
          </a:xfrm>
          <a:prstGeom prst="rect">
            <a:avLst/>
          </a:prstGeom>
        </p:spPr>
      </p:pic>
      <p:sp>
        <p:nvSpPr>
          <p:cNvPr id="59" name="Rectangle 58">
            <a:extLst>
              <a:ext uri="{FF2B5EF4-FFF2-40B4-BE49-F238E27FC236}">
                <a16:creationId xmlns:a16="http://schemas.microsoft.com/office/drawing/2014/main" id="{5B1ED3F9-5F87-413A-9A6C-5A2C8F859D88}"/>
              </a:ext>
            </a:extLst>
          </p:cNvPr>
          <p:cNvSpPr/>
          <p:nvPr/>
        </p:nvSpPr>
        <p:spPr>
          <a:xfrm>
            <a:off x="2943498" y="6258446"/>
            <a:ext cx="9065623" cy="474340"/>
          </a:xfrm>
          <a:prstGeom prst="rect">
            <a:avLst/>
          </a:prstGeom>
          <a:solidFill>
            <a:schemeClr val="tx1"/>
          </a:solidFill>
        </p:spPr>
        <p:txBody>
          <a:bodyPr wrap="square" tIns="36000" bIns="72000">
            <a:spAutoFit/>
          </a:bodyPr>
          <a:lstStyle/>
          <a:p>
            <a:r>
              <a:rPr lang="es-ES" sz="1200" b="1" dirty="0">
                <a:solidFill>
                  <a:schemeClr val="bg1"/>
                </a:solidFill>
                <a:latin typeface="Verdana" panose="020B0604030504040204" pitchFamily="34" charset="0"/>
                <a:ea typeface="Verdana" panose="020B0604030504040204" pitchFamily="34" charset="0"/>
              </a:rPr>
              <a:t> Modelo integración entre la formulación de la estrategia y la planificación de TI/SI</a:t>
            </a:r>
            <a:r>
              <a:rPr lang="es-ES" sz="1200" dirty="0">
                <a:solidFill>
                  <a:schemeClr val="bg1"/>
                </a:solidFill>
                <a:latin typeface="Verdana" panose="020B0604030504040204" pitchFamily="34" charset="0"/>
                <a:ea typeface="Verdana" panose="020B0604030504040204" pitchFamily="34" charset="0"/>
              </a:rPr>
              <a:t>. </a:t>
            </a:r>
            <a:br>
              <a:rPr lang="es-ES" sz="1200" dirty="0">
                <a:solidFill>
                  <a:schemeClr val="bg1"/>
                </a:solidFill>
                <a:latin typeface="Verdana" panose="020B0604030504040204" pitchFamily="34" charset="0"/>
                <a:ea typeface="Verdana" panose="020B0604030504040204" pitchFamily="34" charset="0"/>
              </a:rPr>
            </a:br>
            <a:r>
              <a:rPr lang="es-ES" sz="1200" dirty="0">
                <a:solidFill>
                  <a:schemeClr val="bg1"/>
                </a:solidFill>
                <a:latin typeface="Verdana" panose="020B0604030504040204" pitchFamily="34" charset="0"/>
                <a:ea typeface="Verdana" panose="020B0604030504040204" pitchFamily="34" charset="0"/>
              </a:rPr>
              <a:t> Basado en Ignacio Gil y Pilar Conesa (UPV, 2017)</a:t>
            </a:r>
          </a:p>
        </p:txBody>
      </p:sp>
    </p:spTree>
    <p:extLst>
      <p:ext uri="{BB962C8B-B14F-4D97-AF65-F5344CB8AC3E}">
        <p14:creationId xmlns:p14="http://schemas.microsoft.com/office/powerpoint/2010/main" val="2794454223"/>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87EE5-165B-4B6E-AE6A-848943CCB21D}"/>
              </a:ext>
            </a:extLst>
          </p:cNvPr>
          <p:cNvSpPr>
            <a:spLocks noGrp="1"/>
          </p:cNvSpPr>
          <p:nvPr>
            <p:ph type="title"/>
          </p:nvPr>
        </p:nvSpPr>
        <p:spPr>
          <a:xfrm>
            <a:off x="1394884" y="4241105"/>
            <a:ext cx="10363200" cy="769441"/>
          </a:xfrm>
        </p:spPr>
        <p:txBody>
          <a:bodyPr/>
          <a:lstStyle/>
          <a:p>
            <a:r>
              <a:rPr lang="es-ES" dirty="0"/>
              <a:t>Las TIC y los Objetivos Estratégicos</a:t>
            </a:r>
          </a:p>
        </p:txBody>
      </p:sp>
    </p:spTree>
    <p:extLst>
      <p:ext uri="{BB962C8B-B14F-4D97-AF65-F5344CB8AC3E}">
        <p14:creationId xmlns:p14="http://schemas.microsoft.com/office/powerpoint/2010/main" val="696792973"/>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7324DD-CAF2-4A81-A1D5-A1B5E71AC660}"/>
              </a:ext>
            </a:extLst>
          </p:cNvPr>
          <p:cNvSpPr>
            <a:spLocks noGrp="1"/>
          </p:cNvSpPr>
          <p:nvPr>
            <p:ph type="title"/>
          </p:nvPr>
        </p:nvSpPr>
        <p:spPr/>
        <p:txBody>
          <a:bodyPr/>
          <a:lstStyle/>
          <a:p>
            <a:r>
              <a:rPr lang="es-ES" dirty="0"/>
              <a:t>Las TIC y los Objetivos Estratégicos</a:t>
            </a:r>
          </a:p>
        </p:txBody>
      </p:sp>
      <p:sp>
        <p:nvSpPr>
          <p:cNvPr id="3" name="CuadroTexto 2">
            <a:extLst>
              <a:ext uri="{FF2B5EF4-FFF2-40B4-BE49-F238E27FC236}">
                <a16:creationId xmlns:a16="http://schemas.microsoft.com/office/drawing/2014/main" id="{22A7500E-6B89-4019-893F-90044B4F814A}"/>
              </a:ext>
            </a:extLst>
          </p:cNvPr>
          <p:cNvSpPr txBox="1"/>
          <p:nvPr/>
        </p:nvSpPr>
        <p:spPr>
          <a:xfrm>
            <a:off x="751840" y="1121970"/>
            <a:ext cx="11023600" cy="4061048"/>
          </a:xfrm>
          <a:prstGeom prst="rect">
            <a:avLst/>
          </a:prstGeom>
          <a:noFill/>
        </p:spPr>
        <p:txBody>
          <a:bodyPr wrap="square" rtlCol="0">
            <a:spAutoFit/>
          </a:bodyPr>
          <a:lstStyle/>
          <a:p>
            <a:pPr>
              <a:lnSpc>
                <a:spcPts val="3000"/>
              </a:lnSpc>
              <a:spcAft>
                <a:spcPts val="1200"/>
              </a:spcAft>
            </a:pPr>
            <a:r>
              <a:rPr lang="es-ES" sz="2400" dirty="0">
                <a:latin typeface="Verdana" panose="020B0604030504040204" pitchFamily="34" charset="0"/>
                <a:ea typeface="Verdana" panose="020B0604030504040204" pitchFamily="34" charset="0"/>
              </a:rPr>
              <a:t>Según Laudon &amp; Laudon, las empresas invierten principalmente en TIC para alcanzar seis tipos de objetivos estratégicos:</a:t>
            </a:r>
          </a:p>
          <a:p>
            <a:pPr marL="715963" indent="-360363">
              <a:lnSpc>
                <a:spcPts val="3000"/>
              </a:lnSpc>
              <a:spcAft>
                <a:spcPts val="1200"/>
              </a:spcAft>
            </a:pPr>
            <a:r>
              <a:rPr lang="es-ES" sz="2400" dirty="0">
                <a:latin typeface="Verdana" panose="020B0604030504040204" pitchFamily="34" charset="0"/>
                <a:ea typeface="Verdana" panose="020B0604030504040204" pitchFamily="34" charset="0"/>
              </a:rPr>
              <a:t>1. Alcanzar la </a:t>
            </a:r>
            <a:r>
              <a:rPr lang="es-ES" sz="2400" dirty="0">
                <a:solidFill>
                  <a:srgbClr val="C00000"/>
                </a:solidFill>
                <a:latin typeface="Verdana" panose="020B0604030504040204" pitchFamily="34" charset="0"/>
                <a:ea typeface="Verdana" panose="020B0604030504040204" pitchFamily="34" charset="0"/>
              </a:rPr>
              <a:t>Excelencia Operativa</a:t>
            </a:r>
            <a:r>
              <a:rPr lang="es-ES" sz="2400" dirty="0">
                <a:latin typeface="Verdana" panose="020B0604030504040204" pitchFamily="34" charset="0"/>
                <a:ea typeface="Verdana" panose="020B0604030504040204" pitchFamily="34" charset="0"/>
              </a:rPr>
              <a:t>.</a:t>
            </a:r>
          </a:p>
          <a:p>
            <a:pPr marL="715963" indent="-360363">
              <a:lnSpc>
                <a:spcPts val="3000"/>
              </a:lnSpc>
              <a:spcAft>
                <a:spcPts val="1200"/>
              </a:spcAft>
            </a:pPr>
            <a:r>
              <a:rPr lang="es-ES" sz="2400" dirty="0">
                <a:latin typeface="Verdana" panose="020B0604030504040204" pitchFamily="34" charset="0"/>
                <a:ea typeface="Verdana" panose="020B0604030504040204" pitchFamily="34" charset="0"/>
              </a:rPr>
              <a:t>2. </a:t>
            </a:r>
            <a:r>
              <a:rPr lang="es-ES" sz="2400" dirty="0">
                <a:solidFill>
                  <a:srgbClr val="C00000"/>
                </a:solidFill>
                <a:latin typeface="Verdana" panose="020B0604030504040204" pitchFamily="34" charset="0"/>
                <a:ea typeface="Verdana" panose="020B0604030504040204" pitchFamily="34" charset="0"/>
              </a:rPr>
              <a:t>Nuevos productos, servicios y</a:t>
            </a:r>
            <a:r>
              <a:rPr lang="es-ES" sz="2400" dirty="0">
                <a:latin typeface="Verdana" panose="020B0604030504040204" pitchFamily="34" charset="0"/>
                <a:ea typeface="Verdana" panose="020B0604030504040204" pitchFamily="34" charset="0"/>
              </a:rPr>
              <a:t> cambio del </a:t>
            </a:r>
            <a:r>
              <a:rPr lang="es-ES" sz="2400" dirty="0">
                <a:solidFill>
                  <a:srgbClr val="C00000"/>
                </a:solidFill>
                <a:latin typeface="Verdana" panose="020B0604030504040204" pitchFamily="34" charset="0"/>
                <a:ea typeface="Verdana" panose="020B0604030504040204" pitchFamily="34" charset="0"/>
              </a:rPr>
              <a:t>modelo de negocios</a:t>
            </a:r>
            <a:r>
              <a:rPr lang="es-ES" sz="2400" dirty="0">
                <a:latin typeface="Verdana" panose="020B0604030504040204" pitchFamily="34" charset="0"/>
                <a:ea typeface="Verdana" panose="020B0604030504040204" pitchFamily="34" charset="0"/>
              </a:rPr>
              <a:t>.</a:t>
            </a:r>
          </a:p>
          <a:p>
            <a:pPr marL="715963" indent="-360363">
              <a:lnSpc>
                <a:spcPts val="3000"/>
              </a:lnSpc>
              <a:spcAft>
                <a:spcPts val="1200"/>
              </a:spcAft>
            </a:pPr>
            <a:r>
              <a:rPr lang="es-ES" sz="2400" dirty="0">
                <a:latin typeface="Verdana" panose="020B0604030504040204" pitchFamily="34" charset="0"/>
                <a:ea typeface="Verdana" panose="020B0604030504040204" pitchFamily="34" charset="0"/>
              </a:rPr>
              <a:t>3. </a:t>
            </a:r>
            <a:r>
              <a:rPr lang="es-ES" sz="2400" dirty="0">
                <a:solidFill>
                  <a:srgbClr val="C00000"/>
                </a:solidFill>
                <a:latin typeface="Verdana" panose="020B0604030504040204" pitchFamily="34" charset="0"/>
                <a:ea typeface="Verdana" panose="020B0604030504040204" pitchFamily="34" charset="0"/>
              </a:rPr>
              <a:t>Mayor comunicación </a:t>
            </a:r>
            <a:r>
              <a:rPr lang="es-ES" sz="2400" dirty="0">
                <a:latin typeface="Verdana" panose="020B0604030504040204" pitchFamily="34" charset="0"/>
                <a:ea typeface="Verdana" panose="020B0604030504040204" pitchFamily="34" charset="0"/>
              </a:rPr>
              <a:t>con clientes y proveedores</a:t>
            </a:r>
          </a:p>
          <a:p>
            <a:pPr marL="715963" indent="-360363">
              <a:lnSpc>
                <a:spcPts val="3000"/>
              </a:lnSpc>
              <a:spcAft>
                <a:spcPts val="1200"/>
              </a:spcAft>
            </a:pPr>
            <a:r>
              <a:rPr lang="es-ES" sz="2400" dirty="0">
                <a:latin typeface="Verdana" panose="020B0604030504040204" pitchFamily="34" charset="0"/>
                <a:ea typeface="Verdana" panose="020B0604030504040204" pitchFamily="34" charset="0"/>
              </a:rPr>
              <a:t>4. Mejorar la </a:t>
            </a:r>
            <a:r>
              <a:rPr lang="es-ES" sz="2400" dirty="0">
                <a:solidFill>
                  <a:srgbClr val="C00000"/>
                </a:solidFill>
                <a:latin typeface="Verdana" panose="020B0604030504040204" pitchFamily="34" charset="0"/>
                <a:ea typeface="Verdana" panose="020B0604030504040204" pitchFamily="34" charset="0"/>
              </a:rPr>
              <a:t>toma de decisiones</a:t>
            </a:r>
          </a:p>
          <a:p>
            <a:pPr marL="715963" indent="-360363">
              <a:lnSpc>
                <a:spcPts val="3000"/>
              </a:lnSpc>
              <a:spcAft>
                <a:spcPts val="1200"/>
              </a:spcAft>
            </a:pPr>
            <a:r>
              <a:rPr lang="es-ES" sz="2400" dirty="0">
                <a:latin typeface="Verdana" panose="020B0604030504040204" pitchFamily="34" charset="0"/>
                <a:ea typeface="Verdana" panose="020B0604030504040204" pitchFamily="34" charset="0"/>
              </a:rPr>
              <a:t>5. </a:t>
            </a:r>
            <a:r>
              <a:rPr lang="es-ES" sz="2400" dirty="0">
                <a:solidFill>
                  <a:srgbClr val="C00000"/>
                </a:solidFill>
                <a:latin typeface="Verdana" panose="020B0604030504040204" pitchFamily="34" charset="0"/>
                <a:ea typeface="Verdana" panose="020B0604030504040204" pitchFamily="34" charset="0"/>
              </a:rPr>
              <a:t>Supervivencia</a:t>
            </a:r>
            <a:r>
              <a:rPr lang="es-ES" sz="2400" dirty="0">
                <a:latin typeface="Verdana" panose="020B0604030504040204" pitchFamily="34" charset="0"/>
                <a:ea typeface="Verdana" panose="020B0604030504040204" pitchFamily="34" charset="0"/>
              </a:rPr>
              <a:t> </a:t>
            </a:r>
          </a:p>
          <a:p>
            <a:pPr marL="715963" indent="-360363">
              <a:lnSpc>
                <a:spcPts val="3000"/>
              </a:lnSpc>
              <a:spcAft>
                <a:spcPts val="1200"/>
              </a:spcAft>
            </a:pPr>
            <a:r>
              <a:rPr lang="es-ES" sz="2400" dirty="0">
                <a:latin typeface="Verdana" panose="020B0604030504040204" pitchFamily="34" charset="0"/>
                <a:ea typeface="Verdana" panose="020B0604030504040204" pitchFamily="34" charset="0"/>
              </a:rPr>
              <a:t>6. Creación de una </a:t>
            </a:r>
            <a:r>
              <a:rPr lang="es-ES" sz="2400" dirty="0">
                <a:solidFill>
                  <a:srgbClr val="C00000"/>
                </a:solidFill>
                <a:latin typeface="Verdana" panose="020B0604030504040204" pitchFamily="34" charset="0"/>
                <a:ea typeface="Verdana" panose="020B0604030504040204" pitchFamily="34" charset="0"/>
              </a:rPr>
              <a:t>ventaja competitiva</a:t>
            </a:r>
          </a:p>
        </p:txBody>
      </p:sp>
      <p:pic>
        <p:nvPicPr>
          <p:cNvPr id="4102" name="Picture 6" descr="sistemas de información gerencial-kenneth laudon-9786073236966">
            <a:extLst>
              <a:ext uri="{FF2B5EF4-FFF2-40B4-BE49-F238E27FC236}">
                <a16:creationId xmlns:a16="http://schemas.microsoft.com/office/drawing/2014/main" id="{08561923-7D37-44A0-8FDA-F8FB3A93F4B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rot="402411">
            <a:off x="9437596" y="3669985"/>
            <a:ext cx="2181225" cy="2809875"/>
          </a:xfrm>
          <a:prstGeom prst="rect">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654343"/>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0DE06-81C7-461F-9AE6-90ACD96D7077}"/>
              </a:ext>
            </a:extLst>
          </p:cNvPr>
          <p:cNvSpPr>
            <a:spLocks noGrp="1"/>
          </p:cNvSpPr>
          <p:nvPr>
            <p:ph type="title"/>
          </p:nvPr>
        </p:nvSpPr>
        <p:spPr/>
        <p:txBody>
          <a:bodyPr/>
          <a:lstStyle/>
          <a:p>
            <a:r>
              <a:rPr lang="es-ES"/>
              <a:t>Objetivos Estratégicos a alcanzar con las TIC</a:t>
            </a:r>
            <a:endParaRPr lang="es-ES" dirty="0"/>
          </a:p>
        </p:txBody>
      </p:sp>
      <p:sp>
        <p:nvSpPr>
          <p:cNvPr id="3" name="Rectángulo 2">
            <a:extLst>
              <a:ext uri="{FF2B5EF4-FFF2-40B4-BE49-F238E27FC236}">
                <a16:creationId xmlns:a16="http://schemas.microsoft.com/office/drawing/2014/main" id="{FA1F1F6B-7925-4338-AD79-928840736CC2}"/>
              </a:ext>
            </a:extLst>
          </p:cNvPr>
          <p:cNvSpPr/>
          <p:nvPr/>
        </p:nvSpPr>
        <p:spPr>
          <a:xfrm>
            <a:off x="1260619" y="1061756"/>
            <a:ext cx="8818101" cy="4516621"/>
          </a:xfrm>
          <a:prstGeom prst="rect">
            <a:avLst/>
          </a:prstGeom>
        </p:spPr>
        <p:txBody>
          <a:bodyPr wrap="square">
            <a:spAutoFit/>
          </a:bodyPr>
          <a:lstStyle/>
          <a:p>
            <a:pPr marL="444500" indent="-444500">
              <a:spcAft>
                <a:spcPts val="900"/>
              </a:spcAft>
            </a:pPr>
            <a:r>
              <a:rPr lang="es-ES" sz="2200" b="1" dirty="0">
                <a:latin typeface="Verdana" panose="020B0604030504040204" pitchFamily="34" charset="0"/>
              </a:rPr>
              <a:t>1. Alcanzar la excelencia operativa</a:t>
            </a:r>
            <a:r>
              <a:rPr lang="es-ES" sz="2200" b="1" dirty="0">
                <a:solidFill>
                  <a:schemeClr val="tx1">
                    <a:lumMod val="65000"/>
                    <a:lumOff val="35000"/>
                  </a:schemeClr>
                </a:solidFill>
                <a:latin typeface="Verdana" panose="020B0604030504040204" pitchFamily="34" charset="0"/>
              </a:rPr>
              <a:t>:</a:t>
            </a:r>
            <a:endParaRPr lang="es-ES" sz="2200" dirty="0">
              <a:solidFill>
                <a:schemeClr val="tx1">
                  <a:lumMod val="65000"/>
                  <a:lumOff val="35000"/>
                </a:schemeClr>
              </a:solidFill>
              <a:latin typeface="Verdana" panose="020B0604030504040204" pitchFamily="34" charset="0"/>
            </a:endParaRPr>
          </a:p>
          <a:p>
            <a:pPr marL="444500" indent="-444500">
              <a:spcAft>
                <a:spcPts val="900"/>
              </a:spcAft>
            </a:pPr>
            <a:r>
              <a:rPr lang="es-ES" sz="2200" dirty="0">
                <a:latin typeface="Verdana" panose="020B0604030504040204" pitchFamily="34" charset="0"/>
              </a:rPr>
              <a:t>	Mejorar la eficiencia para lograr mayor rentabilidad.</a:t>
            </a:r>
          </a:p>
          <a:p>
            <a:pPr marL="444500" indent="-444500">
              <a:spcAft>
                <a:spcPts val="900"/>
              </a:spcAft>
            </a:pPr>
            <a:r>
              <a:rPr lang="es-ES" sz="2200" dirty="0">
                <a:solidFill>
                  <a:schemeClr val="tx1">
                    <a:lumMod val="65000"/>
                    <a:lumOff val="35000"/>
                  </a:schemeClr>
                </a:solidFill>
                <a:latin typeface="Verdana" panose="020B0604030504040204" pitchFamily="34" charset="0"/>
              </a:rPr>
              <a:t>	</a:t>
            </a:r>
            <a:r>
              <a:rPr lang="es-ES" sz="2200" dirty="0">
                <a:solidFill>
                  <a:schemeClr val="bg1">
                    <a:lumMod val="50000"/>
                  </a:schemeClr>
                </a:solidFill>
                <a:latin typeface="Verdana" panose="020B0604030504040204" pitchFamily="34" charset="0"/>
              </a:rPr>
              <a:t>Los Sistemas de Información y la tecnología pueden constituirse en una herramienta importante que ayude a lograr una mayor eficiencia y </a:t>
            </a:r>
            <a:r>
              <a:rPr lang="es-ES" sz="2200" b="1" dirty="0">
                <a:solidFill>
                  <a:schemeClr val="bg1">
                    <a:lumMod val="50000"/>
                  </a:schemeClr>
                </a:solidFill>
                <a:latin typeface="Verdana" panose="020B0604030504040204" pitchFamily="34" charset="0"/>
              </a:rPr>
              <a:t>productividad.</a:t>
            </a:r>
            <a:endParaRPr lang="es-ES" sz="2200" dirty="0">
              <a:solidFill>
                <a:schemeClr val="bg1">
                  <a:lumMod val="50000"/>
                </a:schemeClr>
              </a:solidFill>
              <a:latin typeface="Verdana" panose="020B0604030504040204" pitchFamily="34" charset="0"/>
            </a:endParaRPr>
          </a:p>
          <a:p>
            <a:pPr marL="444500" indent="-444500">
              <a:spcAft>
                <a:spcPts val="900"/>
              </a:spcAft>
            </a:pPr>
            <a:endParaRPr lang="es-ES" sz="2200" b="1" dirty="0">
              <a:solidFill>
                <a:srgbClr val="C00000"/>
              </a:solidFill>
              <a:latin typeface="Verdana" panose="020B0604030504040204" pitchFamily="34" charset="0"/>
            </a:endParaRPr>
          </a:p>
          <a:p>
            <a:pPr marL="444500" indent="-444500">
              <a:spcAft>
                <a:spcPts val="900"/>
              </a:spcAft>
            </a:pPr>
            <a:r>
              <a:rPr lang="es-ES" sz="2100" b="1" dirty="0">
                <a:solidFill>
                  <a:srgbClr val="C00000"/>
                </a:solidFill>
                <a:latin typeface="Verdana" panose="020B0604030504040204" pitchFamily="34" charset="0"/>
              </a:rPr>
              <a:t>	</a:t>
            </a:r>
            <a:r>
              <a:rPr lang="es-ES" sz="2100" b="1" u="sng" dirty="0">
                <a:solidFill>
                  <a:srgbClr val="A40000"/>
                </a:solidFill>
                <a:latin typeface="Verdana" panose="020B0604030504040204" pitchFamily="34" charset="0"/>
              </a:rPr>
              <a:t>Ejemplo de Acción Estratégica</a:t>
            </a:r>
            <a:r>
              <a:rPr lang="es-ES" sz="2100" dirty="0">
                <a:solidFill>
                  <a:srgbClr val="A40000"/>
                </a:solidFill>
                <a:latin typeface="Verdana" panose="020B0604030504040204" pitchFamily="34" charset="0"/>
              </a:rPr>
              <a:t>:</a:t>
            </a:r>
          </a:p>
          <a:p>
            <a:pPr marL="444500" indent="-444500">
              <a:spcAft>
                <a:spcPts val="900"/>
              </a:spcAft>
            </a:pPr>
            <a:r>
              <a:rPr lang="es-ES" sz="2100" dirty="0">
                <a:solidFill>
                  <a:srgbClr val="A40000"/>
                </a:solidFill>
                <a:latin typeface="Verdana" panose="020B0604030504040204" pitchFamily="34" charset="0"/>
              </a:rPr>
              <a:t>	Disminuir </a:t>
            </a:r>
            <a:r>
              <a:rPr lang="es-ES" sz="2100" b="1" dirty="0">
                <a:solidFill>
                  <a:srgbClr val="A40000"/>
                </a:solidFill>
                <a:latin typeface="Verdana" panose="020B0604030504040204" pitchFamily="34" charset="0"/>
              </a:rPr>
              <a:t>en un 20% </a:t>
            </a:r>
            <a:r>
              <a:rPr lang="es-ES" sz="2100" dirty="0">
                <a:solidFill>
                  <a:srgbClr val="A40000"/>
                </a:solidFill>
                <a:latin typeface="Verdana" panose="020B0604030504040204" pitchFamily="34" charset="0"/>
              </a:rPr>
              <a:t>los costes operativos </a:t>
            </a:r>
            <a:br>
              <a:rPr lang="es-ES" sz="2100" dirty="0">
                <a:solidFill>
                  <a:srgbClr val="A40000"/>
                </a:solidFill>
                <a:latin typeface="Verdana" panose="020B0604030504040204" pitchFamily="34" charset="0"/>
              </a:rPr>
            </a:br>
            <a:r>
              <a:rPr lang="es-ES" sz="2100" b="1" dirty="0">
                <a:solidFill>
                  <a:srgbClr val="A40000"/>
                </a:solidFill>
                <a:latin typeface="Verdana" panose="020B0604030504040204" pitchFamily="34" charset="0"/>
              </a:rPr>
              <a:t>para el año 2025 </a:t>
            </a:r>
            <a:r>
              <a:rPr lang="es-ES" sz="2100" dirty="0">
                <a:solidFill>
                  <a:srgbClr val="A40000"/>
                </a:solidFill>
                <a:latin typeface="Verdana" panose="020B0604030504040204" pitchFamily="34" charset="0"/>
              </a:rPr>
              <a:t>mediante el uso de Green IT.</a:t>
            </a:r>
          </a:p>
          <a:p>
            <a:pPr marL="444500" indent="-444500">
              <a:spcAft>
                <a:spcPts val="900"/>
              </a:spcAft>
            </a:pPr>
            <a:endParaRPr lang="es-ES" sz="2200" dirty="0">
              <a:solidFill>
                <a:srgbClr val="0000CC"/>
              </a:solidFill>
              <a:latin typeface="Verdana" panose="020B0604030504040204" pitchFamily="34" charset="0"/>
            </a:endParaRPr>
          </a:p>
          <a:p>
            <a:pPr marL="444500">
              <a:spcAft>
                <a:spcPts val="900"/>
              </a:spcAft>
            </a:pPr>
            <a:r>
              <a:rPr lang="es-ES" dirty="0">
                <a:solidFill>
                  <a:srgbClr val="0000CC"/>
                </a:solidFill>
                <a:latin typeface="Verdana" panose="020B0604030504040204" pitchFamily="34" charset="0"/>
                <a:ea typeface="Verdana" panose="020B0604030504040204" pitchFamily="34" charset="0"/>
                <a:hlinkClick r:id="rId3">
                  <a:extLst>
                    <a:ext uri="{A12FA001-AC4F-418D-AE19-62706E023703}">
                      <ahyp:hlinkClr xmlns:ahyp="http://schemas.microsoft.com/office/drawing/2018/hyperlinkcolor" val="tx"/>
                    </a:ext>
                  </a:extLst>
                </a:hlinkClick>
              </a:rPr>
              <a:t>Taco Bell: Firma Electrónica de Contratos</a:t>
            </a:r>
            <a:endParaRPr lang="es-ES" dirty="0">
              <a:solidFill>
                <a:srgbClr val="0000CC"/>
              </a:solidFill>
              <a:latin typeface="Verdana" panose="020B0604030504040204" pitchFamily="34" charset="0"/>
              <a:ea typeface="Verdana" panose="020B0604030504040204" pitchFamily="34" charset="0"/>
            </a:endParaRPr>
          </a:p>
        </p:txBody>
      </p:sp>
      <p:pic>
        <p:nvPicPr>
          <p:cNvPr id="1028" name="Picture 4" descr="Taco Bell Logo Vector (.EPS) Free Download">
            <a:extLst>
              <a:ext uri="{FF2B5EF4-FFF2-40B4-BE49-F238E27FC236}">
                <a16:creationId xmlns:a16="http://schemas.microsoft.com/office/drawing/2014/main" id="{532EAF9A-F277-4B6E-9FC4-7C51BBD15BD6}"/>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77120" y="3956663"/>
            <a:ext cx="1523221" cy="1904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87311"/>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0DE06-81C7-461F-9AE6-90ACD96D7077}"/>
              </a:ext>
            </a:extLst>
          </p:cNvPr>
          <p:cNvSpPr>
            <a:spLocks noGrp="1"/>
          </p:cNvSpPr>
          <p:nvPr>
            <p:ph type="title"/>
          </p:nvPr>
        </p:nvSpPr>
        <p:spPr/>
        <p:txBody>
          <a:bodyPr/>
          <a:lstStyle/>
          <a:p>
            <a:r>
              <a:rPr lang="es-ES"/>
              <a:t>Objetivos Estratégicos a alcanzar con las TIC</a:t>
            </a:r>
            <a:endParaRPr lang="es-ES" dirty="0"/>
          </a:p>
        </p:txBody>
      </p:sp>
      <p:sp>
        <p:nvSpPr>
          <p:cNvPr id="3" name="Rectángulo 2">
            <a:extLst>
              <a:ext uri="{FF2B5EF4-FFF2-40B4-BE49-F238E27FC236}">
                <a16:creationId xmlns:a16="http://schemas.microsoft.com/office/drawing/2014/main" id="{FA1F1F6B-7925-4338-AD79-928840736CC2}"/>
              </a:ext>
            </a:extLst>
          </p:cNvPr>
          <p:cNvSpPr/>
          <p:nvPr/>
        </p:nvSpPr>
        <p:spPr>
          <a:xfrm>
            <a:off x="821509" y="876269"/>
            <a:ext cx="10001053" cy="4308872"/>
          </a:xfrm>
          <a:prstGeom prst="rect">
            <a:avLst/>
          </a:prstGeom>
        </p:spPr>
        <p:txBody>
          <a:bodyPr wrap="square">
            <a:spAutoFit/>
          </a:bodyPr>
          <a:lstStyle/>
          <a:p>
            <a:pPr marL="444500" indent="-444500">
              <a:spcAft>
                <a:spcPts val="900"/>
              </a:spcAft>
            </a:pPr>
            <a:r>
              <a:rPr lang="es-ES" sz="2100" b="1" dirty="0">
                <a:latin typeface="Verdana" panose="020B0604030504040204" pitchFamily="34" charset="0"/>
              </a:rPr>
              <a:t>2. Nuevos productos, servicios y cambio del modelo de negocios</a:t>
            </a:r>
            <a:r>
              <a:rPr lang="es-ES" sz="2100" dirty="0">
                <a:latin typeface="Verdana" panose="020B0604030504040204" pitchFamily="34" charset="0"/>
              </a:rPr>
              <a:t>:</a:t>
            </a:r>
          </a:p>
          <a:p>
            <a:pPr marL="444500" indent="-444500" algn="r"/>
            <a:r>
              <a:rPr lang="es-ES" sz="2100" dirty="0">
                <a:latin typeface="Verdana" panose="020B0604030504040204" pitchFamily="34" charset="0"/>
              </a:rPr>
              <a:t>	</a:t>
            </a:r>
            <a:r>
              <a:rPr lang="es-ES" sz="2100" i="1" dirty="0">
                <a:solidFill>
                  <a:schemeClr val="tx1">
                    <a:lumMod val="75000"/>
                    <a:lumOff val="25000"/>
                  </a:schemeClr>
                </a:solidFill>
                <a:latin typeface="Georgia" panose="02040502050405020303" pitchFamily="18" charset="0"/>
              </a:rPr>
              <a:t>Un</a:t>
            </a:r>
            <a:r>
              <a:rPr lang="es-ES" sz="2100" i="1" dirty="0">
                <a:latin typeface="Georgia" panose="02040502050405020303" pitchFamily="18" charset="0"/>
              </a:rPr>
              <a:t> </a:t>
            </a:r>
            <a:r>
              <a:rPr lang="es-ES" sz="2100" b="1" i="1" dirty="0">
                <a:solidFill>
                  <a:schemeClr val="tx1">
                    <a:lumMod val="75000"/>
                    <a:lumOff val="25000"/>
                  </a:schemeClr>
                </a:solidFill>
                <a:latin typeface="Georgia" panose="02040502050405020303" pitchFamily="18" charset="0"/>
              </a:rPr>
              <a:t>modelo de negocio</a:t>
            </a:r>
            <a:r>
              <a:rPr lang="es-ES" sz="2100" i="1" dirty="0">
                <a:solidFill>
                  <a:schemeClr val="tx1">
                    <a:lumMod val="75000"/>
                    <a:lumOff val="25000"/>
                  </a:schemeClr>
                </a:solidFill>
                <a:latin typeface="Georgia" panose="02040502050405020303" pitchFamily="18" charset="0"/>
              </a:rPr>
              <a:t> describe cómo una organización produce, </a:t>
            </a:r>
            <a:br>
              <a:rPr lang="es-ES" sz="2100" i="1" dirty="0">
                <a:solidFill>
                  <a:schemeClr val="tx1">
                    <a:lumMod val="75000"/>
                    <a:lumOff val="25000"/>
                  </a:schemeClr>
                </a:solidFill>
                <a:latin typeface="Georgia" panose="02040502050405020303" pitchFamily="18" charset="0"/>
              </a:rPr>
            </a:br>
            <a:r>
              <a:rPr lang="es-ES" sz="2100" i="1" dirty="0">
                <a:solidFill>
                  <a:schemeClr val="tx1">
                    <a:lumMod val="75000"/>
                    <a:lumOff val="25000"/>
                  </a:schemeClr>
                </a:solidFill>
                <a:latin typeface="Georgia" panose="02040502050405020303" pitchFamily="18" charset="0"/>
              </a:rPr>
              <a:t>distribuye y vende productos y servicios para crear beneficios.</a:t>
            </a:r>
            <a:br>
              <a:rPr lang="es-ES" sz="2100" i="1" dirty="0">
                <a:solidFill>
                  <a:srgbClr val="000000"/>
                </a:solidFill>
                <a:latin typeface="Georgia" panose="02040502050405020303" pitchFamily="18" charset="0"/>
              </a:rPr>
            </a:br>
            <a:endParaRPr lang="es-ES" sz="2100" i="1" dirty="0">
              <a:solidFill>
                <a:srgbClr val="000000"/>
              </a:solidFill>
              <a:latin typeface="Georgia" panose="02040502050405020303" pitchFamily="18" charset="0"/>
            </a:endParaRPr>
          </a:p>
          <a:p>
            <a:pPr marL="444500" indent="-444500">
              <a:spcAft>
                <a:spcPts val="1200"/>
              </a:spcAft>
            </a:pPr>
            <a:r>
              <a:rPr lang="es-ES" sz="2100" dirty="0">
                <a:solidFill>
                  <a:srgbClr val="C00000"/>
                </a:solidFill>
                <a:latin typeface="Verdana" panose="020B0604030504040204" pitchFamily="34" charset="0"/>
              </a:rPr>
              <a:t>	</a:t>
            </a:r>
            <a:r>
              <a:rPr lang="es-ES" sz="2100" dirty="0">
                <a:solidFill>
                  <a:schemeClr val="bg1">
                    <a:lumMod val="50000"/>
                  </a:schemeClr>
                </a:solidFill>
                <a:latin typeface="Verdana" panose="020B0604030504040204" pitchFamily="34" charset="0"/>
              </a:rPr>
              <a:t>Los sistemas de información y las TIC pueden constituirse en una importante herramienta para el desarrollo de nuevos productos, servicios, y modelos de negocio.</a:t>
            </a:r>
            <a:endParaRPr lang="es-ES" sz="2100" dirty="0">
              <a:solidFill>
                <a:srgbClr val="C00000"/>
              </a:solidFill>
              <a:latin typeface="Verdana" panose="020B0604030504040204" pitchFamily="34" charset="0"/>
            </a:endParaRPr>
          </a:p>
          <a:p>
            <a:pPr marL="444500" indent="-444500">
              <a:spcAft>
                <a:spcPts val="900"/>
              </a:spcAft>
            </a:pPr>
            <a:r>
              <a:rPr lang="es-ES" sz="2100" dirty="0">
                <a:solidFill>
                  <a:schemeClr val="tx1">
                    <a:lumMod val="75000"/>
                    <a:lumOff val="25000"/>
                  </a:schemeClr>
                </a:solidFill>
                <a:latin typeface="Verdana" panose="020B0604030504040204" pitchFamily="34" charset="0"/>
              </a:rPr>
              <a:t>	</a:t>
            </a:r>
            <a:r>
              <a:rPr lang="es-ES" sz="2000" b="1" u="sng" dirty="0">
                <a:solidFill>
                  <a:srgbClr val="A40000"/>
                </a:solidFill>
                <a:latin typeface="Verdana" panose="020B0604030504040204" pitchFamily="34" charset="0"/>
              </a:rPr>
              <a:t>Ejemplo de Acción Estratégica </a:t>
            </a:r>
            <a:r>
              <a:rPr lang="es-ES" sz="2000" dirty="0">
                <a:solidFill>
                  <a:srgbClr val="A40000"/>
                </a:solidFill>
                <a:latin typeface="Verdana" panose="020B0604030504040204" pitchFamily="34" charset="0"/>
              </a:rPr>
              <a:t>:</a:t>
            </a:r>
          </a:p>
          <a:p>
            <a:pPr marL="444500" indent="-444500">
              <a:spcAft>
                <a:spcPts val="900"/>
              </a:spcAft>
            </a:pPr>
            <a:r>
              <a:rPr lang="es-ES" sz="2000" dirty="0">
                <a:solidFill>
                  <a:srgbClr val="A40000"/>
                </a:solidFill>
                <a:latin typeface="Verdana" panose="020B0604030504040204" pitchFamily="34" charset="0"/>
              </a:rPr>
              <a:t>	Desarrollar en los próximos 18 meses, un software que apoye al modelo de negocios, brindando información al detalle de nuestros contenidos y ofreciéndonos información específica sobre el consumo de nuestros usuarios.</a:t>
            </a:r>
            <a:r>
              <a:rPr lang="es-ES" sz="2100" dirty="0">
                <a:solidFill>
                  <a:srgbClr val="C00000"/>
                </a:solidFill>
                <a:latin typeface="Verdana" panose="020B0604030504040204" pitchFamily="34" charset="0"/>
              </a:rPr>
              <a:t>	</a:t>
            </a:r>
            <a:endParaRPr lang="es-ES" sz="2100" dirty="0">
              <a:solidFill>
                <a:srgbClr val="C00000"/>
              </a:solidFill>
            </a:endParaRPr>
          </a:p>
        </p:txBody>
      </p:sp>
      <p:pic>
        <p:nvPicPr>
          <p:cNvPr id="2052" name="Picture 4">
            <a:extLst>
              <a:ext uri="{FF2B5EF4-FFF2-40B4-BE49-F238E27FC236}">
                <a16:creationId xmlns:a16="http://schemas.microsoft.com/office/drawing/2014/main" id="{D4E57AC2-9C9D-4848-9CA6-B1973B13905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12" t="31177" r="8970" b="26208"/>
          <a:stretch/>
        </p:blipFill>
        <p:spPr bwMode="auto">
          <a:xfrm>
            <a:off x="8846253" y="5790193"/>
            <a:ext cx="2640347" cy="75240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7A7AED89-65B5-42D5-8ABE-0C95C8C5A776}"/>
              </a:ext>
            </a:extLst>
          </p:cNvPr>
          <p:cNvSpPr/>
          <p:nvPr/>
        </p:nvSpPr>
        <p:spPr>
          <a:xfrm>
            <a:off x="1197981" y="5797065"/>
            <a:ext cx="5079660" cy="369332"/>
          </a:xfrm>
          <a:prstGeom prst="rect">
            <a:avLst/>
          </a:prstGeom>
        </p:spPr>
        <p:txBody>
          <a:bodyPr wrap="none">
            <a:spAutoFit/>
          </a:bodyPr>
          <a:lstStyle/>
          <a:p>
            <a:pPr algn="ctr"/>
            <a:r>
              <a:rPr lang="es-ES" dirty="0">
                <a:solidFill>
                  <a:srgbClr val="2B2B2B"/>
                </a:solidFill>
                <a:latin typeface="Verdana" panose="020B0604030504040204" pitchFamily="34" charset="0"/>
                <a:ea typeface="Verdana" panose="020B0604030504040204" pitchFamily="34" charset="0"/>
                <a:hlinkClick r:id="rId4"/>
              </a:rPr>
              <a:t>Cómo hizo Netflix para llegar donde está</a:t>
            </a:r>
            <a:endParaRPr lang="es-ES" dirty="0">
              <a:solidFill>
                <a:srgbClr val="2B2B2B"/>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0534313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0C7A8-0DEA-4457-9A88-7BF25F20B236}"/>
              </a:ext>
            </a:extLst>
          </p:cNvPr>
          <p:cNvSpPr>
            <a:spLocks noGrp="1"/>
          </p:cNvSpPr>
          <p:nvPr>
            <p:ph type="title"/>
          </p:nvPr>
        </p:nvSpPr>
        <p:spPr/>
        <p:txBody>
          <a:bodyPr/>
          <a:lstStyle/>
          <a:p>
            <a:r>
              <a:rPr lang="es-ES" dirty="0"/>
              <a:t>Nuevos productos, servicios y cambio del modelo de negocios</a:t>
            </a:r>
          </a:p>
        </p:txBody>
      </p:sp>
      <p:pic>
        <p:nvPicPr>
          <p:cNvPr id="3" name="Imagen 2">
            <a:extLst>
              <a:ext uri="{FF2B5EF4-FFF2-40B4-BE49-F238E27FC236}">
                <a16:creationId xmlns:a16="http://schemas.microsoft.com/office/drawing/2014/main" id="{6155CFF2-0912-4302-A0F8-89FD5A8C07E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1440" y="853440"/>
            <a:ext cx="12009120" cy="5699760"/>
          </a:xfrm>
          <a:prstGeom prst="rect">
            <a:avLst/>
          </a:prstGeom>
        </p:spPr>
      </p:pic>
      <p:pic>
        <p:nvPicPr>
          <p:cNvPr id="5122" name="Picture 2" descr="Blockbuster (empresa) - Wikipedia, la enciclopedia libre">
            <a:extLst>
              <a:ext uri="{FF2B5EF4-FFF2-40B4-BE49-F238E27FC236}">
                <a16:creationId xmlns:a16="http://schemas.microsoft.com/office/drawing/2014/main" id="{1413C23A-4D89-425C-8411-BD487E28C43F}"/>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87840" y="1873636"/>
            <a:ext cx="2595879" cy="15553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8416439B-F3AE-4D7D-A02F-CB67D29A59E3}"/>
              </a:ext>
            </a:extLst>
          </p:cNvPr>
          <p:cNvCxnSpPr/>
          <p:nvPr/>
        </p:nvCxnSpPr>
        <p:spPr>
          <a:xfrm flipH="1">
            <a:off x="9540240" y="1757680"/>
            <a:ext cx="2092960" cy="16713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A870C78E-0CD8-4B61-8F58-8E3715866AC3}"/>
              </a:ext>
            </a:extLst>
          </p:cNvPr>
          <p:cNvCxnSpPr/>
          <p:nvPr/>
        </p:nvCxnSpPr>
        <p:spPr>
          <a:xfrm>
            <a:off x="9387840" y="2265680"/>
            <a:ext cx="2499360" cy="78232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36197"/>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A1F1F6B-7925-4338-AD79-928840736CC2}"/>
              </a:ext>
            </a:extLst>
          </p:cNvPr>
          <p:cNvSpPr/>
          <p:nvPr/>
        </p:nvSpPr>
        <p:spPr>
          <a:xfrm>
            <a:off x="999996" y="1143034"/>
            <a:ext cx="10592564" cy="3962623"/>
          </a:xfrm>
          <a:prstGeom prst="rect">
            <a:avLst/>
          </a:prstGeom>
        </p:spPr>
        <p:txBody>
          <a:bodyPr wrap="square">
            <a:spAutoFit/>
          </a:bodyPr>
          <a:lstStyle/>
          <a:p>
            <a:pPr marL="444500" indent="-444500">
              <a:spcAft>
                <a:spcPts val="900"/>
              </a:spcAft>
            </a:pPr>
            <a:r>
              <a:rPr lang="es-ES" sz="2200" b="1" dirty="0">
                <a:solidFill>
                  <a:srgbClr val="000000"/>
                </a:solidFill>
                <a:latin typeface="Verdana" panose="020B0604030504040204" pitchFamily="34" charset="0"/>
              </a:rPr>
              <a:t>3. Mayor comunicación con clientes y proveedores:</a:t>
            </a:r>
          </a:p>
          <a:p>
            <a:pPr marL="444500" indent="-444500">
              <a:spcAft>
                <a:spcPts val="900"/>
              </a:spcAft>
            </a:pPr>
            <a:r>
              <a:rPr lang="es-ES" sz="2100" b="1" dirty="0">
                <a:solidFill>
                  <a:srgbClr val="000000"/>
                </a:solidFill>
                <a:latin typeface="Verdana" panose="020B0604030504040204" pitchFamily="34" charset="0"/>
              </a:rPr>
              <a:t>	</a:t>
            </a:r>
            <a:r>
              <a:rPr lang="es-ES" sz="2200" dirty="0">
                <a:solidFill>
                  <a:schemeClr val="bg1">
                    <a:lumMod val="50000"/>
                  </a:schemeClr>
                </a:solidFill>
                <a:latin typeface="Verdana" panose="020B0604030504040204" pitchFamily="34" charset="0"/>
              </a:rPr>
              <a:t>Servir a los clientes</a:t>
            </a:r>
            <a:r>
              <a:rPr lang="es-ES" sz="2200" dirty="0">
                <a:solidFill>
                  <a:srgbClr val="C00000"/>
                </a:solidFill>
                <a:latin typeface="Verdana" panose="020B0604030504040204" pitchFamily="34" charset="0"/>
              </a:rPr>
              <a:t> </a:t>
            </a:r>
            <a:br>
              <a:rPr lang="es-ES" sz="2200" dirty="0">
                <a:solidFill>
                  <a:srgbClr val="C00000"/>
                </a:solidFill>
                <a:latin typeface="Verdana" panose="020B0604030504040204" pitchFamily="34" charset="0"/>
              </a:rPr>
            </a:br>
            <a:r>
              <a:rPr lang="es-ES" sz="2100" dirty="0">
                <a:solidFill>
                  <a:schemeClr val="tx1">
                    <a:lumMod val="75000"/>
                    <a:lumOff val="25000"/>
                  </a:schemeClr>
                </a:solidFill>
                <a:latin typeface="Verdana" panose="020B0604030504040204" pitchFamily="34" charset="0"/>
              </a:rPr>
              <a:t>los lleva a regresar, lo que eleva los ingresos y beneficios.</a:t>
            </a:r>
          </a:p>
          <a:p>
            <a:pPr marL="444500" indent="-444500">
              <a:spcAft>
                <a:spcPts val="900"/>
              </a:spcAft>
            </a:pPr>
            <a:r>
              <a:rPr lang="es-ES" sz="2100" dirty="0">
                <a:solidFill>
                  <a:schemeClr val="tx1">
                    <a:lumMod val="75000"/>
                    <a:lumOff val="25000"/>
                  </a:schemeClr>
                </a:solidFill>
                <a:latin typeface="Verdana" panose="020B0604030504040204" pitchFamily="34" charset="0"/>
              </a:rPr>
              <a:t>	</a:t>
            </a:r>
            <a:r>
              <a:rPr lang="es-ES" sz="2200" dirty="0">
                <a:solidFill>
                  <a:schemeClr val="bg1">
                    <a:lumMod val="50000"/>
                  </a:schemeClr>
                </a:solidFill>
                <a:latin typeface="Verdana" panose="020B0604030504040204" pitchFamily="34" charset="0"/>
              </a:rPr>
              <a:t>La intimidad con los proveedores </a:t>
            </a:r>
            <a:br>
              <a:rPr lang="es-ES" sz="2200" dirty="0">
                <a:solidFill>
                  <a:schemeClr val="bg1">
                    <a:lumMod val="50000"/>
                  </a:schemeClr>
                </a:solidFill>
                <a:latin typeface="Verdana" panose="020B0604030504040204" pitchFamily="34" charset="0"/>
              </a:rPr>
            </a:br>
            <a:r>
              <a:rPr lang="es-ES" sz="2100" dirty="0">
                <a:solidFill>
                  <a:schemeClr val="tx1">
                    <a:lumMod val="75000"/>
                    <a:lumOff val="25000"/>
                  </a:schemeClr>
                </a:solidFill>
                <a:latin typeface="Verdana" panose="020B0604030504040204" pitchFamily="34" charset="0"/>
              </a:rPr>
              <a:t>les permite proporcionar insumos vitales, lo que reduce los costos.</a:t>
            </a:r>
          </a:p>
          <a:p>
            <a:pPr marL="444500" indent="-444500">
              <a:spcAft>
                <a:spcPts val="900"/>
              </a:spcAft>
            </a:pPr>
            <a:endParaRPr lang="es-ES" sz="2200" dirty="0">
              <a:solidFill>
                <a:schemeClr val="tx1">
                  <a:lumMod val="75000"/>
                  <a:lumOff val="25000"/>
                </a:schemeClr>
              </a:solidFill>
              <a:latin typeface="Verdana" panose="020B0604030504040204" pitchFamily="34" charset="0"/>
            </a:endParaRPr>
          </a:p>
          <a:p>
            <a:pPr marL="444500" indent="-444500">
              <a:spcAft>
                <a:spcPts val="900"/>
              </a:spcAft>
            </a:pPr>
            <a:r>
              <a:rPr lang="es-ES" sz="2100" dirty="0">
                <a:solidFill>
                  <a:schemeClr val="tx1">
                    <a:lumMod val="75000"/>
                    <a:lumOff val="25000"/>
                  </a:schemeClr>
                </a:solidFill>
                <a:latin typeface="Verdana" panose="020B0604030504040204" pitchFamily="34" charset="0"/>
              </a:rPr>
              <a:t>	</a:t>
            </a:r>
            <a:r>
              <a:rPr lang="es-ES" sz="2100" b="1" u="sng" dirty="0">
                <a:solidFill>
                  <a:srgbClr val="A40000"/>
                </a:solidFill>
                <a:latin typeface="Verdana" panose="020B0604030504040204" pitchFamily="34" charset="0"/>
              </a:rPr>
              <a:t>Ejemplo de Acción Estratégica </a:t>
            </a:r>
            <a:r>
              <a:rPr lang="es-ES" sz="2100" dirty="0">
                <a:solidFill>
                  <a:srgbClr val="A40000"/>
                </a:solidFill>
                <a:latin typeface="Verdana" panose="020B0604030504040204" pitchFamily="34" charset="0"/>
              </a:rPr>
              <a:t>:</a:t>
            </a:r>
          </a:p>
          <a:p>
            <a:pPr marL="444500" indent="-444500">
              <a:spcAft>
                <a:spcPts val="900"/>
              </a:spcAft>
            </a:pPr>
            <a:r>
              <a:rPr lang="es-ES" sz="2100" dirty="0">
                <a:solidFill>
                  <a:srgbClr val="A40000"/>
                </a:solidFill>
                <a:latin typeface="Verdana" panose="020B0604030504040204" pitchFamily="34" charset="0"/>
              </a:rPr>
              <a:t>	Mejorar </a:t>
            </a:r>
            <a:r>
              <a:rPr lang="es-ES" sz="2100" b="1" dirty="0">
                <a:solidFill>
                  <a:srgbClr val="A40000"/>
                </a:solidFill>
                <a:latin typeface="Verdana" panose="020B0604030504040204" pitchFamily="34" charset="0"/>
              </a:rPr>
              <a:t>en un 30% </a:t>
            </a:r>
            <a:r>
              <a:rPr lang="es-ES" sz="2100" dirty="0">
                <a:solidFill>
                  <a:srgbClr val="A40000"/>
                </a:solidFill>
                <a:latin typeface="Verdana" panose="020B0604030504040204" pitchFamily="34" charset="0"/>
              </a:rPr>
              <a:t>la experiencia usuario y aumentar el número y tipo de interacciones </a:t>
            </a:r>
            <a:r>
              <a:rPr lang="es-ES" sz="2100" i="1" dirty="0" err="1">
                <a:solidFill>
                  <a:srgbClr val="A40000"/>
                </a:solidFill>
                <a:latin typeface="Georgia" panose="02040502050405020303" pitchFamily="18" charset="0"/>
              </a:rPr>
              <a:t>chatbot</a:t>
            </a:r>
            <a:r>
              <a:rPr lang="es-ES" sz="2100" i="1" dirty="0">
                <a:solidFill>
                  <a:srgbClr val="A40000"/>
                </a:solidFill>
                <a:latin typeface="Georgia" panose="02040502050405020303" pitchFamily="18" charset="0"/>
              </a:rPr>
              <a:t>-usuario</a:t>
            </a:r>
            <a:r>
              <a:rPr lang="es-ES" sz="2100" dirty="0">
                <a:solidFill>
                  <a:srgbClr val="A40000"/>
                </a:solidFill>
                <a:latin typeface="Verdana" panose="020B0604030504040204" pitchFamily="34" charset="0"/>
              </a:rPr>
              <a:t>, para almacenar una mayor cantidad y tipo de datos sobre el consumidor, </a:t>
            </a:r>
            <a:r>
              <a:rPr lang="es-ES" sz="2100" b="1" dirty="0">
                <a:solidFill>
                  <a:srgbClr val="A40000"/>
                </a:solidFill>
                <a:latin typeface="Verdana" panose="020B0604030504040204" pitchFamily="34" charset="0"/>
              </a:rPr>
              <a:t>en los próximos 6 meses</a:t>
            </a:r>
            <a:r>
              <a:rPr lang="es-ES" sz="2100" dirty="0">
                <a:solidFill>
                  <a:srgbClr val="A40000"/>
                </a:solidFill>
                <a:latin typeface="Verdana" panose="020B0604030504040204" pitchFamily="34" charset="0"/>
              </a:rPr>
              <a:t>. </a:t>
            </a:r>
          </a:p>
        </p:txBody>
      </p:sp>
      <p:sp>
        <p:nvSpPr>
          <p:cNvPr id="2" name="Título 1">
            <a:extLst>
              <a:ext uri="{FF2B5EF4-FFF2-40B4-BE49-F238E27FC236}">
                <a16:creationId xmlns:a16="http://schemas.microsoft.com/office/drawing/2014/main" id="{3610DE06-81C7-461F-9AE6-90ACD96D7077}"/>
              </a:ext>
            </a:extLst>
          </p:cNvPr>
          <p:cNvSpPr>
            <a:spLocks noGrp="1"/>
          </p:cNvSpPr>
          <p:nvPr>
            <p:ph type="title"/>
          </p:nvPr>
        </p:nvSpPr>
        <p:spPr/>
        <p:txBody>
          <a:bodyPr/>
          <a:lstStyle/>
          <a:p>
            <a:r>
              <a:rPr lang="es-ES"/>
              <a:t>Objetivos Estratégicos a alcanzar con las TIC</a:t>
            </a:r>
            <a:endParaRPr lang="es-ES" dirty="0"/>
          </a:p>
        </p:txBody>
      </p:sp>
      <p:sp>
        <p:nvSpPr>
          <p:cNvPr id="4" name="Rectángulo 3">
            <a:extLst>
              <a:ext uri="{FF2B5EF4-FFF2-40B4-BE49-F238E27FC236}">
                <a16:creationId xmlns:a16="http://schemas.microsoft.com/office/drawing/2014/main" id="{F0F20C46-1EC9-4737-971E-B822CA1CB9DA}"/>
              </a:ext>
            </a:extLst>
          </p:cNvPr>
          <p:cNvSpPr/>
          <p:nvPr/>
        </p:nvSpPr>
        <p:spPr>
          <a:xfrm>
            <a:off x="1478596" y="5714966"/>
            <a:ext cx="6009017" cy="338554"/>
          </a:xfrm>
          <a:prstGeom prst="rect">
            <a:avLst/>
          </a:prstGeom>
        </p:spPr>
        <p:txBody>
          <a:bodyPr wrap="none">
            <a:spAutoFit/>
          </a:bodyPr>
          <a:lstStyle/>
          <a:p>
            <a:r>
              <a:rPr lang="es-ES" sz="1600" dirty="0">
                <a:solidFill>
                  <a:srgbClr val="0000CC"/>
                </a:solidFill>
                <a:latin typeface="Verdana" panose="020B0604030504040204" pitchFamily="34" charset="0"/>
                <a:ea typeface="Verdana" panose="020B0604030504040204" pitchFamily="34" charset="0"/>
              </a:rPr>
              <a:t>https://www.userlike.com/es/blog/los-mejores-chatbots</a:t>
            </a:r>
          </a:p>
        </p:txBody>
      </p:sp>
      <p:pic>
        <p:nvPicPr>
          <p:cNvPr id="7170" name="Picture 2" descr="Cómo crear un chatbot para una web">
            <a:extLst>
              <a:ext uri="{FF2B5EF4-FFF2-40B4-BE49-F238E27FC236}">
                <a16:creationId xmlns:a16="http://schemas.microsoft.com/office/drawing/2014/main" id="{52FCFB44-A9C3-48E4-8A06-FC55A85BD5DC}"/>
              </a:ext>
            </a:extLst>
          </p:cNvPr>
          <p:cNvPicPr>
            <a:picLocks noChangeAspect="1" noChangeArrowheads="1"/>
          </p:cNvPicPr>
          <p:nvPr/>
        </p:nvPicPr>
        <p:blipFill>
          <a:blip r:embed="rId3">
            <a:clrChange>
              <a:clrFrom>
                <a:srgbClr val="6D98A1"/>
              </a:clrFrom>
              <a:clrTo>
                <a:srgbClr val="6D98A1">
                  <a:alpha val="0"/>
                </a:srgbClr>
              </a:clrTo>
            </a:clrChange>
            <a:extLst>
              <a:ext uri="{28A0092B-C50C-407E-A947-70E740481C1C}">
                <a14:useLocalDpi xmlns:a14="http://schemas.microsoft.com/office/drawing/2010/main" val="0"/>
              </a:ext>
            </a:extLst>
          </a:blip>
          <a:srcRect/>
          <a:stretch>
            <a:fillRect/>
          </a:stretch>
        </p:blipFill>
        <p:spPr bwMode="auto">
          <a:xfrm>
            <a:off x="9621520" y="4991271"/>
            <a:ext cx="2153920" cy="186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168"/>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385736B-B4E2-440A-88AD-ADB7888DDA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843280"/>
            <a:ext cx="12192000" cy="5618480"/>
          </a:xfrm>
          <a:prstGeom prst="rect">
            <a:avLst/>
          </a:prstGeom>
        </p:spPr>
      </p:pic>
      <p:sp>
        <p:nvSpPr>
          <p:cNvPr id="2" name="Título 1">
            <a:extLst>
              <a:ext uri="{FF2B5EF4-FFF2-40B4-BE49-F238E27FC236}">
                <a16:creationId xmlns:a16="http://schemas.microsoft.com/office/drawing/2014/main" id="{3502F5B5-0624-4F41-9887-8F3D8159B364}"/>
              </a:ext>
            </a:extLst>
          </p:cNvPr>
          <p:cNvSpPr>
            <a:spLocks noGrp="1"/>
          </p:cNvSpPr>
          <p:nvPr>
            <p:ph type="title"/>
          </p:nvPr>
        </p:nvSpPr>
        <p:spPr/>
        <p:txBody>
          <a:bodyPr/>
          <a:lstStyle/>
          <a:p>
            <a:r>
              <a:rPr lang="es-ES" dirty="0"/>
              <a:t>Mayor comunicación con clientes y proveedores</a:t>
            </a:r>
          </a:p>
        </p:txBody>
      </p:sp>
      <p:pic>
        <p:nvPicPr>
          <p:cNvPr id="6150" name="Picture 6" descr="Los 9 mejores chatbots de 2021">
            <a:extLst>
              <a:ext uri="{FF2B5EF4-FFF2-40B4-BE49-F238E27FC236}">
                <a16:creationId xmlns:a16="http://schemas.microsoft.com/office/drawing/2014/main" id="{6A60CEB9-8895-4E07-9285-FFBD60CEA0EE}"/>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3675" y="4548187"/>
            <a:ext cx="1726565" cy="172656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Buzzmonitor | Blog | Ikea ahora tiene un chatbot para atender al cliente">
            <a:extLst>
              <a:ext uri="{FF2B5EF4-FFF2-40B4-BE49-F238E27FC236}">
                <a16:creationId xmlns:a16="http://schemas.microsoft.com/office/drawing/2014/main" id="{9EEF5F35-8DE8-49A1-9F7A-4067B4442A8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306560" y="1685805"/>
            <a:ext cx="2408952" cy="4817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625849"/>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0DE06-81C7-461F-9AE6-90ACD96D7077}"/>
              </a:ext>
            </a:extLst>
          </p:cNvPr>
          <p:cNvSpPr>
            <a:spLocks noGrp="1"/>
          </p:cNvSpPr>
          <p:nvPr>
            <p:ph type="title"/>
          </p:nvPr>
        </p:nvSpPr>
        <p:spPr/>
        <p:txBody>
          <a:bodyPr/>
          <a:lstStyle/>
          <a:p>
            <a:r>
              <a:rPr lang="es-ES" dirty="0"/>
              <a:t>Objetivos Estratégicos a alcanzar con las TIC</a:t>
            </a:r>
          </a:p>
        </p:txBody>
      </p:sp>
      <p:sp>
        <p:nvSpPr>
          <p:cNvPr id="3" name="Rectángulo 2">
            <a:extLst>
              <a:ext uri="{FF2B5EF4-FFF2-40B4-BE49-F238E27FC236}">
                <a16:creationId xmlns:a16="http://schemas.microsoft.com/office/drawing/2014/main" id="{FA1F1F6B-7925-4338-AD79-928840736CC2}"/>
              </a:ext>
            </a:extLst>
          </p:cNvPr>
          <p:cNvSpPr/>
          <p:nvPr/>
        </p:nvSpPr>
        <p:spPr>
          <a:xfrm>
            <a:off x="1029210" y="997565"/>
            <a:ext cx="10705590" cy="4639732"/>
          </a:xfrm>
          <a:prstGeom prst="rect">
            <a:avLst/>
          </a:prstGeom>
        </p:spPr>
        <p:txBody>
          <a:bodyPr wrap="square">
            <a:spAutoFit/>
          </a:bodyPr>
          <a:lstStyle/>
          <a:p>
            <a:pPr marL="444500" indent="-444500">
              <a:spcAft>
                <a:spcPts val="300"/>
              </a:spcAft>
            </a:pPr>
            <a:r>
              <a:rPr lang="es-ES" sz="2000" b="1" dirty="0">
                <a:solidFill>
                  <a:srgbClr val="000000"/>
                </a:solidFill>
                <a:latin typeface="Verdana" panose="020B0604030504040204" pitchFamily="34" charset="0"/>
              </a:rPr>
              <a:t>4. Mejorar la toma de decisiones</a:t>
            </a:r>
          </a:p>
          <a:p>
            <a:pPr marL="444500" indent="-444500">
              <a:spcAft>
                <a:spcPts val="900"/>
              </a:spcAft>
            </a:pPr>
            <a:r>
              <a:rPr lang="es-ES" sz="2000" dirty="0">
                <a:solidFill>
                  <a:srgbClr val="000000"/>
                </a:solidFill>
                <a:latin typeface="Verdana" panose="020B0604030504040204" pitchFamily="34" charset="0"/>
              </a:rPr>
              <a:t>	</a:t>
            </a:r>
            <a:r>
              <a:rPr lang="es-ES" dirty="0">
                <a:solidFill>
                  <a:schemeClr val="bg1">
                    <a:lumMod val="50000"/>
                  </a:schemeClr>
                </a:solidFill>
                <a:latin typeface="Verdana" panose="020B0604030504040204" pitchFamily="34" charset="0"/>
              </a:rPr>
              <a:t> </a:t>
            </a:r>
          </a:p>
          <a:p>
            <a:pPr marL="893763" indent="-446088">
              <a:spcAft>
                <a:spcPts val="900"/>
              </a:spcAft>
              <a:buFont typeface="Wingdings" panose="05000000000000000000" pitchFamily="2" charset="2"/>
              <a:buChar char="§"/>
            </a:pPr>
            <a:r>
              <a:rPr lang="es-ES" sz="2100" dirty="0">
                <a:solidFill>
                  <a:srgbClr val="000000"/>
                </a:solidFill>
                <a:latin typeface="Verdana" panose="020B0604030504040204" pitchFamily="34" charset="0"/>
              </a:rPr>
              <a:t>Si los gerentes deben usar pronósticos basados en suposiciones...</a:t>
            </a:r>
          </a:p>
          <a:p>
            <a:pPr marL="893763" indent="-446088">
              <a:spcAft>
                <a:spcPts val="900"/>
              </a:spcAft>
              <a:buFont typeface="Wingdings" panose="05000000000000000000" pitchFamily="2" charset="2"/>
              <a:buChar char="§"/>
            </a:pPr>
            <a:r>
              <a:rPr lang="es-ES" sz="2100" dirty="0">
                <a:solidFill>
                  <a:srgbClr val="000000"/>
                </a:solidFill>
                <a:latin typeface="Verdana" panose="020B0604030504040204" pitchFamily="34" charset="0"/>
              </a:rPr>
              <a:t>El resultado se traduce en sobreproducción, sub producción, </a:t>
            </a:r>
            <a:br>
              <a:rPr lang="es-ES" sz="2100" dirty="0">
                <a:solidFill>
                  <a:srgbClr val="000000"/>
                </a:solidFill>
                <a:latin typeface="Verdana" panose="020B0604030504040204" pitchFamily="34" charset="0"/>
              </a:rPr>
            </a:br>
            <a:r>
              <a:rPr lang="es-ES" sz="2100" dirty="0">
                <a:solidFill>
                  <a:srgbClr val="000000"/>
                </a:solidFill>
                <a:latin typeface="Verdana" panose="020B0604030504040204" pitchFamily="34" charset="0"/>
              </a:rPr>
              <a:t>mala asignación de recursos y tiempos de respuesta deficientes.</a:t>
            </a:r>
          </a:p>
          <a:p>
            <a:pPr marL="893763" indent="-446088">
              <a:spcAft>
                <a:spcPts val="900"/>
              </a:spcAft>
              <a:buFont typeface="Wingdings" panose="05000000000000000000" pitchFamily="2" charset="2"/>
              <a:buChar char="§"/>
            </a:pPr>
            <a:r>
              <a:rPr lang="es-ES" sz="2100" dirty="0">
                <a:solidFill>
                  <a:srgbClr val="000000"/>
                </a:solidFill>
                <a:latin typeface="Verdana" panose="020B0604030504040204" pitchFamily="34" charset="0"/>
              </a:rPr>
              <a:t>Pobres resultados incrementan los costos y causan pérdida de clientes.</a:t>
            </a:r>
            <a:br>
              <a:rPr lang="es-ES" sz="2000" dirty="0">
                <a:solidFill>
                  <a:srgbClr val="000000"/>
                </a:solidFill>
                <a:latin typeface="Verdana" panose="020B0604030504040204" pitchFamily="34" charset="0"/>
              </a:rPr>
            </a:br>
            <a:endParaRPr lang="es-ES" sz="2000" dirty="0">
              <a:solidFill>
                <a:srgbClr val="000000"/>
              </a:solidFill>
              <a:latin typeface="Verdana" panose="020B0604030504040204" pitchFamily="34" charset="0"/>
            </a:endParaRPr>
          </a:p>
          <a:p>
            <a:pPr marL="893763" indent="-446088">
              <a:spcAft>
                <a:spcPts val="900"/>
              </a:spcAft>
              <a:buFont typeface="Wingdings" panose="05000000000000000000" pitchFamily="2" charset="2"/>
              <a:buChar char="§"/>
            </a:pPr>
            <a:endParaRPr lang="es-ES" sz="2000" dirty="0">
              <a:solidFill>
                <a:srgbClr val="000000"/>
              </a:solidFill>
              <a:latin typeface="Verdana" panose="020B0604030504040204" pitchFamily="34" charset="0"/>
            </a:endParaRPr>
          </a:p>
          <a:p>
            <a:pPr lvl="1">
              <a:spcAft>
                <a:spcPts val="900"/>
              </a:spcAft>
            </a:pPr>
            <a:r>
              <a:rPr lang="es-ES" sz="2100" b="1" u="sng" dirty="0">
                <a:solidFill>
                  <a:srgbClr val="A40000"/>
                </a:solidFill>
                <a:latin typeface="Verdana" panose="020B0604030504040204" pitchFamily="34" charset="0"/>
              </a:rPr>
              <a:t>Ejemplo de Acción Estratégica</a:t>
            </a:r>
            <a:r>
              <a:rPr lang="es-ES" sz="2100" dirty="0">
                <a:solidFill>
                  <a:srgbClr val="A40000"/>
                </a:solidFill>
                <a:latin typeface="Verdana" panose="020B0604030504040204" pitchFamily="34" charset="0"/>
              </a:rPr>
              <a:t>:</a:t>
            </a:r>
          </a:p>
          <a:p>
            <a:pPr lvl="1">
              <a:spcAft>
                <a:spcPts val="900"/>
              </a:spcAft>
            </a:pPr>
            <a:r>
              <a:rPr lang="es-ES" sz="2100" dirty="0">
                <a:solidFill>
                  <a:srgbClr val="A40000"/>
                </a:solidFill>
                <a:latin typeface="Verdana" panose="020B0604030504040204" pitchFamily="34" charset="0"/>
              </a:rPr>
              <a:t>Incorporar </a:t>
            </a:r>
            <a:r>
              <a:rPr lang="es-ES" sz="2100" b="1" dirty="0">
                <a:solidFill>
                  <a:srgbClr val="A40000"/>
                </a:solidFill>
                <a:latin typeface="Verdana" panose="020B0604030504040204" pitchFamily="34" charset="0"/>
              </a:rPr>
              <a:t>para finales de año </a:t>
            </a:r>
            <a:r>
              <a:rPr lang="es-ES" sz="2100" dirty="0">
                <a:solidFill>
                  <a:srgbClr val="A40000"/>
                </a:solidFill>
                <a:latin typeface="Verdana" panose="020B0604030504040204" pitchFamily="34" charset="0"/>
              </a:rPr>
              <a:t>una plataforma </a:t>
            </a:r>
            <a:br>
              <a:rPr lang="es-ES" sz="2100" dirty="0">
                <a:solidFill>
                  <a:srgbClr val="A40000"/>
                </a:solidFill>
                <a:latin typeface="Verdana" panose="020B0604030504040204" pitchFamily="34" charset="0"/>
              </a:rPr>
            </a:br>
            <a:r>
              <a:rPr lang="es-ES" sz="2100" dirty="0">
                <a:solidFill>
                  <a:srgbClr val="A40000"/>
                </a:solidFill>
                <a:latin typeface="Verdana" panose="020B0604030504040204" pitchFamily="34" charset="0"/>
              </a:rPr>
              <a:t>de </a:t>
            </a:r>
            <a:r>
              <a:rPr lang="es-ES" sz="2100" i="1" dirty="0">
                <a:solidFill>
                  <a:srgbClr val="A40000"/>
                </a:solidFill>
                <a:latin typeface="Verdana" panose="020B0604030504040204" pitchFamily="34" charset="0"/>
              </a:rPr>
              <a:t>Business </a:t>
            </a:r>
            <a:r>
              <a:rPr lang="es-ES" sz="2100" i="1" dirty="0" err="1">
                <a:solidFill>
                  <a:srgbClr val="A40000"/>
                </a:solidFill>
                <a:latin typeface="Verdana" panose="020B0604030504040204" pitchFamily="34" charset="0"/>
              </a:rPr>
              <a:t>Intelligence</a:t>
            </a:r>
            <a:r>
              <a:rPr lang="es-ES" sz="2100" i="1" dirty="0">
                <a:solidFill>
                  <a:srgbClr val="A40000"/>
                </a:solidFill>
                <a:latin typeface="Verdana" panose="020B0604030504040204" pitchFamily="34" charset="0"/>
              </a:rPr>
              <a:t> </a:t>
            </a:r>
            <a:r>
              <a:rPr lang="es-ES" sz="2100" dirty="0">
                <a:solidFill>
                  <a:srgbClr val="A40000"/>
                </a:solidFill>
                <a:latin typeface="Verdana" panose="020B0604030504040204" pitchFamily="34" charset="0"/>
              </a:rPr>
              <a:t>para realizar el </a:t>
            </a:r>
            <a:br>
              <a:rPr lang="es-ES" sz="2100" dirty="0">
                <a:solidFill>
                  <a:srgbClr val="A40000"/>
                </a:solidFill>
                <a:latin typeface="Verdana" panose="020B0604030504040204" pitchFamily="34" charset="0"/>
              </a:rPr>
            </a:br>
            <a:r>
              <a:rPr lang="es-ES" sz="2100" dirty="0">
                <a:solidFill>
                  <a:srgbClr val="A40000"/>
                </a:solidFill>
                <a:latin typeface="Verdana" panose="020B0604030504040204" pitchFamily="34" charset="0"/>
              </a:rPr>
              <a:t>seguimiento del negocio.</a:t>
            </a:r>
          </a:p>
        </p:txBody>
      </p:sp>
      <p:pic>
        <p:nvPicPr>
          <p:cNvPr id="3076" name="Picture 4" descr="Resultat d'imatges de chipotle mexican grill">
            <a:extLst>
              <a:ext uri="{FF2B5EF4-FFF2-40B4-BE49-F238E27FC236}">
                <a16:creationId xmlns:a16="http://schemas.microsoft.com/office/drawing/2014/main" id="{7FC134AA-2484-4CB9-B2C8-44327B634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1468" y="4018255"/>
            <a:ext cx="1671322" cy="167132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E4F21373-024A-4D28-AB9D-9B8E03E7D471}"/>
              </a:ext>
            </a:extLst>
          </p:cNvPr>
          <p:cNvSpPr/>
          <p:nvPr/>
        </p:nvSpPr>
        <p:spPr>
          <a:xfrm>
            <a:off x="5098869" y="6053154"/>
            <a:ext cx="6635931" cy="369332"/>
          </a:xfrm>
          <a:prstGeom prst="rect">
            <a:avLst/>
          </a:prstGeom>
        </p:spPr>
        <p:txBody>
          <a:bodyPr wrap="square">
            <a:spAutoFit/>
          </a:bodyPr>
          <a:lstStyle/>
          <a:p>
            <a:pPr lvl="1" algn="r">
              <a:spcAft>
                <a:spcPts val="900"/>
              </a:spcAft>
            </a:pPr>
            <a:r>
              <a:rPr lang="es-ES" dirty="0">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Plataforma </a:t>
            </a:r>
            <a:r>
              <a:rPr lang="es-ES" dirty="0" err="1">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B.I</a:t>
            </a:r>
            <a:r>
              <a:rPr lang="es-ES" dirty="0">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 Chipotle </a:t>
            </a:r>
            <a:r>
              <a:rPr lang="es-ES" dirty="0" err="1">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Mexican</a:t>
            </a:r>
            <a:r>
              <a:rPr lang="es-ES" dirty="0">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 Grill</a:t>
            </a:r>
            <a:endParaRPr lang="es-ES" sz="2000" dirty="0">
              <a:solidFill>
                <a:srgbClr val="0000CC"/>
              </a:solidFill>
              <a:latin typeface="Verdana" panose="020B0604030504040204" pitchFamily="34" charset="0"/>
            </a:endParaRPr>
          </a:p>
        </p:txBody>
      </p:sp>
    </p:spTree>
    <p:extLst>
      <p:ext uri="{BB962C8B-B14F-4D97-AF65-F5344CB8AC3E}">
        <p14:creationId xmlns:p14="http://schemas.microsoft.com/office/powerpoint/2010/main" val="107935359"/>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9D8F5B-89FA-4C59-8B5E-DD6143CCFD16}"/>
              </a:ext>
            </a:extLst>
          </p:cNvPr>
          <p:cNvSpPr>
            <a:spLocks noGrp="1"/>
          </p:cNvSpPr>
          <p:nvPr>
            <p:ph type="title"/>
          </p:nvPr>
        </p:nvSpPr>
        <p:spPr/>
        <p:txBody>
          <a:bodyPr/>
          <a:lstStyle/>
          <a:p>
            <a:r>
              <a:rPr lang="es-ES" dirty="0"/>
              <a:t>Mejorar la toma de decisiones</a:t>
            </a:r>
            <a:br>
              <a:rPr lang="es-ES" dirty="0"/>
            </a:br>
            <a:endParaRPr lang="es-ES" dirty="0"/>
          </a:p>
        </p:txBody>
      </p:sp>
      <p:pic>
        <p:nvPicPr>
          <p:cNvPr id="8194" name="Picture 2" descr="Minimal corporate Illustrations | Illustration fashion design, Business  illustration, Illustration design">
            <a:extLst>
              <a:ext uri="{FF2B5EF4-FFF2-40B4-BE49-F238E27FC236}">
                <a16:creationId xmlns:a16="http://schemas.microsoft.com/office/drawing/2014/main" id="{A97944E8-BC0C-4346-A1FC-258D52FD7D66}"/>
              </a:ext>
            </a:extLst>
          </p:cNvPr>
          <p:cNvPicPr>
            <a:picLocks noChangeAspect="1" noChangeArrowheads="1" noCrop="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1679" y="419358"/>
            <a:ext cx="8639387" cy="647954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27DF564-757A-4FD7-9D9F-F303C3DBB862}"/>
              </a:ext>
            </a:extLst>
          </p:cNvPr>
          <p:cNvSpPr/>
          <p:nvPr/>
        </p:nvSpPr>
        <p:spPr>
          <a:xfrm>
            <a:off x="392621" y="1799051"/>
            <a:ext cx="5091229" cy="4470455"/>
          </a:xfrm>
          <a:prstGeom prst="rect">
            <a:avLst/>
          </a:prstGeom>
        </p:spPr>
        <p:txBody>
          <a:bodyPr wrap="square">
            <a:spAutoFit/>
          </a:bodyPr>
          <a:lstStyle/>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Informes</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Procesamiento analítico online</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Analítica</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Desarrollo de cuadros de mando</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Minería de datos</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Minería de procesos</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Procesamiento de eventos complejos</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Gestión del rendimiento empresarial</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Benchmarking</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Minería de textos</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Análisis predictivo</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Análisis prescriptivo</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Hojas de cálculo</a:t>
            </a:r>
          </a:p>
          <a:p>
            <a:pPr marL="285750" indent="-285750">
              <a:spcAft>
                <a:spcPts val="300"/>
              </a:spcAft>
              <a:buClr>
                <a:srgbClr val="C00000"/>
              </a:buClr>
              <a:buFont typeface="Wingdings" panose="05000000000000000000" pitchFamily="2" charset="2"/>
              <a:buChar char="ü"/>
            </a:pPr>
            <a:r>
              <a:rPr lang="es-ES" dirty="0">
                <a:solidFill>
                  <a:srgbClr val="222222"/>
                </a:solidFill>
                <a:latin typeface="Verdana" panose="020B0604030504040204" pitchFamily="34" charset="0"/>
                <a:ea typeface="Verdana" panose="020B0604030504040204" pitchFamily="34" charset="0"/>
              </a:rPr>
              <a:t>Visualización de datos</a:t>
            </a:r>
            <a:endParaRPr lang="es-ES" b="0" i="0" dirty="0">
              <a:solidFill>
                <a:srgbClr val="222222"/>
              </a:solidFill>
              <a:effectLst/>
              <a:latin typeface="Verdana" panose="020B0604030504040204" pitchFamily="34" charset="0"/>
              <a:ea typeface="Verdana" panose="020B0604030504040204" pitchFamily="34" charset="0"/>
            </a:endParaRPr>
          </a:p>
        </p:txBody>
      </p:sp>
      <p:sp>
        <p:nvSpPr>
          <p:cNvPr id="5" name="Rectángulo 4">
            <a:extLst>
              <a:ext uri="{FF2B5EF4-FFF2-40B4-BE49-F238E27FC236}">
                <a16:creationId xmlns:a16="http://schemas.microsoft.com/office/drawing/2014/main" id="{E91499BD-56F3-45A6-8F9C-77512A04C4D7}"/>
              </a:ext>
            </a:extLst>
          </p:cNvPr>
          <p:cNvSpPr/>
          <p:nvPr/>
        </p:nvSpPr>
        <p:spPr>
          <a:xfrm>
            <a:off x="392621" y="1210299"/>
            <a:ext cx="4775666" cy="369332"/>
          </a:xfrm>
          <a:prstGeom prst="rect">
            <a:avLst/>
          </a:prstGeom>
        </p:spPr>
        <p:txBody>
          <a:bodyPr wrap="none">
            <a:spAutoFit/>
          </a:bodyPr>
          <a:lstStyle/>
          <a:p>
            <a:pPr>
              <a:spcAft>
                <a:spcPts val="300"/>
              </a:spcAft>
            </a:pPr>
            <a:r>
              <a:rPr lang="es-ES" dirty="0">
                <a:solidFill>
                  <a:srgbClr val="515151"/>
                </a:solidFill>
                <a:latin typeface="Verdana" panose="020B0604030504040204" pitchFamily="34" charset="0"/>
                <a:ea typeface="Verdana" panose="020B0604030504040204" pitchFamily="34" charset="0"/>
              </a:rPr>
              <a:t>Casos de uso del Business Intelligence:</a:t>
            </a:r>
          </a:p>
        </p:txBody>
      </p:sp>
    </p:spTree>
    <p:extLst>
      <p:ext uri="{BB962C8B-B14F-4D97-AF65-F5344CB8AC3E}">
        <p14:creationId xmlns:p14="http://schemas.microsoft.com/office/powerpoint/2010/main" val="93768808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5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grpId="0" nodeType="afterEffect">
                                  <p:stCondLst>
                                    <p:cond delay="5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50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grpId="0" nodeType="afterEffect">
                                  <p:stCondLst>
                                    <p:cond delay="500"/>
                                  </p:stCondLst>
                                  <p:childTnLst>
                                    <p:set>
                                      <p:cBhvr>
                                        <p:cTn id="39" dur="1" fill="hold">
                                          <p:stCondLst>
                                            <p:cond delay="0"/>
                                          </p:stCondLst>
                                        </p:cTn>
                                        <p:tgtEl>
                                          <p:spTgt spid="4">
                                            <p:txEl>
                                              <p:pRg st="11" end="11"/>
                                            </p:txEl>
                                          </p:spTgt>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grpId="0" nodeType="afterEffect">
                                  <p:stCondLst>
                                    <p:cond delay="50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grpId="0" nodeType="afterEffect">
                                  <p:stCondLst>
                                    <p:cond delay="500"/>
                                  </p:stCondLst>
                                  <p:childTnLst>
                                    <p:set>
                                      <p:cBhvr>
                                        <p:cTn id="45"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dvAuto="50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estión de servicios de tecnologías de la información - Wikiwand">
            <a:extLst>
              <a:ext uri="{FF2B5EF4-FFF2-40B4-BE49-F238E27FC236}">
                <a16:creationId xmlns:a16="http://schemas.microsoft.com/office/drawing/2014/main" id="{05DB337E-14E7-4947-8C10-DB0DD8C54850}"/>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8704200" y="1448390"/>
            <a:ext cx="3487800" cy="305975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356D6AAC-91F2-48CE-B4F1-84C27CF452B4}"/>
              </a:ext>
            </a:extLst>
          </p:cNvPr>
          <p:cNvSpPr>
            <a:spLocks noGrp="1"/>
          </p:cNvSpPr>
          <p:nvPr>
            <p:ph idx="1"/>
          </p:nvPr>
        </p:nvSpPr>
        <p:spPr>
          <a:xfrm>
            <a:off x="575311" y="1205360"/>
            <a:ext cx="9063788" cy="3254700"/>
          </a:xfrm>
        </p:spPr>
        <p:txBody>
          <a:bodyPr/>
          <a:lstStyle/>
          <a:p>
            <a:pPr>
              <a:spcBef>
                <a:spcPts val="0"/>
              </a:spcBef>
              <a:spcAft>
                <a:spcPts val="800"/>
              </a:spcAft>
            </a:pPr>
            <a:r>
              <a:rPr lang="es-ES" sz="2200" dirty="0"/>
              <a:t>Los dos objetivos principales de las TIC son:</a:t>
            </a:r>
          </a:p>
          <a:p>
            <a:pPr marL="342900" indent="-342900">
              <a:spcBef>
                <a:spcPts val="0"/>
              </a:spcBef>
              <a:spcAft>
                <a:spcPts val="800"/>
              </a:spcAft>
              <a:buFont typeface="Wingdings" panose="05000000000000000000" pitchFamily="2" charset="2"/>
              <a:buChar char="§"/>
            </a:pPr>
            <a:r>
              <a:rPr lang="es-ES" sz="2200" dirty="0"/>
              <a:t>Facilitar </a:t>
            </a:r>
            <a:r>
              <a:rPr lang="es-ES" sz="2600" dirty="0">
                <a:solidFill>
                  <a:srgbClr val="C00000"/>
                </a:solidFill>
              </a:rPr>
              <a:t>información de valor </a:t>
            </a:r>
            <a:r>
              <a:rPr lang="es-ES" sz="2200" i="1" dirty="0">
                <a:solidFill>
                  <a:schemeClr val="tx1">
                    <a:lumMod val="50000"/>
                    <a:lumOff val="50000"/>
                  </a:schemeClr>
                </a:solidFill>
                <a:latin typeface="Georgia" panose="02040502050405020303" pitchFamily="18" charset="0"/>
              </a:rPr>
              <a:t>(Sistemas de Información)</a:t>
            </a:r>
            <a:r>
              <a:rPr lang="es-ES" sz="2200" dirty="0">
                <a:solidFill>
                  <a:schemeClr val="tx1">
                    <a:lumMod val="50000"/>
                    <a:lumOff val="50000"/>
                  </a:schemeClr>
                </a:solidFill>
              </a:rPr>
              <a:t> </a:t>
            </a:r>
            <a:br>
              <a:rPr lang="es-ES" sz="2200" dirty="0"/>
            </a:br>
            <a:r>
              <a:rPr lang="es-ES" sz="2200" dirty="0"/>
              <a:t>y al instante </a:t>
            </a:r>
            <a:r>
              <a:rPr lang="es-ES" sz="2200" i="1" dirty="0">
                <a:solidFill>
                  <a:schemeClr val="tx1">
                    <a:lumMod val="50000"/>
                    <a:lumOff val="50000"/>
                  </a:schemeClr>
                </a:solidFill>
                <a:latin typeface="Georgia" panose="02040502050405020303" pitchFamily="18" charset="0"/>
              </a:rPr>
              <a:t>(telecomunicaciones)  </a:t>
            </a:r>
            <a:br>
              <a:rPr lang="es-ES" sz="2200" i="1" dirty="0">
                <a:solidFill>
                  <a:srgbClr val="A40000"/>
                </a:solidFill>
                <a:latin typeface="Georgia" panose="02040502050405020303" pitchFamily="18" charset="0"/>
              </a:rPr>
            </a:br>
            <a:r>
              <a:rPr lang="es-ES" dirty="0">
                <a:solidFill>
                  <a:srgbClr val="C00000"/>
                </a:solidFill>
              </a:rPr>
              <a:t>sobre sus </a:t>
            </a:r>
            <a:r>
              <a:rPr lang="es-ES" sz="2800" dirty="0">
                <a:solidFill>
                  <a:srgbClr val="C00000"/>
                </a:solidFill>
              </a:rPr>
              <a:t>operaciones</a:t>
            </a:r>
            <a:r>
              <a:rPr lang="es-ES" dirty="0">
                <a:solidFill>
                  <a:srgbClr val="C00000"/>
                </a:solidFill>
              </a:rPr>
              <a:t> y su </a:t>
            </a:r>
            <a:r>
              <a:rPr lang="es-ES" sz="2800" dirty="0">
                <a:solidFill>
                  <a:srgbClr val="C00000"/>
                </a:solidFill>
              </a:rPr>
              <a:t>entorno</a:t>
            </a:r>
            <a:r>
              <a:rPr lang="es-ES" sz="2200" dirty="0"/>
              <a:t>.  </a:t>
            </a:r>
          </a:p>
          <a:p>
            <a:pPr marL="342900" indent="-342900">
              <a:spcBef>
                <a:spcPts val="0"/>
              </a:spcBef>
              <a:spcAft>
                <a:spcPts val="800"/>
              </a:spcAft>
              <a:buFont typeface="Wingdings" panose="05000000000000000000" pitchFamily="2" charset="2"/>
              <a:buChar char="§"/>
            </a:pPr>
            <a:r>
              <a:rPr lang="es-ES" sz="2600" dirty="0">
                <a:solidFill>
                  <a:srgbClr val="C00000"/>
                </a:solidFill>
              </a:rPr>
              <a:t>Automatizar</a:t>
            </a:r>
            <a:r>
              <a:rPr lang="es-ES" dirty="0">
                <a:solidFill>
                  <a:srgbClr val="C00000"/>
                </a:solidFill>
              </a:rPr>
              <a:t> los procesos de la cadena de valor </a:t>
            </a:r>
            <a:br>
              <a:rPr lang="es-ES" sz="2200" dirty="0"/>
            </a:br>
            <a:r>
              <a:rPr lang="es-ES" sz="2200" dirty="0"/>
              <a:t>de la empresa haciéndolos </a:t>
            </a:r>
            <a:r>
              <a:rPr lang="es-ES" dirty="0"/>
              <a:t>más competitivos</a:t>
            </a:r>
            <a:r>
              <a:rPr lang="es-ES" sz="2200" dirty="0"/>
              <a:t>.</a:t>
            </a:r>
          </a:p>
        </p:txBody>
      </p:sp>
      <p:sp>
        <p:nvSpPr>
          <p:cNvPr id="3" name="Título 2">
            <a:extLst>
              <a:ext uri="{FF2B5EF4-FFF2-40B4-BE49-F238E27FC236}">
                <a16:creationId xmlns:a16="http://schemas.microsoft.com/office/drawing/2014/main" id="{F9292E5B-126D-43F9-929A-1CDC77EDC542}"/>
              </a:ext>
            </a:extLst>
          </p:cNvPr>
          <p:cNvSpPr>
            <a:spLocks noGrp="1"/>
          </p:cNvSpPr>
          <p:nvPr>
            <p:ph type="title"/>
          </p:nvPr>
        </p:nvSpPr>
        <p:spPr/>
        <p:txBody>
          <a:bodyPr/>
          <a:lstStyle/>
          <a:p>
            <a:r>
              <a:rPr lang="es-ES" dirty="0"/>
              <a:t>Objetivos de las TIC en las Organizaciones </a:t>
            </a:r>
          </a:p>
        </p:txBody>
      </p:sp>
      <p:sp>
        <p:nvSpPr>
          <p:cNvPr id="2" name="CuadroTexto 1">
            <a:extLst>
              <a:ext uri="{FF2B5EF4-FFF2-40B4-BE49-F238E27FC236}">
                <a16:creationId xmlns:a16="http://schemas.microsoft.com/office/drawing/2014/main" id="{6624617C-639A-460C-88BD-7E4BEB746BEC}"/>
              </a:ext>
            </a:extLst>
          </p:cNvPr>
          <p:cNvSpPr txBox="1"/>
          <p:nvPr/>
        </p:nvSpPr>
        <p:spPr>
          <a:xfrm>
            <a:off x="486384" y="4876083"/>
            <a:ext cx="11006358" cy="1286845"/>
          </a:xfrm>
          <a:prstGeom prst="rect">
            <a:avLst/>
          </a:prstGeom>
          <a:solidFill>
            <a:schemeClr val="bg1">
              <a:lumMod val="95000"/>
            </a:schemeClr>
          </a:solidFill>
          <a:ln>
            <a:solidFill>
              <a:schemeClr val="bg1">
                <a:lumMod val="65000"/>
              </a:schemeClr>
            </a:solidFill>
          </a:ln>
        </p:spPr>
        <p:txBody>
          <a:bodyPr wrap="square" lIns="180000" tIns="180000" rIns="180000" bIns="180000" rtlCol="0">
            <a:spAutoFit/>
          </a:bodyPr>
          <a:lstStyle/>
          <a:p>
            <a:pPr algn="ctr"/>
            <a:r>
              <a:rPr lang="es-ES" sz="2800" i="1" dirty="0">
                <a:solidFill>
                  <a:srgbClr val="A40000"/>
                </a:solidFill>
                <a:latin typeface="Book Antiqua" panose="02040602050305030304" pitchFamily="18" charset="0"/>
              </a:rPr>
              <a:t>Para que estos objetivos puedan llevarse a cabo de manera eficiente, </a:t>
            </a:r>
            <a:br>
              <a:rPr lang="es-ES" sz="2800" i="1" dirty="0">
                <a:solidFill>
                  <a:srgbClr val="A40000"/>
                </a:solidFill>
                <a:latin typeface="Book Antiqua" panose="02040602050305030304" pitchFamily="18" charset="0"/>
              </a:rPr>
            </a:br>
            <a:r>
              <a:rPr lang="es-ES" sz="2800" i="1" dirty="0">
                <a:solidFill>
                  <a:srgbClr val="A40000"/>
                </a:solidFill>
                <a:latin typeface="Book Antiqua" panose="02040602050305030304" pitchFamily="18" charset="0"/>
              </a:rPr>
              <a:t>debemos </a:t>
            </a:r>
            <a:r>
              <a:rPr lang="es-ES" sz="3200" b="1" i="1" dirty="0">
                <a:solidFill>
                  <a:srgbClr val="A40000"/>
                </a:solidFill>
                <a:latin typeface="Book Antiqua" panose="02040602050305030304" pitchFamily="18" charset="0"/>
              </a:rPr>
              <a:t>alinear las TIC </a:t>
            </a:r>
            <a:r>
              <a:rPr lang="es-ES" sz="2800" i="1" dirty="0">
                <a:solidFill>
                  <a:srgbClr val="A40000"/>
                </a:solidFill>
                <a:latin typeface="Book Antiqua" panose="02040602050305030304" pitchFamily="18" charset="0"/>
              </a:rPr>
              <a:t>con la </a:t>
            </a:r>
            <a:r>
              <a:rPr lang="es-ES" sz="3200" b="1" i="1" dirty="0">
                <a:solidFill>
                  <a:srgbClr val="A40000"/>
                </a:solidFill>
                <a:latin typeface="Book Antiqua" panose="02040602050305030304" pitchFamily="18" charset="0"/>
              </a:rPr>
              <a:t>Estrategia de la Empresa</a:t>
            </a:r>
            <a:r>
              <a:rPr lang="es-ES" sz="2800" b="1" i="1" dirty="0">
                <a:solidFill>
                  <a:srgbClr val="A40000"/>
                </a:solidFill>
                <a:latin typeface="Book Antiqua" panose="02040602050305030304" pitchFamily="18" charset="0"/>
              </a:rPr>
              <a:t>.</a:t>
            </a:r>
          </a:p>
        </p:txBody>
      </p:sp>
    </p:spTree>
    <p:custDataLst>
      <p:tags r:id="rId1"/>
    </p:custDataLst>
    <p:extLst>
      <p:ext uri="{BB962C8B-B14F-4D97-AF65-F5344CB8AC3E}">
        <p14:creationId xmlns:p14="http://schemas.microsoft.com/office/powerpoint/2010/main" val="3796761248"/>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0DE06-81C7-461F-9AE6-90ACD96D7077}"/>
              </a:ext>
            </a:extLst>
          </p:cNvPr>
          <p:cNvSpPr>
            <a:spLocks noGrp="1"/>
          </p:cNvSpPr>
          <p:nvPr>
            <p:ph type="title"/>
          </p:nvPr>
        </p:nvSpPr>
        <p:spPr/>
        <p:txBody>
          <a:bodyPr/>
          <a:lstStyle/>
          <a:p>
            <a:r>
              <a:rPr lang="es-ES"/>
              <a:t>Objetivos Estratégicos a alcanzar con las TIC</a:t>
            </a:r>
            <a:endParaRPr lang="es-ES" dirty="0"/>
          </a:p>
        </p:txBody>
      </p:sp>
      <p:sp>
        <p:nvSpPr>
          <p:cNvPr id="3" name="Rectángulo 2">
            <a:extLst>
              <a:ext uri="{FF2B5EF4-FFF2-40B4-BE49-F238E27FC236}">
                <a16:creationId xmlns:a16="http://schemas.microsoft.com/office/drawing/2014/main" id="{FA1F1F6B-7925-4338-AD79-928840736CC2}"/>
              </a:ext>
            </a:extLst>
          </p:cNvPr>
          <p:cNvSpPr/>
          <p:nvPr/>
        </p:nvSpPr>
        <p:spPr>
          <a:xfrm>
            <a:off x="1076960" y="897347"/>
            <a:ext cx="9021197" cy="2131353"/>
          </a:xfrm>
          <a:prstGeom prst="rect">
            <a:avLst/>
          </a:prstGeom>
        </p:spPr>
        <p:txBody>
          <a:bodyPr wrap="square">
            <a:spAutoFit/>
          </a:bodyPr>
          <a:lstStyle/>
          <a:p>
            <a:pPr marL="444500" indent="-444500">
              <a:spcAft>
                <a:spcPts val="900"/>
              </a:spcAft>
            </a:pPr>
            <a:r>
              <a:rPr lang="es-ES" sz="2200" b="1" dirty="0">
                <a:solidFill>
                  <a:srgbClr val="000000"/>
                </a:solidFill>
                <a:latin typeface="Verdana" panose="020B0604030504040204" pitchFamily="34" charset="0"/>
              </a:rPr>
              <a:t>5. Supervivencia</a:t>
            </a:r>
          </a:p>
          <a:p>
            <a:pPr marL="444500" indent="-444500">
              <a:spcAft>
                <a:spcPts val="900"/>
              </a:spcAft>
            </a:pPr>
            <a:r>
              <a:rPr lang="es-ES" sz="2200" dirty="0">
                <a:solidFill>
                  <a:srgbClr val="000000"/>
                </a:solidFill>
                <a:latin typeface="Verdana" panose="020B0604030504040204" pitchFamily="34" charset="0"/>
              </a:rPr>
              <a:t>-	Tecnologías de la información como necesidad de negocio.</a:t>
            </a:r>
          </a:p>
          <a:p>
            <a:pPr marL="444500" indent="-444500">
              <a:spcAft>
                <a:spcPts val="900"/>
              </a:spcAft>
            </a:pPr>
            <a:r>
              <a:rPr lang="es-ES" sz="2200" dirty="0">
                <a:solidFill>
                  <a:srgbClr val="000000"/>
                </a:solidFill>
                <a:latin typeface="Verdana" panose="020B0604030504040204" pitchFamily="34" charset="0"/>
              </a:rPr>
              <a:t>-	Cambios en el nivel de la industria</a:t>
            </a:r>
          </a:p>
          <a:p>
            <a:pPr marL="444500" indent="-444500">
              <a:spcAft>
                <a:spcPts val="900"/>
              </a:spcAft>
            </a:pPr>
            <a:r>
              <a:rPr lang="es-ES" sz="2200" dirty="0">
                <a:solidFill>
                  <a:srgbClr val="000000"/>
                </a:solidFill>
                <a:latin typeface="Verdana" panose="020B0604030504040204" pitchFamily="34" charset="0"/>
              </a:rPr>
              <a:t>-	Regulaciones gubernamentales que requieren mantenimiento de registros</a:t>
            </a:r>
            <a:endParaRPr lang="es-ES" sz="2200" dirty="0">
              <a:solidFill>
                <a:srgbClr val="C00000"/>
              </a:solidFill>
            </a:endParaRPr>
          </a:p>
        </p:txBody>
      </p:sp>
      <p:sp>
        <p:nvSpPr>
          <p:cNvPr id="5" name="Rectángulo 4">
            <a:extLst>
              <a:ext uri="{FF2B5EF4-FFF2-40B4-BE49-F238E27FC236}">
                <a16:creationId xmlns:a16="http://schemas.microsoft.com/office/drawing/2014/main" id="{F98C12AA-42DA-4CC1-94CA-7DD9020B32A1}"/>
              </a:ext>
            </a:extLst>
          </p:cNvPr>
          <p:cNvSpPr/>
          <p:nvPr/>
        </p:nvSpPr>
        <p:spPr>
          <a:xfrm>
            <a:off x="1076960" y="3517682"/>
            <a:ext cx="8461830" cy="1177245"/>
          </a:xfrm>
          <a:prstGeom prst="rect">
            <a:avLst/>
          </a:prstGeom>
        </p:spPr>
        <p:txBody>
          <a:bodyPr wrap="square">
            <a:spAutoFit/>
          </a:bodyPr>
          <a:lstStyle/>
          <a:p>
            <a:pPr lvl="1">
              <a:spcAft>
                <a:spcPts val="900"/>
              </a:spcAft>
            </a:pPr>
            <a:r>
              <a:rPr lang="es-ES" sz="2100" b="1" u="sng" dirty="0">
                <a:solidFill>
                  <a:srgbClr val="A40000"/>
                </a:solidFill>
                <a:latin typeface="Verdana" panose="020B0604030504040204" pitchFamily="34" charset="0"/>
              </a:rPr>
              <a:t>Ejemplo de Acción Estratégica</a:t>
            </a:r>
            <a:r>
              <a:rPr lang="es-ES" sz="2100" dirty="0">
                <a:solidFill>
                  <a:srgbClr val="A40000"/>
                </a:solidFill>
                <a:latin typeface="Verdana" panose="020B0604030504040204" pitchFamily="34" charset="0"/>
              </a:rPr>
              <a:t>:</a:t>
            </a:r>
          </a:p>
          <a:p>
            <a:pPr lvl="1">
              <a:spcAft>
                <a:spcPts val="900"/>
              </a:spcAft>
            </a:pPr>
            <a:r>
              <a:rPr lang="es-ES" sz="2100" dirty="0">
                <a:solidFill>
                  <a:srgbClr val="A40000"/>
                </a:solidFill>
                <a:latin typeface="Verdana" panose="020B0604030504040204" pitchFamily="34" charset="0"/>
              </a:rPr>
              <a:t>Incorporar un e-</a:t>
            </a:r>
            <a:r>
              <a:rPr lang="es-ES" sz="2100" dirty="0" err="1">
                <a:solidFill>
                  <a:srgbClr val="A40000"/>
                </a:solidFill>
                <a:latin typeface="Verdana" panose="020B0604030504040204" pitchFamily="34" charset="0"/>
              </a:rPr>
              <a:t>commerce</a:t>
            </a:r>
            <a:r>
              <a:rPr lang="es-ES" sz="2100" dirty="0">
                <a:solidFill>
                  <a:srgbClr val="A40000"/>
                </a:solidFill>
                <a:latin typeface="Verdana" panose="020B0604030504040204" pitchFamily="34" charset="0"/>
              </a:rPr>
              <a:t>, </a:t>
            </a:r>
            <a:r>
              <a:rPr lang="es-ES" sz="2100" b="1" dirty="0">
                <a:solidFill>
                  <a:srgbClr val="A40000"/>
                </a:solidFill>
                <a:latin typeface="Verdana" panose="020B0604030504040204" pitchFamily="34" charset="0"/>
              </a:rPr>
              <a:t>en los próximos 12 meses</a:t>
            </a:r>
            <a:r>
              <a:rPr lang="es-ES" sz="2100" dirty="0">
                <a:solidFill>
                  <a:srgbClr val="A40000"/>
                </a:solidFill>
                <a:latin typeface="Verdana" panose="020B0604030504040204" pitchFamily="34" charset="0"/>
              </a:rPr>
              <a:t>, como un nuevo canal de venta al negocio.</a:t>
            </a:r>
          </a:p>
        </p:txBody>
      </p:sp>
      <p:pic>
        <p:nvPicPr>
          <p:cNvPr id="1028" name="Picture 4" descr="FAMILIA SERRA LAMEJORNARANJA - Información sobre la marca">
            <a:extLst>
              <a:ext uri="{FF2B5EF4-FFF2-40B4-BE49-F238E27FC236}">
                <a16:creationId xmlns:a16="http://schemas.microsoft.com/office/drawing/2014/main" id="{451772D0-2788-4E33-9D37-8697D1063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462" y="4694927"/>
            <a:ext cx="1785197" cy="146127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14E01772-2D85-49C8-A12E-330136BE1ADC}"/>
              </a:ext>
            </a:extLst>
          </p:cNvPr>
          <p:cNvSpPr/>
          <p:nvPr/>
        </p:nvSpPr>
        <p:spPr>
          <a:xfrm>
            <a:off x="1076960" y="4891129"/>
            <a:ext cx="7775303" cy="1069524"/>
          </a:xfrm>
          <a:prstGeom prst="rect">
            <a:avLst/>
          </a:prstGeom>
        </p:spPr>
        <p:txBody>
          <a:bodyPr wrap="square">
            <a:spAutoFit/>
          </a:bodyPr>
          <a:lstStyle/>
          <a:p>
            <a:pPr lvl="1">
              <a:spcAft>
                <a:spcPts val="900"/>
              </a:spcAft>
            </a:pPr>
            <a:r>
              <a:rPr lang="es-ES" sz="2000" dirty="0">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La Mejor Naranja</a:t>
            </a:r>
            <a:r>
              <a:rPr lang="es-ES" sz="2000" dirty="0">
                <a:solidFill>
                  <a:srgbClr val="0000CC"/>
                </a:solidFill>
                <a:latin typeface="Verdana" panose="020B0604030504040204" pitchFamily="34" charset="0"/>
              </a:rPr>
              <a:t> </a:t>
            </a:r>
          </a:p>
          <a:p>
            <a:pPr lvl="1">
              <a:spcAft>
                <a:spcPts val="900"/>
              </a:spcAft>
            </a:pPr>
            <a:r>
              <a:rPr lang="es-ES" dirty="0">
                <a:latin typeface="Verdana" panose="020B0604030504040204" pitchFamily="34" charset="0"/>
              </a:rPr>
              <a:t>Ganadora del premio </a:t>
            </a:r>
            <a:r>
              <a:rPr lang="es-ES" dirty="0" err="1">
                <a:latin typeface="Verdana" panose="020B0604030504040204" pitchFamily="34" charset="0"/>
              </a:rPr>
              <a:t>eAwards</a:t>
            </a:r>
            <a:r>
              <a:rPr lang="es-ES" dirty="0">
                <a:latin typeface="Verdana" panose="020B0604030504040204" pitchFamily="34" charset="0"/>
              </a:rPr>
              <a:t> al mejor </a:t>
            </a:r>
            <a:br>
              <a:rPr lang="es-ES" dirty="0">
                <a:latin typeface="Verdana" panose="020B0604030504040204" pitchFamily="34" charset="0"/>
              </a:rPr>
            </a:br>
            <a:r>
              <a:rPr lang="es-ES" dirty="0" err="1">
                <a:latin typeface="Verdana" panose="020B0604030504040204" pitchFamily="34" charset="0"/>
              </a:rPr>
              <a:t>eCommerce</a:t>
            </a:r>
            <a:r>
              <a:rPr lang="es-ES" dirty="0">
                <a:latin typeface="Verdana" panose="020B0604030504040204" pitchFamily="34" charset="0"/>
              </a:rPr>
              <a:t> en el año 2015</a:t>
            </a:r>
          </a:p>
        </p:txBody>
      </p:sp>
      <p:sp>
        <p:nvSpPr>
          <p:cNvPr id="4" name="Rectángulo 3">
            <a:extLst>
              <a:ext uri="{FF2B5EF4-FFF2-40B4-BE49-F238E27FC236}">
                <a16:creationId xmlns:a16="http://schemas.microsoft.com/office/drawing/2014/main" id="{EA10EF99-0164-464D-A7DC-A18526D96C8A}"/>
              </a:ext>
            </a:extLst>
          </p:cNvPr>
          <p:cNvSpPr/>
          <p:nvPr/>
        </p:nvSpPr>
        <p:spPr>
          <a:xfrm>
            <a:off x="4055352" y="6156855"/>
            <a:ext cx="4914935" cy="369332"/>
          </a:xfrm>
          <a:prstGeom prst="rect">
            <a:avLst/>
          </a:prstGeom>
        </p:spPr>
        <p:txBody>
          <a:bodyPr wrap="none">
            <a:spAutoFit/>
          </a:bodyPr>
          <a:lstStyle/>
          <a:p>
            <a:r>
              <a:rPr lang="es-ES" dirty="0">
                <a:solidFill>
                  <a:srgbClr val="0000CC"/>
                </a:solidFill>
              </a:rPr>
              <a:t>https://www.youtube.com/watch?v=1aIkPkwDdds</a:t>
            </a:r>
          </a:p>
        </p:txBody>
      </p:sp>
      <p:sp>
        <p:nvSpPr>
          <p:cNvPr id="6" name="CuadroTexto 5">
            <a:extLst>
              <a:ext uri="{FF2B5EF4-FFF2-40B4-BE49-F238E27FC236}">
                <a16:creationId xmlns:a16="http://schemas.microsoft.com/office/drawing/2014/main" id="{CCA35C2D-4D09-46A0-A219-63FB256C273C}"/>
              </a:ext>
            </a:extLst>
          </p:cNvPr>
          <p:cNvSpPr txBox="1"/>
          <p:nvPr/>
        </p:nvSpPr>
        <p:spPr>
          <a:xfrm>
            <a:off x="1581598" y="6156855"/>
            <a:ext cx="2473754" cy="369332"/>
          </a:xfrm>
          <a:prstGeom prst="rect">
            <a:avLst/>
          </a:prstGeom>
          <a:solidFill>
            <a:schemeClr val="bg1"/>
          </a:solidFill>
        </p:spPr>
        <p:txBody>
          <a:bodyPr wrap="none" rtlCol="0">
            <a:spAutoFit/>
          </a:bodyPr>
          <a:lstStyle/>
          <a:p>
            <a:pPr algn="l"/>
            <a:r>
              <a:rPr lang="es-ES" dirty="0">
                <a:latin typeface="Verdana" panose="020B0604030504040204" pitchFamily="34" charset="0"/>
                <a:ea typeface="Verdana" panose="020B0604030504040204" pitchFamily="34" charset="0"/>
              </a:rPr>
              <a:t>La historia de LEGO</a:t>
            </a:r>
          </a:p>
        </p:txBody>
      </p:sp>
    </p:spTree>
    <p:extLst>
      <p:ext uri="{BB962C8B-B14F-4D97-AF65-F5344CB8AC3E}">
        <p14:creationId xmlns:p14="http://schemas.microsoft.com/office/powerpoint/2010/main" val="68597826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45137F-A355-49E9-9AB7-8270D5792EE7}"/>
              </a:ext>
            </a:extLst>
          </p:cNvPr>
          <p:cNvSpPr>
            <a:spLocks noGrp="1"/>
          </p:cNvSpPr>
          <p:nvPr>
            <p:ph type="title"/>
          </p:nvPr>
        </p:nvSpPr>
        <p:spPr/>
        <p:txBody>
          <a:bodyPr/>
          <a:lstStyle/>
          <a:p>
            <a:r>
              <a:rPr lang="es-ES" dirty="0"/>
              <a:t>Supervivencia</a:t>
            </a:r>
          </a:p>
        </p:txBody>
      </p:sp>
      <p:sp>
        <p:nvSpPr>
          <p:cNvPr id="7" name="Rectángulo 6">
            <a:extLst>
              <a:ext uri="{FF2B5EF4-FFF2-40B4-BE49-F238E27FC236}">
                <a16:creationId xmlns:a16="http://schemas.microsoft.com/office/drawing/2014/main" id="{D0DE386D-C773-4FC0-BB40-73B6026A9127}"/>
              </a:ext>
            </a:extLst>
          </p:cNvPr>
          <p:cNvSpPr/>
          <p:nvPr/>
        </p:nvSpPr>
        <p:spPr>
          <a:xfrm>
            <a:off x="1697483" y="548640"/>
            <a:ext cx="10231758" cy="1015663"/>
          </a:xfrm>
          <a:prstGeom prst="rect">
            <a:avLst/>
          </a:prstGeom>
        </p:spPr>
        <p:txBody>
          <a:bodyPr wrap="square">
            <a:spAutoFit/>
          </a:bodyPr>
          <a:lstStyle/>
          <a:p>
            <a:pPr algn="r" eaLnBrk="1" hangingPunct="1"/>
            <a:r>
              <a:rPr lang="es-ES" sz="2000" dirty="0">
                <a:latin typeface="Verdana" panose="020B0604030504040204" pitchFamily="34" charset="0"/>
                <a:ea typeface="Verdana" panose="020B0604030504040204" pitchFamily="34" charset="0"/>
              </a:rPr>
              <a:t>Para poder mantenerse en el mercado, </a:t>
            </a:r>
          </a:p>
          <a:p>
            <a:pPr algn="r" eaLnBrk="1" hangingPunct="1"/>
            <a:r>
              <a:rPr lang="es-ES" sz="2000" dirty="0">
                <a:latin typeface="Verdana" panose="020B0604030504040204" pitchFamily="34" charset="0"/>
                <a:ea typeface="Verdana" panose="020B0604030504040204" pitchFamily="34" charset="0"/>
              </a:rPr>
              <a:t>Lego cambió su proceso de diseño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con la colaboración de los usuarios a través de Internet</a:t>
            </a:r>
          </a:p>
        </p:txBody>
      </p:sp>
      <p:pic>
        <p:nvPicPr>
          <p:cNvPr id="8" name="Picture 4">
            <a:extLst>
              <a:ext uri="{FF2B5EF4-FFF2-40B4-BE49-F238E27FC236}">
                <a16:creationId xmlns:a16="http://schemas.microsoft.com/office/drawing/2014/main" id="{7F7DD2C9-A349-47FB-BC4D-CF4CB5F35F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7200" y="2963733"/>
            <a:ext cx="3416316" cy="122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1141394"/>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10DE06-81C7-461F-9AE6-90ACD96D7077}"/>
              </a:ext>
            </a:extLst>
          </p:cNvPr>
          <p:cNvSpPr>
            <a:spLocks noGrp="1"/>
          </p:cNvSpPr>
          <p:nvPr>
            <p:ph type="title"/>
          </p:nvPr>
        </p:nvSpPr>
        <p:spPr/>
        <p:txBody>
          <a:bodyPr/>
          <a:lstStyle/>
          <a:p>
            <a:r>
              <a:rPr lang="es-ES"/>
              <a:t>Objetivos Estratégicos a alcanzar con las TIC</a:t>
            </a:r>
            <a:endParaRPr lang="es-ES" dirty="0"/>
          </a:p>
        </p:txBody>
      </p:sp>
      <p:sp>
        <p:nvSpPr>
          <p:cNvPr id="3" name="Rectángulo 2">
            <a:extLst>
              <a:ext uri="{FF2B5EF4-FFF2-40B4-BE49-F238E27FC236}">
                <a16:creationId xmlns:a16="http://schemas.microsoft.com/office/drawing/2014/main" id="{FA1F1F6B-7925-4338-AD79-928840736CC2}"/>
              </a:ext>
            </a:extLst>
          </p:cNvPr>
          <p:cNvSpPr/>
          <p:nvPr/>
        </p:nvSpPr>
        <p:spPr>
          <a:xfrm>
            <a:off x="1130101" y="987420"/>
            <a:ext cx="8610505" cy="2546851"/>
          </a:xfrm>
          <a:prstGeom prst="rect">
            <a:avLst/>
          </a:prstGeom>
        </p:spPr>
        <p:txBody>
          <a:bodyPr wrap="square">
            <a:spAutoFit/>
          </a:bodyPr>
          <a:lstStyle/>
          <a:p>
            <a:pPr marL="444500" indent="-444500">
              <a:spcAft>
                <a:spcPts val="900"/>
              </a:spcAft>
            </a:pPr>
            <a:r>
              <a:rPr lang="es-ES" sz="2200" b="1" dirty="0">
                <a:solidFill>
                  <a:srgbClr val="000000"/>
                </a:solidFill>
                <a:latin typeface="Verdana" panose="020B0604030504040204" pitchFamily="34" charset="0"/>
              </a:rPr>
              <a:t>6. Creación de una ventaja competitiva</a:t>
            </a:r>
          </a:p>
          <a:p>
            <a:pPr marL="715963" indent="-358775">
              <a:spcAft>
                <a:spcPts val="600"/>
              </a:spcAft>
            </a:pPr>
            <a:r>
              <a:rPr lang="es-ES" sz="2200" dirty="0">
                <a:solidFill>
                  <a:srgbClr val="000000"/>
                </a:solidFill>
                <a:latin typeface="Verdana" panose="020B0604030504040204" pitchFamily="34" charset="0"/>
              </a:rPr>
              <a:t>-	Reducción de costes</a:t>
            </a:r>
          </a:p>
          <a:p>
            <a:pPr marL="715963" indent="-358775">
              <a:spcAft>
                <a:spcPts val="600"/>
              </a:spcAft>
            </a:pPr>
            <a:r>
              <a:rPr lang="es-ES" sz="2200" dirty="0">
                <a:solidFill>
                  <a:srgbClr val="000000"/>
                </a:solidFill>
                <a:latin typeface="Verdana" panose="020B0604030504040204" pitchFamily="34" charset="0"/>
              </a:rPr>
              <a:t>-	Posibilidad de aumentar la diferenciación</a:t>
            </a:r>
          </a:p>
          <a:p>
            <a:pPr marL="715963" indent="-358775">
              <a:spcAft>
                <a:spcPts val="600"/>
              </a:spcAft>
              <a:buFontTx/>
              <a:buChar char="-"/>
            </a:pPr>
            <a:r>
              <a:rPr lang="es-ES" sz="2200" dirty="0">
                <a:solidFill>
                  <a:srgbClr val="000000"/>
                </a:solidFill>
                <a:latin typeface="Verdana" panose="020B0604030504040204" pitchFamily="34" charset="0"/>
              </a:rPr>
              <a:t>Mejora en el análisis de datos</a:t>
            </a:r>
          </a:p>
          <a:p>
            <a:pPr marL="715963" indent="-358775">
              <a:spcAft>
                <a:spcPts val="600"/>
              </a:spcAft>
              <a:buFontTx/>
              <a:buChar char="-"/>
            </a:pPr>
            <a:r>
              <a:rPr lang="es-ES" sz="2200" dirty="0">
                <a:solidFill>
                  <a:srgbClr val="000000"/>
                </a:solidFill>
                <a:latin typeface="Verdana" panose="020B0604030504040204" pitchFamily="34" charset="0"/>
              </a:rPr>
              <a:t>Mejora en el proceso de ventas.</a:t>
            </a:r>
          </a:p>
          <a:p>
            <a:pPr marL="715963" indent="-358775">
              <a:spcAft>
                <a:spcPts val="600"/>
              </a:spcAft>
              <a:buFontTx/>
              <a:buChar char="-"/>
            </a:pPr>
            <a:r>
              <a:rPr lang="es-ES" sz="2200" dirty="0">
                <a:solidFill>
                  <a:srgbClr val="000000"/>
                </a:solidFill>
                <a:latin typeface="Verdana" panose="020B0604030504040204" pitchFamily="34" charset="0"/>
              </a:rPr>
              <a:t>Innovación</a:t>
            </a:r>
            <a:endParaRPr lang="es-ES" sz="2200" dirty="0">
              <a:solidFill>
                <a:srgbClr val="C00000"/>
              </a:solidFill>
            </a:endParaRPr>
          </a:p>
        </p:txBody>
      </p:sp>
      <p:sp>
        <p:nvSpPr>
          <p:cNvPr id="5" name="Rectángulo 4">
            <a:extLst>
              <a:ext uri="{FF2B5EF4-FFF2-40B4-BE49-F238E27FC236}">
                <a16:creationId xmlns:a16="http://schemas.microsoft.com/office/drawing/2014/main" id="{9010D9F2-5C32-49A9-BA36-8A4CE45DC34E}"/>
              </a:ext>
            </a:extLst>
          </p:cNvPr>
          <p:cNvSpPr/>
          <p:nvPr/>
        </p:nvSpPr>
        <p:spPr>
          <a:xfrm>
            <a:off x="1389040" y="3662926"/>
            <a:ext cx="8610505" cy="1177245"/>
          </a:xfrm>
          <a:prstGeom prst="rect">
            <a:avLst/>
          </a:prstGeom>
        </p:spPr>
        <p:txBody>
          <a:bodyPr wrap="square">
            <a:spAutoFit/>
          </a:bodyPr>
          <a:lstStyle/>
          <a:p>
            <a:pPr lvl="1">
              <a:spcAft>
                <a:spcPts val="900"/>
              </a:spcAft>
            </a:pPr>
            <a:r>
              <a:rPr lang="es-ES" sz="2100" b="1" u="sng" dirty="0">
                <a:solidFill>
                  <a:srgbClr val="A40000"/>
                </a:solidFill>
                <a:latin typeface="Verdana" panose="020B0604030504040204" pitchFamily="34" charset="0"/>
              </a:rPr>
              <a:t>Ejemplo de Acción Estratégica </a:t>
            </a:r>
            <a:r>
              <a:rPr lang="es-ES" sz="2100" dirty="0">
                <a:solidFill>
                  <a:srgbClr val="A40000"/>
                </a:solidFill>
                <a:latin typeface="Verdana" panose="020B0604030504040204" pitchFamily="34" charset="0"/>
              </a:rPr>
              <a:t>:</a:t>
            </a:r>
          </a:p>
          <a:p>
            <a:pPr lvl="1">
              <a:spcAft>
                <a:spcPts val="900"/>
              </a:spcAft>
            </a:pPr>
            <a:r>
              <a:rPr lang="es-ES" sz="2100" dirty="0">
                <a:solidFill>
                  <a:srgbClr val="A40000"/>
                </a:solidFill>
                <a:latin typeface="Verdana" panose="020B0604030504040204" pitchFamily="34" charset="0"/>
              </a:rPr>
              <a:t>Incorporar la impresión </a:t>
            </a:r>
            <a:r>
              <a:rPr lang="es-ES" sz="2100" dirty="0" err="1">
                <a:solidFill>
                  <a:srgbClr val="A40000"/>
                </a:solidFill>
                <a:latin typeface="Verdana" panose="020B0604030504040204" pitchFamily="34" charset="0"/>
              </a:rPr>
              <a:t>3D</a:t>
            </a:r>
            <a:r>
              <a:rPr lang="es-ES" sz="2100" dirty="0">
                <a:solidFill>
                  <a:srgbClr val="A40000"/>
                </a:solidFill>
                <a:latin typeface="Verdana" panose="020B0604030504040204" pitchFamily="34" charset="0"/>
              </a:rPr>
              <a:t> en los procesos internos de fabricación de piezas </a:t>
            </a:r>
            <a:r>
              <a:rPr lang="es-ES" sz="2100" b="1" dirty="0">
                <a:solidFill>
                  <a:srgbClr val="A40000"/>
                </a:solidFill>
                <a:latin typeface="Verdana" panose="020B0604030504040204" pitchFamily="34" charset="0"/>
              </a:rPr>
              <a:t>durante los 24 meses siguientes</a:t>
            </a:r>
            <a:r>
              <a:rPr lang="es-ES" sz="2100" dirty="0">
                <a:solidFill>
                  <a:srgbClr val="A40000"/>
                </a:solidFill>
                <a:latin typeface="Verdana" panose="020B0604030504040204" pitchFamily="34" charset="0"/>
              </a:rPr>
              <a:t>.</a:t>
            </a:r>
          </a:p>
        </p:txBody>
      </p:sp>
      <p:pic>
        <p:nvPicPr>
          <p:cNvPr id="2050" name="Picture 2" descr="sodimas - logo">
            <a:extLst>
              <a:ext uri="{FF2B5EF4-FFF2-40B4-BE49-F238E27FC236}">
                <a16:creationId xmlns:a16="http://schemas.microsoft.com/office/drawing/2014/main" id="{FAFEFC1F-6157-4BCC-BDD1-2DD7B8211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808" y="6136227"/>
            <a:ext cx="3981450" cy="266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69A93D4-BCAA-47F7-9BE1-C0B6857AD7DF}"/>
              </a:ext>
            </a:extLst>
          </p:cNvPr>
          <p:cNvSpPr/>
          <p:nvPr/>
        </p:nvSpPr>
        <p:spPr>
          <a:xfrm>
            <a:off x="1389040" y="4968826"/>
            <a:ext cx="6453053" cy="1038746"/>
          </a:xfrm>
          <a:prstGeom prst="rect">
            <a:avLst/>
          </a:prstGeom>
        </p:spPr>
        <p:txBody>
          <a:bodyPr wrap="square">
            <a:spAutoFit/>
          </a:bodyPr>
          <a:lstStyle/>
          <a:p>
            <a:pPr lvl="1">
              <a:spcAft>
                <a:spcPts val="900"/>
              </a:spcAft>
            </a:pPr>
            <a:r>
              <a:rPr lang="es-ES" dirty="0" err="1">
                <a:solidFill>
                  <a:srgbClr val="0000CC"/>
                </a:solidFill>
                <a:latin typeface="Verdana" panose="020B0604030504040204" pitchFamily="34" charset="0"/>
                <a:hlinkClick r:id="rId4">
                  <a:extLst>
                    <a:ext uri="{A12FA001-AC4F-418D-AE19-62706E023703}">
                      <ahyp:hlinkClr xmlns:ahyp="http://schemas.microsoft.com/office/drawing/2018/hyperlinkcolor" val="tx"/>
                    </a:ext>
                  </a:extLst>
                </a:hlinkClick>
              </a:rPr>
              <a:t>SODIMAS</a:t>
            </a:r>
            <a:r>
              <a:rPr lang="es-ES" dirty="0">
                <a:latin typeface="Verdana" panose="020B0604030504040204" pitchFamily="34" charset="0"/>
              </a:rPr>
              <a:t> </a:t>
            </a:r>
          </a:p>
          <a:p>
            <a:pPr lvl="1">
              <a:spcAft>
                <a:spcPts val="900"/>
              </a:spcAft>
            </a:pPr>
            <a:r>
              <a:rPr lang="es-ES" dirty="0">
                <a:latin typeface="Verdana" panose="020B0604030504040204" pitchFamily="34" charset="0"/>
              </a:rPr>
              <a:t>Ahorro en costes de producción del 98% </a:t>
            </a:r>
            <a:br>
              <a:rPr lang="es-ES" dirty="0">
                <a:latin typeface="Verdana" panose="020B0604030504040204" pitchFamily="34" charset="0"/>
              </a:rPr>
            </a:br>
            <a:r>
              <a:rPr lang="es-ES" dirty="0">
                <a:latin typeface="Verdana" panose="020B0604030504040204" pitchFamily="34" charset="0"/>
              </a:rPr>
              <a:t>en su fase de prototipado.</a:t>
            </a:r>
          </a:p>
        </p:txBody>
      </p:sp>
    </p:spTree>
    <p:extLst>
      <p:ext uri="{BB962C8B-B14F-4D97-AF65-F5344CB8AC3E}">
        <p14:creationId xmlns:p14="http://schemas.microsoft.com/office/powerpoint/2010/main" val="2990789190"/>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730364-DF1C-4B4A-AE0B-A4776294D562}"/>
              </a:ext>
            </a:extLst>
          </p:cNvPr>
          <p:cNvSpPr>
            <a:spLocks noGrp="1"/>
          </p:cNvSpPr>
          <p:nvPr>
            <p:ph type="title"/>
          </p:nvPr>
        </p:nvSpPr>
        <p:spPr/>
        <p:txBody>
          <a:bodyPr/>
          <a:lstStyle/>
          <a:p>
            <a:r>
              <a:rPr lang="es-ES" dirty="0"/>
              <a:t>Creación de una ventaja competitiva</a:t>
            </a:r>
          </a:p>
        </p:txBody>
      </p:sp>
      <p:sp>
        <p:nvSpPr>
          <p:cNvPr id="4" name="Rectángulo 3">
            <a:extLst>
              <a:ext uri="{FF2B5EF4-FFF2-40B4-BE49-F238E27FC236}">
                <a16:creationId xmlns:a16="http://schemas.microsoft.com/office/drawing/2014/main" id="{0663AF1D-A20F-4003-9BCE-EDF2CF7A019E}"/>
              </a:ext>
            </a:extLst>
          </p:cNvPr>
          <p:cNvSpPr/>
          <p:nvPr/>
        </p:nvSpPr>
        <p:spPr>
          <a:xfrm>
            <a:off x="822960" y="1397675"/>
            <a:ext cx="4206240" cy="2554545"/>
          </a:xfrm>
          <a:prstGeom prst="rect">
            <a:avLst/>
          </a:prstGeom>
        </p:spPr>
        <p:txBody>
          <a:bodyPr wrap="square">
            <a:spAutoFit/>
          </a:bodyPr>
          <a:lstStyle/>
          <a:p>
            <a:r>
              <a:rPr lang="es-ES" sz="2000" dirty="0">
                <a:solidFill>
                  <a:srgbClr val="212529"/>
                </a:solidFill>
                <a:latin typeface="Verdana" panose="020B0604030504040204" pitchFamily="34" charset="0"/>
                <a:ea typeface="Verdana" panose="020B0604030504040204" pitchFamily="34" charset="0"/>
              </a:rPr>
              <a:t>El hecho de saber </a:t>
            </a:r>
            <a:br>
              <a:rPr lang="es-ES" sz="2000" dirty="0">
                <a:solidFill>
                  <a:srgbClr val="212529"/>
                </a:solidFill>
                <a:latin typeface="Verdana" panose="020B0604030504040204" pitchFamily="34" charset="0"/>
                <a:ea typeface="Verdana" panose="020B0604030504040204" pitchFamily="34" charset="0"/>
              </a:rPr>
            </a:br>
            <a:r>
              <a:rPr lang="es-ES" sz="2000" dirty="0">
                <a:solidFill>
                  <a:srgbClr val="212529"/>
                </a:solidFill>
                <a:latin typeface="Verdana" panose="020B0604030504040204" pitchFamily="34" charset="0"/>
                <a:ea typeface="Verdana" panose="020B0604030504040204" pitchFamily="34" charset="0"/>
              </a:rPr>
              <a:t>con exactitud </a:t>
            </a:r>
            <a:br>
              <a:rPr lang="es-ES" sz="2000" dirty="0">
                <a:solidFill>
                  <a:srgbClr val="212529"/>
                </a:solidFill>
                <a:latin typeface="Verdana" panose="020B0604030504040204" pitchFamily="34" charset="0"/>
                <a:ea typeface="Verdana" panose="020B0604030504040204" pitchFamily="34" charset="0"/>
              </a:rPr>
            </a:br>
            <a:r>
              <a:rPr lang="es-ES" sz="2000" dirty="0">
                <a:solidFill>
                  <a:srgbClr val="212529"/>
                </a:solidFill>
                <a:latin typeface="Verdana" panose="020B0604030504040204" pitchFamily="34" charset="0"/>
                <a:ea typeface="Verdana" panose="020B0604030504040204" pitchFamily="34" charset="0"/>
              </a:rPr>
              <a:t>dónde se encuentra un camión </a:t>
            </a:r>
            <a:br>
              <a:rPr lang="es-ES" sz="2000" dirty="0">
                <a:solidFill>
                  <a:srgbClr val="212529"/>
                </a:solidFill>
                <a:latin typeface="Verdana" panose="020B0604030504040204" pitchFamily="34" charset="0"/>
                <a:ea typeface="Verdana" panose="020B0604030504040204" pitchFamily="34" charset="0"/>
              </a:rPr>
            </a:br>
            <a:r>
              <a:rPr lang="es-ES" sz="2000" dirty="0">
                <a:solidFill>
                  <a:srgbClr val="212529"/>
                </a:solidFill>
                <a:latin typeface="Verdana" panose="020B0604030504040204" pitchFamily="34" charset="0"/>
                <a:ea typeface="Verdana" panose="020B0604030504040204" pitchFamily="34" charset="0"/>
              </a:rPr>
              <a:t>o verificar el cumplimiento de itinerarios </a:t>
            </a:r>
            <a:br>
              <a:rPr lang="es-ES" sz="2000" dirty="0">
                <a:solidFill>
                  <a:srgbClr val="212529"/>
                </a:solidFill>
                <a:latin typeface="Verdana" panose="020B0604030504040204" pitchFamily="34" charset="0"/>
                <a:ea typeface="Verdana" panose="020B0604030504040204" pitchFamily="34" charset="0"/>
              </a:rPr>
            </a:br>
            <a:r>
              <a:rPr lang="es-ES" sz="2000" dirty="0">
                <a:solidFill>
                  <a:srgbClr val="212529"/>
                </a:solidFill>
                <a:latin typeface="Verdana" panose="020B0604030504040204" pitchFamily="34" charset="0"/>
                <a:ea typeface="Verdana" panose="020B0604030504040204" pitchFamily="34" charset="0"/>
              </a:rPr>
              <a:t>ha sido otra de las grandes </a:t>
            </a:r>
            <a:br>
              <a:rPr lang="es-ES" sz="2000" dirty="0">
                <a:solidFill>
                  <a:srgbClr val="212529"/>
                </a:solidFill>
                <a:latin typeface="Verdana" panose="020B0604030504040204" pitchFamily="34" charset="0"/>
                <a:ea typeface="Verdana" panose="020B0604030504040204" pitchFamily="34" charset="0"/>
              </a:rPr>
            </a:br>
            <a:r>
              <a:rPr lang="es-ES" sz="2000" dirty="0">
                <a:solidFill>
                  <a:srgbClr val="212529"/>
                </a:solidFill>
                <a:latin typeface="Verdana" panose="020B0604030504040204" pitchFamily="34" charset="0"/>
                <a:ea typeface="Verdana" panose="020B0604030504040204" pitchFamily="34" charset="0"/>
              </a:rPr>
              <a:t>aportaciones de las TIC </a:t>
            </a:r>
            <a:br>
              <a:rPr lang="es-ES" sz="2000" dirty="0">
                <a:solidFill>
                  <a:srgbClr val="212529"/>
                </a:solidFill>
                <a:latin typeface="Verdana" panose="020B0604030504040204" pitchFamily="34" charset="0"/>
                <a:ea typeface="Verdana" panose="020B0604030504040204" pitchFamily="34" charset="0"/>
              </a:rPr>
            </a:br>
            <a:r>
              <a:rPr lang="es-ES" sz="2000" dirty="0">
                <a:solidFill>
                  <a:srgbClr val="212529"/>
                </a:solidFill>
                <a:latin typeface="Verdana" panose="020B0604030504040204" pitchFamily="34" charset="0"/>
                <a:ea typeface="Verdana" panose="020B0604030504040204" pitchFamily="34" charset="0"/>
              </a:rPr>
              <a:t>en la logística.</a:t>
            </a:r>
            <a:endParaRPr lang="es-ES" sz="2000" dirty="0">
              <a:latin typeface="Verdana" panose="020B0604030504040204" pitchFamily="34" charset="0"/>
              <a:ea typeface="Verdana" panose="020B0604030504040204" pitchFamily="34" charset="0"/>
            </a:endParaRPr>
          </a:p>
        </p:txBody>
      </p:sp>
      <p:pic>
        <p:nvPicPr>
          <p:cNvPr id="9220" name="Picture 4" descr="Casos de éxito de Google My Business - Nubemedia 360">
            <a:extLst>
              <a:ext uri="{FF2B5EF4-FFF2-40B4-BE49-F238E27FC236}">
                <a16:creationId xmlns:a16="http://schemas.microsoft.com/office/drawing/2014/main" id="{94F199D0-513A-4425-ADE9-56DA95C2DFF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618480" y="1865699"/>
            <a:ext cx="6096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Movilpack - Inicio | Facebook">
            <a:extLst>
              <a:ext uri="{FF2B5EF4-FFF2-40B4-BE49-F238E27FC236}">
                <a16:creationId xmlns:a16="http://schemas.microsoft.com/office/drawing/2014/main" id="{B9E8825D-8812-4BC6-8B40-CBD49C7DC4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 y="4427161"/>
            <a:ext cx="3090111" cy="9315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5377312"/>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1000"/>
                                        <p:tgtEl>
                                          <p:spTgt spid="9222"/>
                                        </p:tgtEl>
                                      </p:cBhvr>
                                    </p:animEffect>
                                    <p:anim calcmode="lin" valueType="num">
                                      <p:cBhvr>
                                        <p:cTn id="8" dur="1000" fill="hold"/>
                                        <p:tgtEl>
                                          <p:spTgt spid="9222"/>
                                        </p:tgtEl>
                                        <p:attrNameLst>
                                          <p:attrName>ppt_x</p:attrName>
                                        </p:attrNameLst>
                                      </p:cBhvr>
                                      <p:tavLst>
                                        <p:tav tm="0">
                                          <p:val>
                                            <p:strVal val="#ppt_x"/>
                                          </p:val>
                                        </p:tav>
                                        <p:tav tm="100000">
                                          <p:val>
                                            <p:strVal val="#ppt_x"/>
                                          </p:val>
                                        </p:tav>
                                      </p:tavLst>
                                    </p:anim>
                                    <p:anim calcmode="lin" valueType="num">
                                      <p:cBhvr>
                                        <p:cTn id="9" dur="1000" fill="hold"/>
                                        <p:tgtEl>
                                          <p:spTgt spid="92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572A25-2071-4F26-A7E3-82BFD46ABAEF}"/>
              </a:ext>
            </a:extLst>
          </p:cNvPr>
          <p:cNvSpPr>
            <a:spLocks noGrp="1"/>
          </p:cNvSpPr>
          <p:nvPr>
            <p:ph type="title"/>
          </p:nvPr>
        </p:nvSpPr>
        <p:spPr>
          <a:xfrm>
            <a:off x="1394884" y="4241105"/>
            <a:ext cx="10363200" cy="769441"/>
          </a:xfrm>
        </p:spPr>
        <p:txBody>
          <a:bodyPr/>
          <a:lstStyle/>
          <a:p>
            <a:r>
              <a:rPr lang="es-ES" dirty="0"/>
              <a:t>Conclusión</a:t>
            </a:r>
          </a:p>
        </p:txBody>
      </p:sp>
    </p:spTree>
    <p:extLst>
      <p:ext uri="{BB962C8B-B14F-4D97-AF65-F5344CB8AC3E}">
        <p14:creationId xmlns:p14="http://schemas.microsoft.com/office/powerpoint/2010/main" val="3925616226"/>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016481-7B26-4387-BB36-2501169C3001}"/>
              </a:ext>
            </a:extLst>
          </p:cNvPr>
          <p:cNvSpPr>
            <a:spLocks noGrp="1"/>
          </p:cNvSpPr>
          <p:nvPr>
            <p:ph type="title"/>
          </p:nvPr>
        </p:nvSpPr>
        <p:spPr/>
        <p:txBody>
          <a:bodyPr/>
          <a:lstStyle/>
          <a:p>
            <a:r>
              <a:rPr lang="es-ES"/>
              <a:t>¿Cómo  incluir las TIC dentro de una estrategia competitiva?</a:t>
            </a:r>
            <a:endParaRPr lang="es-ES" dirty="0"/>
          </a:p>
        </p:txBody>
      </p:sp>
      <p:sp>
        <p:nvSpPr>
          <p:cNvPr id="3" name="Rectángulo 2">
            <a:extLst>
              <a:ext uri="{FF2B5EF4-FFF2-40B4-BE49-F238E27FC236}">
                <a16:creationId xmlns:a16="http://schemas.microsoft.com/office/drawing/2014/main" id="{C6A0944C-7631-415C-B6A3-41E91C8FDB38}"/>
              </a:ext>
            </a:extLst>
          </p:cNvPr>
          <p:cNvSpPr/>
          <p:nvPr/>
        </p:nvSpPr>
        <p:spPr>
          <a:xfrm>
            <a:off x="1129332" y="1189925"/>
            <a:ext cx="10696907" cy="4478149"/>
          </a:xfrm>
          <a:prstGeom prst="rect">
            <a:avLst/>
          </a:prstGeom>
        </p:spPr>
        <p:txBody>
          <a:bodyPr wrap="square">
            <a:spAutoFit/>
          </a:bodyPr>
          <a:lstStyle/>
          <a:p>
            <a:pPr marL="342900" indent="-342900">
              <a:spcAft>
                <a:spcPts val="1800"/>
              </a:spcAft>
              <a:buClr>
                <a:srgbClr val="CC0000"/>
              </a:buClr>
              <a:buSzPct val="110000"/>
              <a:buFont typeface="Wingdings" panose="05000000000000000000" pitchFamily="2" charset="2"/>
              <a:buChar char="§"/>
            </a:pPr>
            <a:r>
              <a:rPr lang="es-ES" sz="2400" dirty="0">
                <a:latin typeface="Verdana" panose="020B0604030504040204" pitchFamily="34" charset="0"/>
                <a:ea typeface="Verdana" panose="020B0604030504040204" pitchFamily="34" charset="0"/>
              </a:rPr>
              <a:t>Cada empresa debe primero </a:t>
            </a:r>
            <a:br>
              <a:rPr lang="es-ES" sz="2400" dirty="0">
                <a:latin typeface="Verdana" panose="020B0604030504040204" pitchFamily="34" charset="0"/>
                <a:ea typeface="Verdana" panose="020B0604030504040204" pitchFamily="34" charset="0"/>
              </a:rPr>
            </a:br>
            <a:r>
              <a:rPr lang="es-ES" sz="2400" dirty="0">
                <a:solidFill>
                  <a:srgbClr val="C00000"/>
                </a:solidFill>
                <a:latin typeface="Verdana" panose="020B0604030504040204" pitchFamily="34" charset="0"/>
                <a:ea typeface="Verdana" panose="020B0604030504040204" pitchFamily="34" charset="0"/>
              </a:rPr>
              <a:t>analizar su industria y elegir una estrategia competitiva</a:t>
            </a:r>
            <a:r>
              <a:rPr lang="es-ES" sz="2400" dirty="0">
                <a:latin typeface="Verdana" panose="020B0604030504040204" pitchFamily="34" charset="0"/>
                <a:ea typeface="Verdana" panose="020B0604030504040204" pitchFamily="34" charset="0"/>
              </a:rPr>
              <a:t>. </a:t>
            </a:r>
          </a:p>
          <a:p>
            <a:pPr marL="1341438" indent="-1341438" algn="r">
              <a:spcAft>
                <a:spcPts val="1800"/>
              </a:spcAft>
              <a:buClr>
                <a:srgbClr val="CC0000"/>
              </a:buClr>
              <a:buSzPct val="110000"/>
            </a:pPr>
            <a:r>
              <a:rPr lang="es-ES" sz="2400" i="1" dirty="0">
                <a:latin typeface="Verdana" panose="020B0604030504040204" pitchFamily="34" charset="0"/>
                <a:ea typeface="Verdana" panose="020B0604030504040204" pitchFamily="34" charset="0"/>
              </a:rPr>
              <a:t>	</a:t>
            </a:r>
            <a:r>
              <a:rPr lang="es-ES" sz="2400" i="1" dirty="0">
                <a:latin typeface="Georgia" panose="02040502050405020303" pitchFamily="18" charset="0"/>
                <a:ea typeface="Verdana" panose="020B0604030504040204" pitchFamily="34" charset="0"/>
              </a:rPr>
              <a:t>¿Será un proveedor de bajo costo </a:t>
            </a:r>
            <a:br>
              <a:rPr lang="es-ES" sz="2400" i="1" dirty="0">
                <a:latin typeface="Georgia" panose="02040502050405020303" pitchFamily="18" charset="0"/>
                <a:ea typeface="Verdana" panose="020B0604030504040204" pitchFamily="34" charset="0"/>
              </a:rPr>
            </a:br>
            <a:r>
              <a:rPr lang="es-ES" sz="2400" i="1" dirty="0">
                <a:latin typeface="Georgia" panose="02040502050405020303" pitchFamily="18" charset="0"/>
                <a:ea typeface="Verdana" panose="020B0604030504040204" pitchFamily="34" charset="0"/>
              </a:rPr>
              <a:t>o diferenciará sus productos de los competidores?</a:t>
            </a:r>
          </a:p>
          <a:p>
            <a:pPr marL="342900" indent="-342900">
              <a:spcAft>
                <a:spcPts val="1800"/>
              </a:spcAft>
              <a:buClr>
                <a:srgbClr val="CC0000"/>
              </a:buClr>
              <a:buSzPct val="110000"/>
              <a:buFont typeface="Wingdings" panose="05000000000000000000" pitchFamily="2" charset="2"/>
              <a:buChar char="§"/>
            </a:pPr>
            <a:r>
              <a:rPr lang="es-ES" sz="2400" dirty="0">
                <a:latin typeface="Verdana" panose="020B0604030504040204" pitchFamily="34" charset="0"/>
                <a:ea typeface="Verdana" panose="020B0604030504040204" pitchFamily="34" charset="0"/>
              </a:rPr>
              <a:t>Luego debe </a:t>
            </a:r>
            <a:r>
              <a:rPr lang="es-ES" sz="2400" dirty="0">
                <a:solidFill>
                  <a:srgbClr val="C00000"/>
                </a:solidFill>
                <a:latin typeface="Verdana" panose="020B0604030504040204" pitchFamily="34" charset="0"/>
                <a:ea typeface="Verdana" panose="020B0604030504040204" pitchFamily="34" charset="0"/>
              </a:rPr>
              <a:t>analizar sus procesos </a:t>
            </a:r>
            <a:r>
              <a:rPr lang="es-ES" sz="2400" dirty="0">
                <a:latin typeface="Verdana" panose="020B0604030504040204" pitchFamily="34" charset="0"/>
                <a:ea typeface="Verdana" panose="020B0604030504040204" pitchFamily="34" charset="0"/>
              </a:rPr>
              <a:t>para determinar las</a:t>
            </a:r>
            <a:r>
              <a:rPr lang="es-ES" sz="2400" dirty="0">
                <a:solidFill>
                  <a:srgbClr val="C00000"/>
                </a:solidFill>
                <a:latin typeface="Verdana" panose="020B0604030504040204" pitchFamily="34" charset="0"/>
                <a:ea typeface="Verdana" panose="020B0604030504040204" pitchFamily="34" charset="0"/>
              </a:rPr>
              <a:t> actividades susceptibles de crear más valor </a:t>
            </a:r>
            <a:r>
              <a:rPr lang="es-ES" sz="2400" dirty="0">
                <a:latin typeface="Verdana" panose="020B0604030504040204" pitchFamily="34" charset="0"/>
                <a:ea typeface="Verdana" panose="020B0604030504040204" pitchFamily="34" charset="0"/>
              </a:rPr>
              <a:t>y así determinar sus</a:t>
            </a:r>
            <a:r>
              <a:rPr lang="es-ES" sz="2400" dirty="0">
                <a:solidFill>
                  <a:srgbClr val="C00000"/>
                </a:solidFill>
                <a:latin typeface="Verdana" panose="020B0604030504040204" pitchFamily="34" charset="0"/>
                <a:ea typeface="Verdana" panose="020B0604030504040204" pitchFamily="34" charset="0"/>
              </a:rPr>
              <a:t> objetivos estratégicos.</a:t>
            </a:r>
            <a:endParaRPr lang="es-ES" sz="2400" dirty="0">
              <a:latin typeface="Verdana" panose="020B0604030504040204" pitchFamily="34" charset="0"/>
              <a:ea typeface="Verdana" panose="020B0604030504040204" pitchFamily="34" charset="0"/>
            </a:endParaRPr>
          </a:p>
          <a:p>
            <a:pPr marL="342900" indent="-342900">
              <a:spcAft>
                <a:spcPts val="1800"/>
              </a:spcAft>
              <a:buClr>
                <a:srgbClr val="CC0000"/>
              </a:buClr>
              <a:buSzPct val="110000"/>
              <a:buFont typeface="Wingdings" panose="05000000000000000000" pitchFamily="2" charset="2"/>
              <a:buChar char="§"/>
            </a:pPr>
            <a:r>
              <a:rPr lang="es-ES" sz="2400" dirty="0">
                <a:latin typeface="Verdana" panose="020B0604030504040204" pitchFamily="34" charset="0"/>
                <a:ea typeface="Verdana" panose="020B0604030504040204" pitchFamily="34" charset="0"/>
              </a:rPr>
              <a:t>Finalmente, una vez que se han tomado esas decisiones, una empresa puede </a:t>
            </a:r>
            <a:r>
              <a:rPr lang="es-ES" sz="2400" dirty="0">
                <a:solidFill>
                  <a:srgbClr val="C00000"/>
                </a:solidFill>
                <a:latin typeface="Verdana" panose="020B0604030504040204" pitchFamily="34" charset="0"/>
                <a:ea typeface="Verdana" panose="020B0604030504040204" pitchFamily="34" charset="0"/>
              </a:rPr>
              <a:t>estudiar qué Tecnologías o Sistemas de Información</a:t>
            </a:r>
            <a:r>
              <a:rPr lang="es-ES" sz="2400" dirty="0">
                <a:latin typeface="Verdana" panose="020B0604030504040204" pitchFamily="34" charset="0"/>
                <a:ea typeface="Verdana" panose="020B0604030504040204" pitchFamily="34" charset="0"/>
              </a:rPr>
              <a:t> pueden respaldar la consecución de estos objetivos.</a:t>
            </a:r>
          </a:p>
        </p:txBody>
      </p:sp>
    </p:spTree>
    <p:extLst>
      <p:ext uri="{BB962C8B-B14F-4D97-AF65-F5344CB8AC3E}">
        <p14:creationId xmlns:p14="http://schemas.microsoft.com/office/powerpoint/2010/main" val="2734942237"/>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CDC0FF-7A2A-49BB-98E3-D60CFEB4819D}"/>
              </a:ext>
            </a:extLst>
          </p:cNvPr>
          <p:cNvSpPr>
            <a:spLocks noGrp="1"/>
          </p:cNvSpPr>
          <p:nvPr>
            <p:ph type="title"/>
          </p:nvPr>
        </p:nvSpPr>
        <p:spPr/>
        <p:txBody>
          <a:bodyPr/>
          <a:lstStyle/>
          <a:p>
            <a:r>
              <a:rPr lang="es-ES" sz="1800" dirty="0"/>
              <a:t>Alinear las TIC con la estrategia de la Empresa</a:t>
            </a:r>
          </a:p>
        </p:txBody>
      </p:sp>
      <p:sp>
        <p:nvSpPr>
          <p:cNvPr id="3" name="Rectángulo 2">
            <a:extLst>
              <a:ext uri="{FF2B5EF4-FFF2-40B4-BE49-F238E27FC236}">
                <a16:creationId xmlns:a16="http://schemas.microsoft.com/office/drawing/2014/main" id="{7C87A1AF-67E2-42BF-ADCA-1DD8C1D61B08}"/>
              </a:ext>
            </a:extLst>
          </p:cNvPr>
          <p:cNvSpPr/>
          <p:nvPr/>
        </p:nvSpPr>
        <p:spPr>
          <a:xfrm>
            <a:off x="822960" y="1110311"/>
            <a:ext cx="10728960" cy="4985980"/>
          </a:xfrm>
          <a:prstGeom prst="rect">
            <a:avLst/>
          </a:prstGeom>
        </p:spPr>
        <p:txBody>
          <a:bodyPr wrap="square">
            <a:spAutoFit/>
          </a:bodyPr>
          <a:lstStyle/>
          <a:p>
            <a:pPr>
              <a:spcAft>
                <a:spcPts val="900"/>
              </a:spcAft>
              <a:buClr>
                <a:srgbClr val="CC0000"/>
              </a:buClr>
              <a:buSzPct val="110000"/>
            </a:pPr>
            <a:r>
              <a:rPr lang="es-ES" sz="2400" dirty="0">
                <a:latin typeface="Verdana" panose="020B0604030504040204" pitchFamily="34" charset="0"/>
                <a:ea typeface="Verdana" panose="020B0604030504040204" pitchFamily="34" charset="0"/>
              </a:rPr>
              <a:t>Hay dos formas en que las TIC pueden ayudar a crear valor:</a:t>
            </a:r>
          </a:p>
          <a:p>
            <a:pPr marL="342900" indent="-342900">
              <a:spcAft>
                <a:spcPts val="900"/>
              </a:spcAft>
              <a:buClr>
                <a:srgbClr val="CC0000"/>
              </a:buClr>
              <a:buSzPct val="110000"/>
              <a:buFont typeface="Wingdings" panose="05000000000000000000" pitchFamily="2" charset="2"/>
              <a:buChar char="§"/>
            </a:pPr>
            <a:r>
              <a:rPr lang="es-ES" sz="2400" dirty="0">
                <a:latin typeface="Verdana" panose="020B0604030504040204" pitchFamily="34" charset="0"/>
                <a:ea typeface="Verdana" panose="020B0604030504040204" pitchFamily="34" charset="0"/>
              </a:rPr>
              <a:t>Se puede obtener una ventaja competitiva </a:t>
            </a:r>
            <a:br>
              <a:rPr lang="es-ES" sz="2400" dirty="0">
                <a:latin typeface="Verdana" panose="020B0604030504040204" pitchFamily="34" charset="0"/>
                <a:ea typeface="Verdana" panose="020B0604030504040204" pitchFamily="34" charset="0"/>
              </a:rPr>
            </a:br>
            <a:r>
              <a:rPr lang="es-ES" sz="2400" dirty="0">
                <a:solidFill>
                  <a:srgbClr val="C00000"/>
                </a:solidFill>
                <a:latin typeface="Verdana" panose="020B0604030504040204" pitchFamily="34" charset="0"/>
                <a:ea typeface="Verdana" panose="020B0604030504040204" pitchFamily="34" charset="0"/>
              </a:rPr>
              <a:t>a través de los productos y servicios que se ofrecen</a:t>
            </a:r>
            <a:r>
              <a:rPr lang="es-ES" sz="2400" dirty="0">
                <a:latin typeface="Verdana" panose="020B0604030504040204" pitchFamily="34" charset="0"/>
                <a:ea typeface="Verdana" panose="020B0604030504040204" pitchFamily="34" charset="0"/>
              </a:rPr>
              <a:t>.</a:t>
            </a:r>
          </a:p>
          <a:p>
            <a:pPr marL="354013" algn="r">
              <a:spcAft>
                <a:spcPts val="900"/>
              </a:spcAft>
              <a:buClr>
                <a:srgbClr val="CC0000"/>
              </a:buClr>
              <a:buSzPct val="110000"/>
            </a:pPr>
            <a:r>
              <a:rPr lang="es-ES" sz="2800" i="1" dirty="0">
                <a:latin typeface="Book Antiqua" panose="02040602050305030304" pitchFamily="18" charset="0"/>
              </a:rPr>
              <a:t>Las TIC pueden ayudar a crear una </a:t>
            </a:r>
            <a:br>
              <a:rPr lang="es-ES" sz="2800" i="1" dirty="0">
                <a:latin typeface="Book Antiqua" panose="02040602050305030304" pitchFamily="18" charset="0"/>
              </a:rPr>
            </a:br>
            <a:r>
              <a:rPr lang="es-ES" sz="2800" i="1" dirty="0">
                <a:latin typeface="Book Antiqua" panose="02040602050305030304" pitchFamily="18" charset="0"/>
              </a:rPr>
              <a:t>ventaja competitiva al formar parte del producto </a:t>
            </a:r>
            <a:br>
              <a:rPr lang="es-ES" sz="2800" i="1" dirty="0">
                <a:latin typeface="Book Antiqua" panose="02040602050305030304" pitchFamily="18" charset="0"/>
              </a:rPr>
            </a:br>
            <a:r>
              <a:rPr lang="es-ES" sz="2800" i="1" dirty="0">
                <a:latin typeface="Book Antiqua" panose="02040602050305030304" pitchFamily="18" charset="0"/>
              </a:rPr>
              <a:t>o al brindar soporte al producto.</a:t>
            </a:r>
            <a:endParaRPr lang="es-ES" sz="2800" i="1" dirty="0">
              <a:latin typeface="Book Antiqua" panose="02040602050305030304" pitchFamily="18" charset="0"/>
              <a:ea typeface="Verdana" panose="020B0604030504040204" pitchFamily="34" charset="0"/>
            </a:endParaRPr>
          </a:p>
          <a:p>
            <a:pPr marL="342900" indent="-342900">
              <a:spcAft>
                <a:spcPts val="900"/>
              </a:spcAft>
              <a:buClr>
                <a:srgbClr val="CC0000"/>
              </a:buClr>
              <a:buSzPct val="110000"/>
              <a:buFont typeface="Wingdings" panose="05000000000000000000" pitchFamily="2" charset="2"/>
              <a:buChar char="§"/>
            </a:pPr>
            <a:r>
              <a:rPr lang="es-ES" sz="2400" dirty="0">
                <a:latin typeface="Verdana" panose="020B0604030504040204" pitchFamily="34" charset="0"/>
                <a:ea typeface="Verdana" panose="020B0604030504040204" pitchFamily="34" charset="0"/>
              </a:rPr>
              <a:t>Se puede obtener una ventaja competitiva </a:t>
            </a:r>
            <a:br>
              <a:rPr lang="es-ES" sz="2400" dirty="0">
                <a:latin typeface="Verdana" panose="020B0604030504040204" pitchFamily="34" charset="0"/>
                <a:ea typeface="Verdana" panose="020B0604030504040204" pitchFamily="34" charset="0"/>
              </a:rPr>
            </a:br>
            <a:r>
              <a:rPr lang="es-ES" sz="2400" dirty="0">
                <a:solidFill>
                  <a:srgbClr val="C00000"/>
                </a:solidFill>
                <a:latin typeface="Verdana" panose="020B0604030504040204" pitchFamily="34" charset="0"/>
                <a:ea typeface="Verdana" panose="020B0604030504040204" pitchFamily="34" charset="0"/>
              </a:rPr>
              <a:t>mediante el desarrollo de procesos superiores</a:t>
            </a:r>
            <a:r>
              <a:rPr lang="es-ES" sz="2400" dirty="0">
                <a:latin typeface="Verdana" panose="020B0604030504040204" pitchFamily="34" charset="0"/>
                <a:ea typeface="Verdana" panose="020B0604030504040204" pitchFamily="34" charset="0"/>
              </a:rPr>
              <a:t>.</a:t>
            </a:r>
          </a:p>
          <a:p>
            <a:pPr marL="354013" algn="r">
              <a:spcAft>
                <a:spcPts val="900"/>
              </a:spcAft>
              <a:buClr>
                <a:srgbClr val="CC0000"/>
              </a:buClr>
              <a:buSzPct val="110000"/>
            </a:pPr>
            <a:r>
              <a:rPr lang="es-ES" sz="2800" i="1" dirty="0">
                <a:latin typeface="Book Antiqua" panose="02040602050305030304" pitchFamily="18" charset="0"/>
              </a:rPr>
              <a:t>Las TIC son capaces de mejorar los costes de una empresa </a:t>
            </a:r>
            <a:br>
              <a:rPr lang="es-ES" sz="2800" i="1" dirty="0">
                <a:latin typeface="Book Antiqua" panose="02040602050305030304" pitchFamily="18" charset="0"/>
              </a:rPr>
            </a:br>
            <a:r>
              <a:rPr lang="es-ES" sz="2800" i="1" dirty="0">
                <a:latin typeface="Book Antiqua" panose="02040602050305030304" pitchFamily="18" charset="0"/>
              </a:rPr>
              <a:t>en cualquier parte de su cadena de valor, </a:t>
            </a:r>
            <a:br>
              <a:rPr lang="es-ES" sz="2800" i="1" dirty="0">
                <a:latin typeface="Book Antiqua" panose="02040602050305030304" pitchFamily="18" charset="0"/>
              </a:rPr>
            </a:br>
            <a:r>
              <a:rPr lang="es-ES" sz="2800" i="1" dirty="0">
                <a:latin typeface="Book Antiqua" panose="02040602050305030304" pitchFamily="18" charset="0"/>
              </a:rPr>
              <a:t>mediante la automatización de sus procesos.</a:t>
            </a:r>
          </a:p>
        </p:txBody>
      </p:sp>
    </p:spTree>
    <p:extLst>
      <p:ext uri="{BB962C8B-B14F-4D97-AF65-F5344CB8AC3E}">
        <p14:creationId xmlns:p14="http://schemas.microsoft.com/office/powerpoint/2010/main" val="3020025740"/>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8D047F14-C151-4B57-A52C-9D61AE5C29EE}"/>
              </a:ext>
            </a:extLst>
          </p:cNvPr>
          <p:cNvCxnSpPr>
            <a:cxnSpLocks/>
          </p:cNvCxnSpPr>
          <p:nvPr/>
        </p:nvCxnSpPr>
        <p:spPr>
          <a:xfrm>
            <a:off x="7277222" y="6127497"/>
            <a:ext cx="45786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upo 17">
            <a:extLst>
              <a:ext uri="{FF2B5EF4-FFF2-40B4-BE49-F238E27FC236}">
                <a16:creationId xmlns:a16="http://schemas.microsoft.com/office/drawing/2014/main" id="{B3F8E15C-ED17-43D6-A3D5-4073678B10BC}"/>
              </a:ext>
            </a:extLst>
          </p:cNvPr>
          <p:cNvGrpSpPr/>
          <p:nvPr/>
        </p:nvGrpSpPr>
        <p:grpSpPr>
          <a:xfrm>
            <a:off x="450240" y="1333888"/>
            <a:ext cx="8852560" cy="3180080"/>
            <a:chOff x="721360" y="2204720"/>
            <a:chExt cx="8852560" cy="3180080"/>
          </a:xfrm>
        </p:grpSpPr>
        <p:sp>
          <p:nvSpPr>
            <p:cNvPr id="4" name="Flecha: pentágono 3">
              <a:extLst>
                <a:ext uri="{FF2B5EF4-FFF2-40B4-BE49-F238E27FC236}">
                  <a16:creationId xmlns:a16="http://schemas.microsoft.com/office/drawing/2014/main" id="{4FC4EC6A-F5E4-4AE3-BC07-0E7067C6DA3E}"/>
                </a:ext>
              </a:extLst>
            </p:cNvPr>
            <p:cNvSpPr/>
            <p:nvPr/>
          </p:nvSpPr>
          <p:spPr>
            <a:xfrm>
              <a:off x="721360" y="2204720"/>
              <a:ext cx="2885440" cy="1361440"/>
            </a:xfrm>
            <a:prstGeom prst="homePlat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ES" b="1" dirty="0"/>
                <a:t>ÁMBITO NEGOCIO</a:t>
              </a:r>
              <a:br>
                <a:rPr lang="es-ES" b="1" dirty="0"/>
              </a:br>
              <a:r>
                <a:rPr lang="es-ES" dirty="0"/>
                <a:t>Cómo se usan las TIC para posibilitar </a:t>
              </a:r>
              <a:br>
                <a:rPr lang="es-ES" dirty="0"/>
              </a:br>
              <a:r>
                <a:rPr lang="es-ES" dirty="0"/>
                <a:t>y operar el cambio</a:t>
              </a:r>
            </a:p>
          </p:txBody>
        </p:sp>
        <p:sp>
          <p:nvSpPr>
            <p:cNvPr id="5" name="Flecha: pentágono 4">
              <a:extLst>
                <a:ext uri="{FF2B5EF4-FFF2-40B4-BE49-F238E27FC236}">
                  <a16:creationId xmlns:a16="http://schemas.microsoft.com/office/drawing/2014/main" id="{19046F6E-198C-4648-8478-2C084C8262B6}"/>
                </a:ext>
              </a:extLst>
            </p:cNvPr>
            <p:cNvSpPr/>
            <p:nvPr/>
          </p:nvSpPr>
          <p:spPr>
            <a:xfrm>
              <a:off x="721360" y="4023360"/>
              <a:ext cx="2885440" cy="136144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b="1" dirty="0"/>
                <a:t>ÁMBITO TIC</a:t>
              </a:r>
              <a:br>
                <a:rPr lang="es-ES" b="1" dirty="0"/>
              </a:br>
              <a:r>
                <a:rPr lang="es-ES" dirty="0"/>
                <a:t>Cómo se gestionan</a:t>
              </a:r>
              <a:br>
                <a:rPr lang="es-ES" dirty="0"/>
              </a:br>
              <a:r>
                <a:rPr lang="es-ES" dirty="0"/>
                <a:t>y entregan las TIC</a:t>
              </a:r>
            </a:p>
          </p:txBody>
        </p:sp>
        <p:sp>
          <p:nvSpPr>
            <p:cNvPr id="6" name="Rectángulo 5">
              <a:extLst>
                <a:ext uri="{FF2B5EF4-FFF2-40B4-BE49-F238E27FC236}">
                  <a16:creationId xmlns:a16="http://schemas.microsoft.com/office/drawing/2014/main" id="{F2CADD0D-08E4-4C81-8649-B1FE33C5F424}"/>
                </a:ext>
              </a:extLst>
            </p:cNvPr>
            <p:cNvSpPr/>
            <p:nvPr/>
          </p:nvSpPr>
          <p:spPr>
            <a:xfrm>
              <a:off x="3698240" y="2204720"/>
              <a:ext cx="2340000" cy="863600"/>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b="1" dirty="0">
                  <a:solidFill>
                    <a:schemeClr val="lt1"/>
                  </a:solidFill>
                </a:rPr>
                <a:t>Futuro Estratégico</a:t>
              </a:r>
              <a:br>
                <a:rPr lang="es-ES" b="1" dirty="0">
                  <a:solidFill>
                    <a:schemeClr val="lt1"/>
                  </a:solidFill>
                </a:rPr>
              </a:br>
              <a:r>
                <a:rPr lang="es-ES" b="1" dirty="0">
                  <a:solidFill>
                    <a:schemeClr val="lt1"/>
                  </a:solidFill>
                </a:rPr>
                <a:t>del Negocio</a:t>
              </a:r>
            </a:p>
          </p:txBody>
        </p:sp>
        <p:sp>
          <p:nvSpPr>
            <p:cNvPr id="7" name="Rectángulo 6">
              <a:extLst>
                <a:ext uri="{FF2B5EF4-FFF2-40B4-BE49-F238E27FC236}">
                  <a16:creationId xmlns:a16="http://schemas.microsoft.com/office/drawing/2014/main" id="{B6614E27-E076-4CBE-B387-1C88E76E4C70}"/>
                </a:ext>
              </a:extLst>
            </p:cNvPr>
            <p:cNvSpPr/>
            <p:nvPr/>
          </p:nvSpPr>
          <p:spPr>
            <a:xfrm>
              <a:off x="7233920" y="2204720"/>
              <a:ext cx="2340000" cy="863600"/>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b="1" dirty="0">
                  <a:solidFill>
                    <a:schemeClr val="lt1"/>
                  </a:solidFill>
                </a:rPr>
                <a:t>Operaciones actuales</a:t>
              </a:r>
              <a:br>
                <a:rPr lang="es-ES" b="1" dirty="0">
                  <a:solidFill>
                    <a:schemeClr val="lt1"/>
                  </a:solidFill>
                </a:rPr>
              </a:br>
              <a:r>
                <a:rPr lang="es-ES" b="1" dirty="0">
                  <a:solidFill>
                    <a:schemeClr val="lt1"/>
                  </a:solidFill>
                </a:rPr>
                <a:t>del Negocio</a:t>
              </a:r>
            </a:p>
          </p:txBody>
        </p:sp>
        <p:sp>
          <p:nvSpPr>
            <p:cNvPr id="8" name="Rectángulo 7">
              <a:extLst>
                <a:ext uri="{FF2B5EF4-FFF2-40B4-BE49-F238E27FC236}">
                  <a16:creationId xmlns:a16="http://schemas.microsoft.com/office/drawing/2014/main" id="{B335F45E-D055-46A9-8679-72132FA222E8}"/>
                </a:ext>
              </a:extLst>
            </p:cNvPr>
            <p:cNvSpPr/>
            <p:nvPr/>
          </p:nvSpPr>
          <p:spPr>
            <a:xfrm>
              <a:off x="3698240" y="4521200"/>
              <a:ext cx="2340000" cy="863600"/>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Cambio Efectivo posibilitado por las TIC</a:t>
              </a:r>
            </a:p>
          </p:txBody>
        </p:sp>
        <p:grpSp>
          <p:nvGrpSpPr>
            <p:cNvPr id="12" name="Grupo 11">
              <a:extLst>
                <a:ext uri="{FF2B5EF4-FFF2-40B4-BE49-F238E27FC236}">
                  <a16:creationId xmlns:a16="http://schemas.microsoft.com/office/drawing/2014/main" id="{0FF79CBF-3BE6-4A48-91CC-F411EABBB0D9}"/>
                </a:ext>
              </a:extLst>
            </p:cNvPr>
            <p:cNvGrpSpPr/>
            <p:nvPr/>
          </p:nvGrpSpPr>
          <p:grpSpPr>
            <a:xfrm>
              <a:off x="3926840" y="3180081"/>
              <a:ext cx="1955800" cy="1219200"/>
              <a:chOff x="3926840" y="3180081"/>
              <a:chExt cx="1955800" cy="1219200"/>
            </a:xfrm>
          </p:grpSpPr>
          <p:sp>
            <p:nvSpPr>
              <p:cNvPr id="9" name="Flecha: hacia abajo 8">
                <a:extLst>
                  <a:ext uri="{FF2B5EF4-FFF2-40B4-BE49-F238E27FC236}">
                    <a16:creationId xmlns:a16="http://schemas.microsoft.com/office/drawing/2014/main" id="{0D351F29-B8AA-4087-A7F5-35FEEB7F7EFE}"/>
                  </a:ext>
                </a:extLst>
              </p:cNvPr>
              <p:cNvSpPr/>
              <p:nvPr/>
            </p:nvSpPr>
            <p:spPr>
              <a:xfrm>
                <a:off x="3926840" y="3180081"/>
                <a:ext cx="924560" cy="1219200"/>
              </a:xfrm>
              <a:prstGeom prst="downArrow">
                <a:avLst>
                  <a:gd name="adj1" fmla="val 67582"/>
                  <a:gd name="adj2" fmla="val 35714"/>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72000" tIns="0" rIns="72000" bIns="0" numCol="1" spcCol="0" rtlCol="0" fromWordArt="0" anchor="ctr" anchorCtr="0" forceAA="0" compatLnSpc="1">
                <a:prstTxWarp prst="textNoShape">
                  <a:avLst/>
                </a:prstTxWarp>
                <a:noAutofit/>
              </a:bodyPr>
              <a:lstStyle/>
              <a:p>
                <a:r>
                  <a:rPr lang="es-ES" dirty="0">
                    <a:solidFill>
                      <a:schemeClr val="bg1"/>
                    </a:solidFill>
                  </a:rPr>
                  <a:t>Demanda</a:t>
                </a:r>
              </a:p>
            </p:txBody>
          </p:sp>
          <p:sp>
            <p:nvSpPr>
              <p:cNvPr id="11" name="Flecha: hacia abajo 10">
                <a:extLst>
                  <a:ext uri="{FF2B5EF4-FFF2-40B4-BE49-F238E27FC236}">
                    <a16:creationId xmlns:a16="http://schemas.microsoft.com/office/drawing/2014/main" id="{20C2D89B-B506-48BC-8330-2289019519AB}"/>
                  </a:ext>
                </a:extLst>
              </p:cNvPr>
              <p:cNvSpPr/>
              <p:nvPr/>
            </p:nvSpPr>
            <p:spPr>
              <a:xfrm flipV="1">
                <a:off x="4958080" y="3180081"/>
                <a:ext cx="924560" cy="1219200"/>
              </a:xfrm>
              <a:prstGeom prst="downArrow">
                <a:avLst>
                  <a:gd name="adj1" fmla="val 67582"/>
                  <a:gd name="adj2" fmla="val 35714"/>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vert" wrap="square" lIns="72000" tIns="0" rIns="72000" bIns="0" numCol="1" spcCol="0" rtlCol="0" fromWordArt="0" anchor="ctr" anchorCtr="0" forceAA="0" compatLnSpc="1">
                <a:prstTxWarp prst="textNoShape">
                  <a:avLst/>
                </a:prstTxWarp>
                <a:noAutofit/>
              </a:bodyPr>
              <a:lstStyle/>
              <a:p>
                <a:pPr algn="ctr"/>
                <a:r>
                  <a:rPr lang="es-ES" dirty="0">
                    <a:solidFill>
                      <a:schemeClr val="bg1"/>
                    </a:solidFill>
                  </a:rPr>
                  <a:t>Oferta</a:t>
                </a:r>
              </a:p>
            </p:txBody>
          </p:sp>
        </p:grpSp>
        <p:grpSp>
          <p:nvGrpSpPr>
            <p:cNvPr id="13" name="Grupo 12">
              <a:extLst>
                <a:ext uri="{FF2B5EF4-FFF2-40B4-BE49-F238E27FC236}">
                  <a16:creationId xmlns:a16="http://schemas.microsoft.com/office/drawing/2014/main" id="{3A2F1F1F-0E60-4D90-BD64-2CDCA8865FFE}"/>
                </a:ext>
              </a:extLst>
            </p:cNvPr>
            <p:cNvGrpSpPr/>
            <p:nvPr/>
          </p:nvGrpSpPr>
          <p:grpSpPr>
            <a:xfrm>
              <a:off x="7233920" y="3180081"/>
              <a:ext cx="1955800" cy="1219200"/>
              <a:chOff x="3926840" y="3180081"/>
              <a:chExt cx="1955800" cy="1219200"/>
            </a:xfrm>
          </p:grpSpPr>
          <p:sp>
            <p:nvSpPr>
              <p:cNvPr id="14" name="Flecha: hacia abajo 13">
                <a:extLst>
                  <a:ext uri="{FF2B5EF4-FFF2-40B4-BE49-F238E27FC236}">
                    <a16:creationId xmlns:a16="http://schemas.microsoft.com/office/drawing/2014/main" id="{79015F7E-7F77-421B-ABA7-4D5183052488}"/>
                  </a:ext>
                </a:extLst>
              </p:cNvPr>
              <p:cNvSpPr/>
              <p:nvPr/>
            </p:nvSpPr>
            <p:spPr>
              <a:xfrm>
                <a:off x="3926840" y="3180081"/>
                <a:ext cx="924560" cy="1219200"/>
              </a:xfrm>
              <a:prstGeom prst="downArrow">
                <a:avLst>
                  <a:gd name="adj1" fmla="val 67582"/>
                  <a:gd name="adj2" fmla="val 35714"/>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vert270" wrap="square" lIns="72000" tIns="0" rIns="72000" bIns="0" numCol="1" spcCol="0" rtlCol="0" fromWordArt="0" anchor="ctr" anchorCtr="0" forceAA="0" compatLnSpc="1">
                <a:prstTxWarp prst="textNoShape">
                  <a:avLst/>
                </a:prstTxWarp>
                <a:noAutofit/>
              </a:bodyPr>
              <a:lstStyle/>
              <a:p>
                <a:r>
                  <a:rPr lang="es-ES" dirty="0">
                    <a:solidFill>
                      <a:schemeClr val="bg1"/>
                    </a:solidFill>
                  </a:rPr>
                  <a:t>Demanda</a:t>
                </a:r>
              </a:p>
            </p:txBody>
          </p:sp>
          <p:sp>
            <p:nvSpPr>
              <p:cNvPr id="15" name="Flecha: hacia abajo 14">
                <a:extLst>
                  <a:ext uri="{FF2B5EF4-FFF2-40B4-BE49-F238E27FC236}">
                    <a16:creationId xmlns:a16="http://schemas.microsoft.com/office/drawing/2014/main" id="{D8403D18-B5DD-4C1A-B86B-F180AEC21646}"/>
                  </a:ext>
                </a:extLst>
              </p:cNvPr>
              <p:cNvSpPr/>
              <p:nvPr/>
            </p:nvSpPr>
            <p:spPr>
              <a:xfrm flipV="1">
                <a:off x="4958080" y="3180081"/>
                <a:ext cx="924560" cy="1219200"/>
              </a:xfrm>
              <a:prstGeom prst="downArrow">
                <a:avLst>
                  <a:gd name="adj1" fmla="val 67582"/>
                  <a:gd name="adj2" fmla="val 35714"/>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vert" wrap="square" lIns="72000" tIns="0" rIns="72000" bIns="0" numCol="1" spcCol="0" rtlCol="0" fromWordArt="0" anchor="ctr" anchorCtr="0" forceAA="0" compatLnSpc="1">
                <a:prstTxWarp prst="textNoShape">
                  <a:avLst/>
                </a:prstTxWarp>
                <a:noAutofit/>
              </a:bodyPr>
              <a:lstStyle/>
              <a:p>
                <a:pPr algn="ctr"/>
                <a:r>
                  <a:rPr lang="es-ES" dirty="0">
                    <a:solidFill>
                      <a:schemeClr val="bg1"/>
                    </a:solidFill>
                  </a:rPr>
                  <a:t>Oferta</a:t>
                </a:r>
              </a:p>
            </p:txBody>
          </p:sp>
        </p:grpSp>
        <p:sp>
          <p:nvSpPr>
            <p:cNvPr id="16" name="Rectángulo 15">
              <a:extLst>
                <a:ext uri="{FF2B5EF4-FFF2-40B4-BE49-F238E27FC236}">
                  <a16:creationId xmlns:a16="http://schemas.microsoft.com/office/drawing/2014/main" id="{807F7104-2371-4270-9432-A711605D1ECE}"/>
                </a:ext>
              </a:extLst>
            </p:cNvPr>
            <p:cNvSpPr/>
            <p:nvPr/>
          </p:nvSpPr>
          <p:spPr>
            <a:xfrm>
              <a:off x="7233920" y="4511042"/>
              <a:ext cx="2340000" cy="863600"/>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t>Servicio Efectivo </a:t>
              </a:r>
              <a:br>
                <a:rPr lang="es-ES" dirty="0"/>
              </a:br>
              <a:r>
                <a:rPr lang="es-ES" dirty="0"/>
                <a:t>de TIC</a:t>
              </a:r>
            </a:p>
          </p:txBody>
        </p:sp>
        <p:sp>
          <p:nvSpPr>
            <p:cNvPr id="17" name="Flecha: pentágono 16">
              <a:extLst>
                <a:ext uri="{FF2B5EF4-FFF2-40B4-BE49-F238E27FC236}">
                  <a16:creationId xmlns:a16="http://schemas.microsoft.com/office/drawing/2014/main" id="{52960403-B0F8-4D73-A382-BAB8050D6CBD}"/>
                </a:ext>
              </a:extLst>
            </p:cNvPr>
            <p:cNvSpPr/>
            <p:nvPr/>
          </p:nvSpPr>
          <p:spPr>
            <a:xfrm>
              <a:off x="6197600" y="2204720"/>
              <a:ext cx="1036320" cy="3169922"/>
            </a:xfrm>
            <a:prstGeom prst="homePlate">
              <a:avLst/>
            </a:prstGeom>
          </p:spPr>
          <p:style>
            <a:lnRef idx="3">
              <a:schemeClr val="lt1"/>
            </a:lnRef>
            <a:fillRef idx="1">
              <a:schemeClr val="accent4"/>
            </a:fillRef>
            <a:effectRef idx="1">
              <a:schemeClr val="accent4"/>
            </a:effectRef>
            <a:fontRef idx="minor">
              <a:schemeClr val="lt1"/>
            </a:fontRef>
          </p:style>
          <p:txBody>
            <a:bodyPr vert="vert270" rtlCol="0" anchor="ctr"/>
            <a:lstStyle/>
            <a:p>
              <a:pPr algn="ctr"/>
              <a:r>
                <a:rPr lang="es-ES" dirty="0"/>
                <a:t>Cambio de la Organización</a:t>
              </a:r>
            </a:p>
          </p:txBody>
        </p:sp>
      </p:grpSp>
      <p:sp>
        <p:nvSpPr>
          <p:cNvPr id="21" name="CuadroTexto 20">
            <a:extLst>
              <a:ext uri="{FF2B5EF4-FFF2-40B4-BE49-F238E27FC236}">
                <a16:creationId xmlns:a16="http://schemas.microsoft.com/office/drawing/2014/main" id="{846EC9DA-6697-48EE-91DB-56D00C934B03}"/>
              </a:ext>
            </a:extLst>
          </p:cNvPr>
          <p:cNvSpPr txBox="1"/>
          <p:nvPr/>
        </p:nvSpPr>
        <p:spPr>
          <a:xfrm>
            <a:off x="450240" y="5333044"/>
            <a:ext cx="1259840" cy="369332"/>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s-ES"/>
            </a:defPPr>
            <a:lvl1pPr algn="ct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Oferta</a:t>
            </a:r>
          </a:p>
        </p:txBody>
      </p:sp>
      <p:sp>
        <p:nvSpPr>
          <p:cNvPr id="22" name="CuadroTexto 21">
            <a:extLst>
              <a:ext uri="{FF2B5EF4-FFF2-40B4-BE49-F238E27FC236}">
                <a16:creationId xmlns:a16="http://schemas.microsoft.com/office/drawing/2014/main" id="{DECA65EE-2B1D-4BA5-972B-8DFC9856B114}"/>
              </a:ext>
            </a:extLst>
          </p:cNvPr>
          <p:cNvSpPr txBox="1"/>
          <p:nvPr/>
        </p:nvSpPr>
        <p:spPr>
          <a:xfrm>
            <a:off x="450240" y="5824299"/>
            <a:ext cx="1259840" cy="369332"/>
          </a:xfrm>
          <a:prstGeom prst="rect">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s-E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Demanda</a:t>
            </a:r>
          </a:p>
        </p:txBody>
      </p:sp>
      <p:sp>
        <p:nvSpPr>
          <p:cNvPr id="23" name="CuadroTexto 22">
            <a:extLst>
              <a:ext uri="{FF2B5EF4-FFF2-40B4-BE49-F238E27FC236}">
                <a16:creationId xmlns:a16="http://schemas.microsoft.com/office/drawing/2014/main" id="{A3AA6E5B-5BEE-4731-B3A3-8830429E5C7E}"/>
              </a:ext>
            </a:extLst>
          </p:cNvPr>
          <p:cNvSpPr txBox="1"/>
          <p:nvPr/>
        </p:nvSpPr>
        <p:spPr>
          <a:xfrm flipH="1">
            <a:off x="1855520" y="5377259"/>
            <a:ext cx="5191760" cy="369332"/>
          </a:xfrm>
          <a:prstGeom prst="rect">
            <a:avLst/>
          </a:prstGeom>
          <a:solidFill>
            <a:schemeClr val="bg1"/>
          </a:solidFill>
        </p:spPr>
        <p:txBody>
          <a:bodyPr wrap="square" rtlCol="0">
            <a:spAutoFit/>
          </a:bodyPr>
          <a:lstStyle/>
          <a:p>
            <a:r>
              <a:rPr lang="es-ES" dirty="0">
                <a:latin typeface="Verdana" panose="020B0604030504040204" pitchFamily="34" charset="0"/>
                <a:ea typeface="Verdana" panose="020B0604030504040204" pitchFamily="34" charset="0"/>
              </a:rPr>
              <a:t>Prestación de las TIC a la organización</a:t>
            </a:r>
          </a:p>
        </p:txBody>
      </p:sp>
      <p:sp>
        <p:nvSpPr>
          <p:cNvPr id="24" name="CuadroTexto 23">
            <a:extLst>
              <a:ext uri="{FF2B5EF4-FFF2-40B4-BE49-F238E27FC236}">
                <a16:creationId xmlns:a16="http://schemas.microsoft.com/office/drawing/2014/main" id="{3D6E956F-3BCA-4412-96EC-E3F87B73F434}"/>
              </a:ext>
            </a:extLst>
          </p:cNvPr>
          <p:cNvSpPr txBox="1"/>
          <p:nvPr/>
        </p:nvSpPr>
        <p:spPr>
          <a:xfrm flipH="1">
            <a:off x="1862480" y="5802470"/>
            <a:ext cx="5191760" cy="369332"/>
          </a:xfrm>
          <a:prstGeom prst="rect">
            <a:avLst/>
          </a:prstGeom>
          <a:solidFill>
            <a:schemeClr val="bg1"/>
          </a:solidFill>
        </p:spPr>
        <p:txBody>
          <a:bodyPr wrap="square" rtlCol="0">
            <a:spAutoFit/>
          </a:bodyPr>
          <a:lstStyle/>
          <a:p>
            <a:r>
              <a:rPr lang="es-ES" dirty="0">
                <a:latin typeface="Verdana" panose="020B0604030504040204" pitchFamily="34" charset="0"/>
                <a:ea typeface="Verdana" panose="020B0604030504040204" pitchFamily="34" charset="0"/>
              </a:rPr>
              <a:t>Uso de las TIC por la organización</a:t>
            </a:r>
          </a:p>
        </p:txBody>
      </p:sp>
      <p:sp>
        <p:nvSpPr>
          <p:cNvPr id="25" name="Título 24">
            <a:extLst>
              <a:ext uri="{FF2B5EF4-FFF2-40B4-BE49-F238E27FC236}">
                <a16:creationId xmlns:a16="http://schemas.microsoft.com/office/drawing/2014/main" id="{76B89A09-B92C-4DFE-A78A-BF87EE06E4D5}"/>
              </a:ext>
            </a:extLst>
          </p:cNvPr>
          <p:cNvSpPr>
            <a:spLocks noGrp="1"/>
          </p:cNvSpPr>
          <p:nvPr>
            <p:ph type="title"/>
          </p:nvPr>
        </p:nvSpPr>
        <p:spPr/>
        <p:txBody>
          <a:bodyPr/>
          <a:lstStyle/>
          <a:p>
            <a:r>
              <a:rPr lang="es-ES" dirty="0"/>
              <a:t>La ecuación Demanda </a:t>
            </a:r>
            <a:r>
              <a:rPr lang="es-ES" dirty="0">
                <a:sym typeface="Wingdings" panose="05000000000000000000" pitchFamily="2" charset="2"/>
              </a:rPr>
              <a:t></a:t>
            </a:r>
            <a:r>
              <a:rPr lang="es-ES" dirty="0"/>
              <a:t> Oferta</a:t>
            </a:r>
            <a:br>
              <a:rPr lang="es-ES" dirty="0"/>
            </a:br>
            <a:endParaRPr lang="es-ES" dirty="0"/>
          </a:p>
        </p:txBody>
      </p:sp>
      <p:pic>
        <p:nvPicPr>
          <p:cNvPr id="1026" name="Picture 2" descr="Administración y Gobierno de Tecnología de Información (TI) no son lo mismo  | Conversaciones en línea">
            <a:extLst>
              <a:ext uri="{FF2B5EF4-FFF2-40B4-BE49-F238E27FC236}">
                <a16:creationId xmlns:a16="http://schemas.microsoft.com/office/drawing/2014/main" id="{11350FA8-AF3B-48CE-946D-3F52549ADEC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82580" y="4802563"/>
            <a:ext cx="1226067" cy="1346382"/>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409C50A0-BDFE-4100-8FFB-BC9652EE073A}"/>
              </a:ext>
            </a:extLst>
          </p:cNvPr>
          <p:cNvSpPr/>
          <p:nvPr/>
        </p:nvSpPr>
        <p:spPr>
          <a:xfrm>
            <a:off x="7277221" y="6131967"/>
            <a:ext cx="3668657" cy="677108"/>
          </a:xfrm>
          <a:prstGeom prst="rect">
            <a:avLst/>
          </a:prstGeom>
        </p:spPr>
        <p:txBody>
          <a:bodyPr wrap="square">
            <a:spAutoFit/>
          </a:bodyPr>
          <a:lstStyle/>
          <a:p>
            <a:pPr algn="r"/>
            <a:r>
              <a:rPr lang="es-ES" sz="1400" dirty="0">
                <a:latin typeface="Segoe UI" panose="020B0502040204020203" pitchFamily="34" charset="0"/>
                <a:cs typeface="Segoe UI" panose="020B0502040204020203" pitchFamily="34" charset="0"/>
              </a:rPr>
              <a:t>Mark Toomey. </a:t>
            </a:r>
            <a:r>
              <a:rPr lang="en-US" sz="1400" b="1" dirty="0">
                <a:latin typeface="Segoe UI" panose="020B0502040204020203" pitchFamily="34" charset="0"/>
                <a:cs typeface="Segoe UI" panose="020B0502040204020203" pitchFamily="34" charset="0"/>
              </a:rPr>
              <a:t>Waltzing with the Elephant</a:t>
            </a:r>
            <a:r>
              <a:rPr lang="en-US" sz="1400" dirty="0">
                <a:latin typeface="Segoe UI" panose="020B0502040204020203" pitchFamily="34" charset="0"/>
                <a:cs typeface="Segoe UI" panose="020B0502040204020203" pitchFamily="34" charset="0"/>
              </a:rPr>
              <a:t>: </a:t>
            </a:r>
            <a:br>
              <a:rPr lang="en-US" sz="14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A comprehensive guide to directing and controlling </a:t>
            </a:r>
            <a:br>
              <a:rPr lang="en-US"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rPr>
              <a:t>Information Technology.</a:t>
            </a:r>
            <a:endParaRPr lang="es-ES" sz="1400" dirty="0">
              <a:latin typeface="Segoe UI" panose="020B0502040204020203" pitchFamily="34" charset="0"/>
              <a:cs typeface="Segoe UI" panose="020B0502040204020203" pitchFamily="34" charset="0"/>
            </a:endParaRPr>
          </a:p>
        </p:txBody>
      </p:sp>
      <p:pic>
        <p:nvPicPr>
          <p:cNvPr id="1028" name="Picture 4" descr="Waltzing with the Elephant: (Bailando el Vals con el Elefante) Una guía  exhaustiva para la dirección y el control de la tecnología de la  información. - PDF Descargar libre">
            <a:extLst>
              <a:ext uri="{FF2B5EF4-FFF2-40B4-BE49-F238E27FC236}">
                <a16:creationId xmlns:a16="http://schemas.microsoft.com/office/drawing/2014/main" id="{ACA0E693-6C83-4244-BCB5-A5798A6AD08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729" b="99004" l="3378" r="94595">
                        <a14:foregroundMark x1="37162" y1="9838" x2="37162" y2="9838"/>
                        <a14:foregroundMark x1="57770" y1="5729" x2="57770" y2="5729"/>
                        <a14:foregroundMark x1="17905" y1="68618" x2="17905" y2="68618"/>
                        <a14:foregroundMark x1="8953" y1="73599" x2="8953" y2="73599"/>
                        <a14:foregroundMark x1="11318" y1="83811" x2="11318" y2="83811"/>
                        <a14:foregroundMark x1="20101" y1="92030" x2="20101" y2="92030"/>
                        <a14:foregroundMark x1="28716" y1="90909" x2="28716" y2="90909"/>
                        <a14:foregroundMark x1="30405" y1="84932" x2="30405" y2="84932"/>
                        <a14:foregroundMark x1="24324" y1="79452" x2="22635" y2="78331"/>
                        <a14:foregroundMark x1="13514" y1="72727" x2="13514" y2="72727"/>
                        <a14:foregroundMark x1="5574" y1="72727" x2="5574" y2="73474"/>
                        <a14:foregroundMark x1="5574" y1="76588" x2="5068" y2="81196"/>
                        <a14:foregroundMark x1="5405" y1="83313" x2="5743" y2="84184"/>
                        <a14:foregroundMark x1="6419" y1="92403" x2="6419" y2="92902"/>
                        <a14:foregroundMark x1="5405" y1="97634" x2="6419" y2="97758"/>
                        <a14:foregroundMark x1="23480" y1="99128" x2="23480" y2="99128"/>
                        <a14:foregroundMark x1="28885" y1="97634" x2="28885" y2="97634"/>
                        <a14:foregroundMark x1="31757" y1="95143" x2="31250" y2="94521"/>
                        <a14:foregroundMark x1="8277" y1="72727" x2="8277" y2="71980"/>
                        <a14:foregroundMark x1="6757" y1="65380" x2="6757" y2="65380"/>
                        <a14:foregroundMark x1="10642" y1="61395" x2="10642" y2="61395"/>
                        <a14:foregroundMark x1="12838" y1="61146" x2="12838" y2="61146"/>
                        <a14:foregroundMark x1="50676" y1="87547" x2="50676" y2="87547"/>
                        <a14:foregroundMark x1="51689" y1="89788" x2="51689" y2="89788"/>
                        <a14:foregroundMark x1="53378" y1="85305" x2="53378" y2="85305"/>
                        <a14:foregroundMark x1="48142" y1="84433" x2="47466" y2="84558"/>
                        <a14:foregroundMark x1="37838" y1="84184" x2="37838" y2="84184"/>
                        <a14:foregroundMark x1="37162" y1="81445" x2="37162" y2="81445"/>
                        <a14:foregroundMark x1="40709" y1="81071" x2="40709" y2="81071"/>
                        <a14:foregroundMark x1="41554" y1="80946" x2="42061" y2="81320"/>
                        <a14:foregroundMark x1="41554" y1="84558" x2="41554" y2="84558"/>
                        <a14:foregroundMark x1="47635" y1="89788" x2="47635" y2="89788"/>
                        <a14:foregroundMark x1="48480" y1="89041" x2="48480" y2="89041"/>
                        <a14:foregroundMark x1="52196" y1="91407" x2="52196" y2="91407"/>
                        <a14:foregroundMark x1="53209" y1="95392" x2="53209" y2="95392"/>
                        <a14:foregroundMark x1="50338" y1="97509" x2="50338" y2="97509"/>
                        <a14:foregroundMark x1="45777" y1="93524" x2="45777" y2="93524"/>
                        <a14:foregroundMark x1="49493" y1="93649" x2="49493" y2="93649"/>
                        <a14:foregroundMark x1="49493" y1="93649" x2="49493" y2="93649"/>
                        <a14:foregroundMark x1="58277" y1="97634" x2="58277" y2="97634"/>
                        <a14:foregroundMark x1="49662" y1="94770" x2="49662" y2="94770"/>
                        <a14:foregroundMark x1="20101" y1="89664" x2="20101" y2="89664"/>
                        <a14:foregroundMark x1="90034" y1="87547" x2="90034" y2="87547"/>
                        <a14:foregroundMark x1="87669" y1="80573" x2="87669" y2="80573"/>
                        <a14:foregroundMark x1="82432" y1="75965" x2="82432" y2="75965"/>
                        <a14:foregroundMark x1="82095" y1="74097" x2="82095" y2="74097"/>
                        <a14:foregroundMark x1="82095" y1="73724" x2="82095" y2="73724"/>
                        <a14:foregroundMark x1="83446" y1="73474" x2="83446" y2="73474"/>
                        <a14:foregroundMark x1="83615" y1="73474" x2="83615" y2="73474"/>
                        <a14:foregroundMark x1="87669" y1="81071" x2="87669" y2="82067"/>
                        <a14:foregroundMark x1="84122" y1="92030" x2="84459" y2="92653"/>
                        <a14:foregroundMark x1="79899" y1="84558" x2="77703" y2="76961"/>
                        <a14:foregroundMark x1="77703" y1="76961" x2="83277" y2="70735"/>
                        <a14:foregroundMark x1="83277" y1="70735" x2="93919" y2="73848"/>
                        <a14:foregroundMark x1="93919" y1="73848" x2="95270" y2="80946"/>
                        <a14:foregroundMark x1="95270" y1="80946" x2="92399" y2="89415"/>
                        <a14:foregroundMark x1="92399" y1="89415" x2="84291" y2="93649"/>
                        <a14:foregroundMark x1="84291" y1="93649" x2="94595" y2="97136"/>
                        <a14:foregroundMark x1="87331" y1="89290" x2="87331" y2="89290"/>
                        <a14:foregroundMark x1="3378" y1="77460" x2="3378" y2="77460"/>
                        <a14:foregroundMark x1="42061" y1="84184" x2="42061" y2="84184"/>
                      </a14:backgroundRemoval>
                    </a14:imgEffect>
                  </a14:imgLayer>
                </a14:imgProps>
              </a:ext>
              <a:ext uri="{28A0092B-C50C-407E-A947-70E740481C1C}">
                <a14:useLocalDpi xmlns:a14="http://schemas.microsoft.com/office/drawing/2010/main" val="0"/>
              </a:ext>
            </a:extLst>
          </a:blip>
          <a:srcRect/>
          <a:stretch>
            <a:fillRect/>
          </a:stretch>
        </p:blipFill>
        <p:spPr bwMode="auto">
          <a:xfrm>
            <a:off x="10914502" y="4959955"/>
            <a:ext cx="1363298" cy="184912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E403E1F7-F48C-4060-BCB7-07CA2B4AF145}"/>
              </a:ext>
            </a:extLst>
          </p:cNvPr>
          <p:cNvSpPr txBox="1"/>
          <p:nvPr/>
        </p:nvSpPr>
        <p:spPr>
          <a:xfrm>
            <a:off x="9665762" y="1302210"/>
            <a:ext cx="2340000" cy="3170099"/>
          </a:xfrm>
          <a:prstGeom prst="rect">
            <a:avLst/>
          </a:prstGeom>
          <a:noFill/>
        </p:spPr>
        <p:txBody>
          <a:bodyPr wrap="square" rtlCol="0">
            <a:spAutoFit/>
          </a:bodyPr>
          <a:lstStyle/>
          <a:p>
            <a:r>
              <a:rPr lang="es-ES" sz="2000" i="1" dirty="0">
                <a:latin typeface="Book Antiqua" panose="02040602050305030304" pitchFamily="18" charset="0"/>
              </a:rPr>
              <a:t>La demanda de un negocio gobierna la oferta de las TIC</a:t>
            </a:r>
            <a:br>
              <a:rPr lang="es-ES" sz="2000" i="1" dirty="0">
                <a:latin typeface="Book Antiqua" panose="02040602050305030304" pitchFamily="18" charset="0"/>
              </a:rPr>
            </a:br>
            <a:endParaRPr lang="es-ES" sz="2000" i="1" dirty="0">
              <a:latin typeface="Book Antiqua" panose="02040602050305030304" pitchFamily="18" charset="0"/>
            </a:endParaRPr>
          </a:p>
          <a:p>
            <a:r>
              <a:rPr lang="es-ES" sz="2000" i="1" dirty="0">
                <a:latin typeface="Book Antiqua" panose="02040602050305030304" pitchFamily="18" charset="0"/>
              </a:rPr>
              <a:t>que, a su vez, </a:t>
            </a:r>
            <a:br>
              <a:rPr lang="es-ES" sz="2000" i="1" dirty="0">
                <a:latin typeface="Book Antiqua" panose="02040602050305030304" pitchFamily="18" charset="0"/>
              </a:rPr>
            </a:br>
            <a:br>
              <a:rPr lang="es-ES" sz="2000" i="1" dirty="0">
                <a:latin typeface="Book Antiqua" panose="02040602050305030304" pitchFamily="18" charset="0"/>
              </a:rPr>
            </a:br>
            <a:r>
              <a:rPr lang="es-ES" sz="2000" i="1" dirty="0">
                <a:latin typeface="Book Antiqua" panose="02040602050305030304" pitchFamily="18" charset="0"/>
              </a:rPr>
              <a:t>proporciona la capacidad de negocio que exige el servicio de la TIC</a:t>
            </a:r>
            <a:endParaRPr lang="es-ES" sz="2000" i="1" dirty="0">
              <a:latin typeface="Book Antiqua" panose="02040602050305030304" pitchFamily="18" charset="0"/>
              <a:ea typeface="Verdana" panose="020B0604030504040204" pitchFamily="34" charset="0"/>
            </a:endParaRPr>
          </a:p>
        </p:txBody>
      </p:sp>
    </p:spTree>
    <p:extLst>
      <p:ext uri="{BB962C8B-B14F-4D97-AF65-F5344CB8AC3E}">
        <p14:creationId xmlns:p14="http://schemas.microsoft.com/office/powerpoint/2010/main" val="124213521"/>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05FB314-44D3-4B62-8049-4A08C803B840}"/>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8242726" y="2616895"/>
            <a:ext cx="3949274" cy="4211975"/>
          </a:xfrm>
          <a:prstGeom prst="rect">
            <a:avLst/>
          </a:prstGeom>
        </p:spPr>
      </p:pic>
      <p:sp>
        <p:nvSpPr>
          <p:cNvPr id="2" name="Título 1">
            <a:extLst>
              <a:ext uri="{FF2B5EF4-FFF2-40B4-BE49-F238E27FC236}">
                <a16:creationId xmlns:a16="http://schemas.microsoft.com/office/drawing/2014/main" id="{D8CCE193-7D35-474D-8E5B-76D5050752C5}"/>
              </a:ext>
            </a:extLst>
          </p:cNvPr>
          <p:cNvSpPr>
            <a:spLocks noGrp="1"/>
          </p:cNvSpPr>
          <p:nvPr>
            <p:ph type="title"/>
          </p:nvPr>
        </p:nvSpPr>
        <p:spPr>
          <a:xfrm>
            <a:off x="723676" y="4085618"/>
            <a:ext cx="10363200" cy="769441"/>
          </a:xfrm>
        </p:spPr>
        <p:txBody>
          <a:bodyPr/>
          <a:lstStyle/>
          <a:p>
            <a:r>
              <a:rPr lang="es-ES" dirty="0"/>
              <a:t>La Estrategia de la Empresa</a:t>
            </a:r>
          </a:p>
        </p:txBody>
      </p:sp>
      <p:pic>
        <p:nvPicPr>
          <p:cNvPr id="3" name="Picture 4" descr="gear rotating animated gif image | Animation, Gears, Animated gif">
            <a:extLst>
              <a:ext uri="{FF2B5EF4-FFF2-40B4-BE49-F238E27FC236}">
                <a16:creationId xmlns:a16="http://schemas.microsoft.com/office/drawing/2014/main" id="{0EA65763-DD31-4915-B41B-8A84B6B4FE8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537797" y="3180946"/>
            <a:ext cx="1359132" cy="904672"/>
          </a:xfrm>
          <a:prstGeom prst="rect">
            <a:avLst/>
          </a:prstGeom>
          <a:noFill/>
          <a:extLst/>
        </p:spPr>
      </p:pic>
    </p:spTree>
    <p:extLst>
      <p:ext uri="{BB962C8B-B14F-4D97-AF65-F5344CB8AC3E}">
        <p14:creationId xmlns:p14="http://schemas.microsoft.com/office/powerpoint/2010/main" val="4280464248"/>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00957873-B592-4C24-9E49-B7AEAA41A60D}"/>
              </a:ext>
            </a:extLst>
          </p:cNvPr>
          <p:cNvSpPr>
            <a:spLocks noGrp="1"/>
          </p:cNvSpPr>
          <p:nvPr>
            <p:ph idx="1"/>
          </p:nvPr>
        </p:nvSpPr>
        <p:spPr>
          <a:xfrm>
            <a:off x="2107058" y="922793"/>
            <a:ext cx="9509655" cy="2252356"/>
          </a:xfrm>
        </p:spPr>
        <p:txBody>
          <a:bodyPr/>
          <a:lstStyle/>
          <a:p>
            <a:pPr>
              <a:lnSpc>
                <a:spcPct val="100000"/>
              </a:lnSpc>
            </a:pPr>
            <a:r>
              <a:rPr lang="es-ES" sz="2200" dirty="0"/>
              <a:t>La </a:t>
            </a:r>
            <a:r>
              <a:rPr lang="es-ES" b="1" dirty="0">
                <a:solidFill>
                  <a:srgbClr val="A40000"/>
                </a:solidFill>
              </a:rPr>
              <a:t>Estrategia de la Empresa</a:t>
            </a:r>
            <a:r>
              <a:rPr lang="es-ES" b="1" dirty="0"/>
              <a:t> </a:t>
            </a:r>
            <a:endParaRPr lang="es-ES" sz="2200" b="1" dirty="0"/>
          </a:p>
          <a:p>
            <a:pPr>
              <a:lnSpc>
                <a:spcPct val="100000"/>
              </a:lnSpc>
            </a:pPr>
            <a:r>
              <a:rPr lang="es-ES" sz="2200" dirty="0"/>
              <a:t>es la manera en que una organización define </a:t>
            </a:r>
            <a:r>
              <a:rPr lang="es-ES" dirty="0">
                <a:solidFill>
                  <a:srgbClr val="A40000"/>
                </a:solidFill>
              </a:rPr>
              <a:t>cómo creará valor</a:t>
            </a:r>
            <a:r>
              <a:rPr lang="es-ES" sz="2200" dirty="0"/>
              <a:t>. </a:t>
            </a:r>
          </a:p>
          <a:p>
            <a:pPr marL="892175">
              <a:lnSpc>
                <a:spcPct val="100000"/>
              </a:lnSpc>
            </a:pPr>
            <a:endParaRPr lang="es-ES" sz="2200" dirty="0"/>
          </a:p>
          <a:p>
            <a:pPr marL="892175">
              <a:lnSpc>
                <a:spcPct val="100000"/>
              </a:lnSpc>
            </a:pPr>
            <a:r>
              <a:rPr lang="es-ES" sz="2200" dirty="0"/>
              <a:t>Se trata del </a:t>
            </a:r>
            <a:r>
              <a:rPr lang="es-ES" sz="2200" b="1" dirty="0"/>
              <a:t>qué hacer</a:t>
            </a:r>
            <a:r>
              <a:rPr lang="es-ES" sz="2200" dirty="0"/>
              <a:t> (objetivos estratégicos) </a:t>
            </a:r>
          </a:p>
          <a:p>
            <a:pPr marL="892175">
              <a:lnSpc>
                <a:spcPct val="100000"/>
              </a:lnSpc>
            </a:pPr>
            <a:r>
              <a:rPr lang="es-ES" sz="2200" dirty="0"/>
              <a:t>y </a:t>
            </a:r>
            <a:r>
              <a:rPr lang="es-ES" sz="2200" b="1" dirty="0"/>
              <a:t>cómo hacerlo </a:t>
            </a:r>
            <a:r>
              <a:rPr lang="es-ES" sz="2200" dirty="0"/>
              <a:t>(plan estratégico).</a:t>
            </a:r>
          </a:p>
        </p:txBody>
      </p:sp>
      <p:sp>
        <p:nvSpPr>
          <p:cNvPr id="3" name="Título 2">
            <a:extLst>
              <a:ext uri="{FF2B5EF4-FFF2-40B4-BE49-F238E27FC236}">
                <a16:creationId xmlns:a16="http://schemas.microsoft.com/office/drawing/2014/main" id="{8368AB86-5CFE-41E9-A5DA-34C4003926D8}"/>
              </a:ext>
            </a:extLst>
          </p:cNvPr>
          <p:cNvSpPr>
            <a:spLocks noGrp="1"/>
          </p:cNvSpPr>
          <p:nvPr>
            <p:ph type="title"/>
          </p:nvPr>
        </p:nvSpPr>
        <p:spPr/>
        <p:txBody>
          <a:bodyPr/>
          <a:lstStyle/>
          <a:p>
            <a:r>
              <a:rPr lang="es-ES" dirty="0"/>
              <a:t>Estrategia de la Empresa</a:t>
            </a:r>
          </a:p>
        </p:txBody>
      </p:sp>
      <p:pic>
        <p:nvPicPr>
          <p:cNvPr id="5" name="Imagen 4">
            <a:extLst>
              <a:ext uri="{FF2B5EF4-FFF2-40B4-BE49-F238E27FC236}">
                <a16:creationId xmlns:a16="http://schemas.microsoft.com/office/drawing/2014/main" id="{73DCC377-0C00-4F5C-BB7F-EC55F2ACD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012" y="3700900"/>
            <a:ext cx="3845695" cy="2412093"/>
          </a:xfrm>
          <a:prstGeom prst="rect">
            <a:avLst/>
          </a:prstGeom>
        </p:spPr>
      </p:pic>
      <p:sp>
        <p:nvSpPr>
          <p:cNvPr id="4" name="CuadroTexto 3">
            <a:extLst>
              <a:ext uri="{FF2B5EF4-FFF2-40B4-BE49-F238E27FC236}">
                <a16:creationId xmlns:a16="http://schemas.microsoft.com/office/drawing/2014/main" id="{409B6582-C283-400F-B317-563B6CCB3A83}"/>
              </a:ext>
            </a:extLst>
          </p:cNvPr>
          <p:cNvSpPr txBox="1"/>
          <p:nvPr/>
        </p:nvSpPr>
        <p:spPr>
          <a:xfrm>
            <a:off x="407757" y="3682851"/>
            <a:ext cx="5644125" cy="2677656"/>
          </a:xfrm>
          <a:prstGeom prst="rect">
            <a:avLst/>
          </a:prstGeom>
          <a:solidFill>
            <a:schemeClr val="bg1">
              <a:lumMod val="95000"/>
            </a:schemeClr>
          </a:solidFill>
        </p:spPr>
        <p:txBody>
          <a:bodyPr wrap="square" rtlCol="0">
            <a:spAutoFit/>
          </a:bodyPr>
          <a:lstStyle/>
          <a:p>
            <a:r>
              <a:rPr lang="es-ES" sz="2400" i="1" dirty="0">
                <a:solidFill>
                  <a:schemeClr val="tx1">
                    <a:lumMod val="85000"/>
                    <a:lumOff val="15000"/>
                  </a:schemeClr>
                </a:solidFill>
                <a:latin typeface="Book Antiqua" panose="02040602050305030304" pitchFamily="18" charset="0"/>
                <a:ea typeface="Verdana" panose="020B0604030504040204" pitchFamily="34" charset="0"/>
              </a:rPr>
              <a:t>La formulación de la estrategia </a:t>
            </a:r>
            <a:br>
              <a:rPr lang="es-ES" sz="2400" i="1" dirty="0">
                <a:solidFill>
                  <a:schemeClr val="tx1">
                    <a:lumMod val="85000"/>
                    <a:lumOff val="15000"/>
                  </a:schemeClr>
                </a:solidFill>
                <a:latin typeface="Book Antiqua" panose="02040602050305030304" pitchFamily="18" charset="0"/>
                <a:ea typeface="Verdana" panose="020B0604030504040204" pitchFamily="34" charset="0"/>
              </a:rPr>
            </a:br>
            <a:r>
              <a:rPr lang="es-ES" sz="2400" i="1" dirty="0">
                <a:solidFill>
                  <a:schemeClr val="tx1">
                    <a:lumMod val="85000"/>
                    <a:lumOff val="15000"/>
                  </a:schemeClr>
                </a:solidFill>
                <a:latin typeface="Book Antiqua" panose="02040602050305030304" pitchFamily="18" charset="0"/>
                <a:ea typeface="Verdana" panose="020B0604030504040204" pitchFamily="34" charset="0"/>
              </a:rPr>
              <a:t>se refiere a las diferentes opciones</a:t>
            </a:r>
            <a:br>
              <a:rPr lang="es-ES" sz="2400" i="1" dirty="0">
                <a:solidFill>
                  <a:schemeClr val="tx1">
                    <a:lumMod val="85000"/>
                    <a:lumOff val="15000"/>
                  </a:schemeClr>
                </a:solidFill>
                <a:latin typeface="Book Antiqua" panose="02040602050305030304" pitchFamily="18" charset="0"/>
                <a:ea typeface="Verdana" panose="020B0604030504040204" pitchFamily="34" charset="0"/>
              </a:rPr>
            </a:br>
            <a:r>
              <a:rPr lang="es-ES" sz="2400" i="1" dirty="0">
                <a:solidFill>
                  <a:schemeClr val="tx1">
                    <a:lumMod val="85000"/>
                    <a:lumOff val="15000"/>
                  </a:schemeClr>
                </a:solidFill>
                <a:latin typeface="Book Antiqua" panose="02040602050305030304" pitchFamily="18" charset="0"/>
                <a:ea typeface="Verdana" panose="020B0604030504040204" pitchFamily="34" charset="0"/>
              </a:rPr>
              <a:t>o alternativas estratégicas </a:t>
            </a:r>
            <a:br>
              <a:rPr lang="es-ES" sz="2400" i="1" dirty="0">
                <a:solidFill>
                  <a:schemeClr val="tx1">
                    <a:lumMod val="85000"/>
                    <a:lumOff val="15000"/>
                  </a:schemeClr>
                </a:solidFill>
                <a:latin typeface="Book Antiqua" panose="02040602050305030304" pitchFamily="18" charset="0"/>
                <a:ea typeface="Verdana" panose="020B0604030504040204" pitchFamily="34" charset="0"/>
              </a:rPr>
            </a:br>
            <a:r>
              <a:rPr lang="es-ES" sz="2400" i="1" dirty="0">
                <a:solidFill>
                  <a:schemeClr val="tx1">
                    <a:lumMod val="85000"/>
                    <a:lumOff val="15000"/>
                  </a:schemeClr>
                </a:solidFill>
                <a:latin typeface="Book Antiqua" panose="02040602050305030304" pitchFamily="18" charset="0"/>
                <a:ea typeface="Verdana" panose="020B0604030504040204" pitchFamily="34" charset="0"/>
              </a:rPr>
              <a:t>de que se disponen </a:t>
            </a:r>
            <a:br>
              <a:rPr lang="es-ES" sz="2400" i="1" dirty="0">
                <a:solidFill>
                  <a:schemeClr val="tx1">
                    <a:lumMod val="85000"/>
                    <a:lumOff val="15000"/>
                  </a:schemeClr>
                </a:solidFill>
                <a:latin typeface="Book Antiqua" panose="02040602050305030304" pitchFamily="18" charset="0"/>
                <a:ea typeface="Verdana" panose="020B0604030504040204" pitchFamily="34" charset="0"/>
              </a:rPr>
            </a:br>
            <a:r>
              <a:rPr lang="es-ES" sz="2400" i="1" dirty="0">
                <a:solidFill>
                  <a:schemeClr val="tx1">
                    <a:lumMod val="85000"/>
                    <a:lumOff val="15000"/>
                  </a:schemeClr>
                </a:solidFill>
                <a:latin typeface="Book Antiqua" panose="02040602050305030304" pitchFamily="18" charset="0"/>
                <a:ea typeface="Verdana" panose="020B0604030504040204" pitchFamily="34" charset="0"/>
              </a:rPr>
              <a:t>en base a dar respuesta </a:t>
            </a:r>
            <a:br>
              <a:rPr lang="es-ES" sz="2400" i="1" dirty="0">
                <a:solidFill>
                  <a:schemeClr val="tx1">
                    <a:lumMod val="85000"/>
                    <a:lumOff val="15000"/>
                  </a:schemeClr>
                </a:solidFill>
                <a:latin typeface="Book Antiqua" panose="02040602050305030304" pitchFamily="18" charset="0"/>
                <a:ea typeface="Verdana" panose="020B0604030504040204" pitchFamily="34" charset="0"/>
              </a:rPr>
            </a:br>
            <a:r>
              <a:rPr lang="es-ES" sz="2400" i="1" dirty="0">
                <a:solidFill>
                  <a:schemeClr val="tx1">
                    <a:lumMod val="85000"/>
                    <a:lumOff val="15000"/>
                  </a:schemeClr>
                </a:solidFill>
                <a:latin typeface="Book Antiqua" panose="02040602050305030304" pitchFamily="18" charset="0"/>
                <a:ea typeface="Verdana" panose="020B0604030504040204" pitchFamily="34" charset="0"/>
              </a:rPr>
              <a:t>a las numerosas presiones e influencias</a:t>
            </a:r>
            <a:br>
              <a:rPr lang="es-ES" sz="2400" i="1" dirty="0">
                <a:solidFill>
                  <a:schemeClr val="tx1">
                    <a:lumMod val="85000"/>
                    <a:lumOff val="15000"/>
                  </a:schemeClr>
                </a:solidFill>
                <a:latin typeface="Book Antiqua" panose="02040602050305030304" pitchFamily="18" charset="0"/>
                <a:ea typeface="Verdana" panose="020B0604030504040204" pitchFamily="34" charset="0"/>
              </a:rPr>
            </a:br>
            <a:r>
              <a:rPr lang="es-ES" sz="2400" i="1" dirty="0">
                <a:solidFill>
                  <a:schemeClr val="tx1">
                    <a:lumMod val="85000"/>
                    <a:lumOff val="15000"/>
                  </a:schemeClr>
                </a:solidFill>
                <a:latin typeface="Book Antiqua" panose="02040602050305030304" pitchFamily="18" charset="0"/>
                <a:ea typeface="Verdana" panose="020B0604030504040204" pitchFamily="34" charset="0"/>
              </a:rPr>
              <a:t>identificadas en el análisis estratégico.</a:t>
            </a:r>
          </a:p>
        </p:txBody>
      </p:sp>
    </p:spTree>
    <p:extLst>
      <p:ext uri="{BB962C8B-B14F-4D97-AF65-F5344CB8AC3E}">
        <p14:creationId xmlns:p14="http://schemas.microsoft.com/office/powerpoint/2010/main" val="916762785"/>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A1D7B6-4502-49BB-9957-FE7277787E6D}"/>
              </a:ext>
            </a:extLst>
          </p:cNvPr>
          <p:cNvSpPr>
            <a:spLocks noGrp="1"/>
          </p:cNvSpPr>
          <p:nvPr>
            <p:ph type="title"/>
          </p:nvPr>
        </p:nvSpPr>
        <p:spPr/>
        <p:txBody>
          <a:bodyPr/>
          <a:lstStyle/>
          <a:p>
            <a:r>
              <a:rPr lang="es-ES" dirty="0"/>
              <a:t>Niveles de la Estrategia</a:t>
            </a:r>
          </a:p>
        </p:txBody>
      </p:sp>
      <p:sp>
        <p:nvSpPr>
          <p:cNvPr id="3" name="Rectángulo 2">
            <a:extLst>
              <a:ext uri="{FF2B5EF4-FFF2-40B4-BE49-F238E27FC236}">
                <a16:creationId xmlns:a16="http://schemas.microsoft.com/office/drawing/2014/main" id="{4B6EB840-7A1F-45D6-88E2-337E61CBD60E}"/>
              </a:ext>
            </a:extLst>
          </p:cNvPr>
          <p:cNvSpPr/>
          <p:nvPr/>
        </p:nvSpPr>
        <p:spPr>
          <a:xfrm>
            <a:off x="5360447" y="3429000"/>
            <a:ext cx="6096000" cy="2185214"/>
          </a:xfrm>
          <a:prstGeom prst="rect">
            <a:avLst/>
          </a:prstGeom>
        </p:spPr>
        <p:txBody>
          <a:bodyPr>
            <a:spAutoFit/>
          </a:bodyPr>
          <a:lstStyle/>
          <a:p>
            <a:pPr>
              <a:spcAft>
                <a:spcPts val="600"/>
              </a:spcAft>
            </a:pPr>
            <a:r>
              <a:rPr lang="es-ES" b="1" dirty="0">
                <a:solidFill>
                  <a:srgbClr val="C00000"/>
                </a:solidFill>
                <a:latin typeface="Verdana" panose="020B0604030504040204" pitchFamily="34" charset="0"/>
                <a:ea typeface="Verdana" panose="020B0604030504040204" pitchFamily="34" charset="0"/>
              </a:rPr>
              <a:t>Estrategias funcionales</a:t>
            </a:r>
            <a:r>
              <a:rPr lang="es-ES" dirty="0">
                <a:solidFill>
                  <a:srgbClr val="2D94C8"/>
                </a:solidFill>
                <a:latin typeface="Verdana" panose="020B0604030504040204" pitchFamily="34" charset="0"/>
                <a:ea typeface="Verdana" panose="020B0604030504040204" pitchFamily="34" charset="0"/>
              </a:rPr>
              <a:t>:</a:t>
            </a:r>
            <a:r>
              <a:rPr lang="es-ES" dirty="0">
                <a:solidFill>
                  <a:srgbClr val="333333"/>
                </a:solidFill>
                <a:latin typeface="Verdana" panose="020B0604030504040204" pitchFamily="34" charset="0"/>
                <a:ea typeface="Verdana" panose="020B0604030504040204" pitchFamily="34" charset="0"/>
              </a:rPr>
              <a:t> </a:t>
            </a:r>
          </a:p>
          <a:p>
            <a:pPr>
              <a:spcAft>
                <a:spcPts val="600"/>
              </a:spcAft>
            </a:pPr>
            <a:r>
              <a:rPr lang="es-ES" dirty="0">
                <a:solidFill>
                  <a:srgbClr val="333333"/>
                </a:solidFill>
                <a:latin typeface="Verdana" panose="020B0604030504040204" pitchFamily="34" charset="0"/>
                <a:ea typeface="Verdana" panose="020B0604030504040204" pitchFamily="34" charset="0"/>
              </a:rPr>
              <a:t>Se centran en cómo utilizar y aplicar los recursos y habilidades dentro de cada área funcional de la empresa, con el fin de maximizar la productividad de dichos recursos. </a:t>
            </a:r>
          </a:p>
          <a:p>
            <a:pPr>
              <a:spcAft>
                <a:spcPts val="600"/>
              </a:spcAft>
            </a:pPr>
            <a:r>
              <a:rPr lang="es-ES" dirty="0">
                <a:solidFill>
                  <a:srgbClr val="333333"/>
                </a:solidFill>
                <a:latin typeface="Verdana" panose="020B0604030504040204" pitchFamily="34" charset="0"/>
                <a:ea typeface="Verdana" panose="020B0604030504040204" pitchFamily="34" charset="0"/>
              </a:rPr>
              <a:t>Las áreas funcionales de la empresa se reflejan en su cadena de valor.</a:t>
            </a:r>
            <a:endParaRPr lang="es-ES" dirty="0">
              <a:latin typeface="Verdana" panose="020B0604030504040204" pitchFamily="34" charset="0"/>
              <a:ea typeface="Verdana" panose="020B0604030504040204" pitchFamily="34" charset="0"/>
            </a:endParaRPr>
          </a:p>
        </p:txBody>
      </p:sp>
      <p:sp>
        <p:nvSpPr>
          <p:cNvPr id="4" name="Rectángulo 3">
            <a:extLst>
              <a:ext uri="{FF2B5EF4-FFF2-40B4-BE49-F238E27FC236}">
                <a16:creationId xmlns:a16="http://schemas.microsoft.com/office/drawing/2014/main" id="{3C92CA39-A951-4631-82EF-87A4CAF97C69}"/>
              </a:ext>
            </a:extLst>
          </p:cNvPr>
          <p:cNvSpPr/>
          <p:nvPr/>
        </p:nvSpPr>
        <p:spPr>
          <a:xfrm>
            <a:off x="246433" y="2599501"/>
            <a:ext cx="6096000" cy="1000274"/>
          </a:xfrm>
          <a:prstGeom prst="rect">
            <a:avLst/>
          </a:prstGeom>
        </p:spPr>
        <p:txBody>
          <a:bodyPr>
            <a:spAutoFit/>
          </a:bodyPr>
          <a:lstStyle/>
          <a:p>
            <a:pPr>
              <a:spcAft>
                <a:spcPts val="600"/>
              </a:spcAft>
            </a:pPr>
            <a:r>
              <a:rPr lang="es-ES" b="1" dirty="0">
                <a:solidFill>
                  <a:srgbClr val="C00000"/>
                </a:solidFill>
                <a:latin typeface="Verdana" panose="020B0604030504040204" pitchFamily="34" charset="0"/>
                <a:ea typeface="Verdana" panose="020B0604030504040204" pitchFamily="34" charset="0"/>
              </a:rPr>
              <a:t>Estrategias competitivas:</a:t>
            </a:r>
            <a:r>
              <a:rPr lang="es-ES" dirty="0">
                <a:solidFill>
                  <a:srgbClr val="333333"/>
                </a:solidFill>
                <a:latin typeface="Verdana" panose="020B0604030504040204" pitchFamily="34" charset="0"/>
                <a:ea typeface="Verdana" panose="020B0604030504040204" pitchFamily="34" charset="0"/>
              </a:rPr>
              <a:t> </a:t>
            </a:r>
          </a:p>
          <a:p>
            <a:pPr>
              <a:spcAft>
                <a:spcPts val="600"/>
              </a:spcAft>
            </a:pPr>
            <a:r>
              <a:rPr lang="es-ES" dirty="0">
                <a:solidFill>
                  <a:srgbClr val="333333"/>
                </a:solidFill>
                <a:latin typeface="Verdana" panose="020B0604030504040204" pitchFamily="34" charset="0"/>
                <a:ea typeface="Verdana" panose="020B0604030504040204" pitchFamily="34" charset="0"/>
              </a:rPr>
              <a:t>Son las estrategias que definen cómo </a:t>
            </a:r>
            <a:br>
              <a:rPr lang="es-ES" dirty="0">
                <a:solidFill>
                  <a:srgbClr val="333333"/>
                </a:solidFill>
                <a:latin typeface="Verdana" panose="020B0604030504040204" pitchFamily="34" charset="0"/>
                <a:ea typeface="Verdana" panose="020B0604030504040204" pitchFamily="34" charset="0"/>
              </a:rPr>
            </a:br>
            <a:r>
              <a:rPr lang="es-ES" dirty="0">
                <a:solidFill>
                  <a:srgbClr val="333333"/>
                </a:solidFill>
                <a:latin typeface="Verdana" panose="020B0604030504040204" pitchFamily="34" charset="0"/>
                <a:ea typeface="Verdana" panose="020B0604030504040204" pitchFamily="34" charset="0"/>
              </a:rPr>
              <a:t>vamos a competir en el mercado. </a:t>
            </a:r>
          </a:p>
        </p:txBody>
      </p:sp>
      <p:sp>
        <p:nvSpPr>
          <p:cNvPr id="5" name="Rectángulo 4">
            <a:extLst>
              <a:ext uri="{FF2B5EF4-FFF2-40B4-BE49-F238E27FC236}">
                <a16:creationId xmlns:a16="http://schemas.microsoft.com/office/drawing/2014/main" id="{F8E58D8C-9B90-4080-93BC-7093F8AE2CFD}"/>
              </a:ext>
            </a:extLst>
          </p:cNvPr>
          <p:cNvSpPr/>
          <p:nvPr/>
        </p:nvSpPr>
        <p:spPr>
          <a:xfrm>
            <a:off x="5360447" y="551426"/>
            <a:ext cx="6096000" cy="1000274"/>
          </a:xfrm>
          <a:prstGeom prst="rect">
            <a:avLst/>
          </a:prstGeom>
        </p:spPr>
        <p:txBody>
          <a:bodyPr>
            <a:spAutoFit/>
          </a:bodyPr>
          <a:lstStyle/>
          <a:p>
            <a:pPr>
              <a:spcAft>
                <a:spcPts val="600"/>
              </a:spcAft>
            </a:pPr>
            <a:r>
              <a:rPr lang="es-ES" b="1" dirty="0">
                <a:solidFill>
                  <a:srgbClr val="C00000"/>
                </a:solidFill>
                <a:latin typeface="Verdana" panose="020B0604030504040204" pitchFamily="34" charset="0"/>
                <a:ea typeface="Verdana" panose="020B0604030504040204" pitchFamily="34" charset="0"/>
              </a:rPr>
              <a:t>Estrategias corporativas:</a:t>
            </a:r>
            <a:r>
              <a:rPr lang="es-ES" dirty="0">
                <a:solidFill>
                  <a:srgbClr val="333333"/>
                </a:solidFill>
                <a:latin typeface="Verdana" panose="020B0604030504040204" pitchFamily="34" charset="0"/>
                <a:ea typeface="Verdana" panose="020B0604030504040204" pitchFamily="34" charset="0"/>
              </a:rPr>
              <a:t> </a:t>
            </a:r>
          </a:p>
          <a:p>
            <a:pPr>
              <a:spcAft>
                <a:spcPts val="600"/>
              </a:spcAft>
            </a:pPr>
            <a:r>
              <a:rPr lang="es-ES" dirty="0">
                <a:solidFill>
                  <a:srgbClr val="333333"/>
                </a:solidFill>
                <a:latin typeface="Verdana" panose="020B0604030504040204" pitchFamily="34" charset="0"/>
                <a:ea typeface="Verdana" panose="020B0604030504040204" pitchFamily="34" charset="0"/>
              </a:rPr>
              <a:t>Se diseñan en base al cómo, dónde y con qué valores ejercemos nuestra actividad. </a:t>
            </a:r>
            <a:endParaRPr lang="es-ES" dirty="0">
              <a:latin typeface="Verdana" panose="020B0604030504040204" pitchFamily="34" charset="0"/>
              <a:ea typeface="Verdana" panose="020B0604030504040204" pitchFamily="34" charset="0"/>
            </a:endParaRPr>
          </a:p>
        </p:txBody>
      </p:sp>
      <p:pic>
        <p:nvPicPr>
          <p:cNvPr id="3078" name="Picture 6" descr="Misión, visión y valores – ASKEBIZI HAUR ESKOLA">
            <a:extLst>
              <a:ext uri="{FF2B5EF4-FFF2-40B4-BE49-F238E27FC236}">
                <a16:creationId xmlns:a16="http://schemas.microsoft.com/office/drawing/2014/main" id="{9D8AF94E-4F3C-4BFF-8EB4-BBFB59BCD2E7}"/>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7055999" y="1576060"/>
            <a:ext cx="2667455" cy="138114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9E726676-BD88-43E8-8DBB-D9F4A7EFF944}"/>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9650" y="3836533"/>
            <a:ext cx="3841615" cy="2142836"/>
          </a:xfrm>
          <a:prstGeom prst="rect">
            <a:avLst/>
          </a:prstGeom>
        </p:spPr>
      </p:pic>
      <p:pic>
        <p:nvPicPr>
          <p:cNvPr id="9" name="Picture 2" descr="Cadena de Valor | Grandes Pymes">
            <a:extLst>
              <a:ext uri="{FF2B5EF4-FFF2-40B4-BE49-F238E27FC236}">
                <a16:creationId xmlns:a16="http://schemas.microsoft.com/office/drawing/2014/main" id="{CDB4AB33-1A44-4E0E-A7C2-7F1701869F65}"/>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7723977" y="5528854"/>
            <a:ext cx="3650079" cy="129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950289"/>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CBB44F1-C37F-47E7-A64A-F83DE1250182}"/>
              </a:ext>
            </a:extLst>
          </p:cNvPr>
          <p:cNvSpPr>
            <a:spLocks noGrp="1"/>
          </p:cNvSpPr>
          <p:nvPr>
            <p:ph type="title"/>
          </p:nvPr>
        </p:nvSpPr>
        <p:spPr/>
        <p:txBody>
          <a:bodyPr/>
          <a:lstStyle/>
          <a:p>
            <a:r>
              <a:rPr lang="es-ES" dirty="0"/>
              <a:t>Modelo de Negocios y Estrategia</a:t>
            </a:r>
          </a:p>
        </p:txBody>
      </p:sp>
      <p:pic>
        <p:nvPicPr>
          <p:cNvPr id="9" name="Picture 2" descr="http://www.coworkinglemon.com/wp-content/uploads/2012/08/Lienzo-modelos-de-negocio1.jpg">
            <a:extLst>
              <a:ext uri="{FF2B5EF4-FFF2-40B4-BE49-F238E27FC236}">
                <a16:creationId xmlns:a16="http://schemas.microsoft.com/office/drawing/2014/main" id="{65235BB7-1BCC-49CC-BA27-ABC4D4359C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84" y="1341310"/>
            <a:ext cx="8124533" cy="4798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ángulo 9">
            <a:extLst>
              <a:ext uri="{FF2B5EF4-FFF2-40B4-BE49-F238E27FC236}">
                <a16:creationId xmlns:a16="http://schemas.microsoft.com/office/drawing/2014/main" id="{19180343-2D04-4992-8D95-E09FFA7DD086}"/>
              </a:ext>
            </a:extLst>
          </p:cNvPr>
          <p:cNvSpPr/>
          <p:nvPr/>
        </p:nvSpPr>
        <p:spPr>
          <a:xfrm>
            <a:off x="333983" y="1948244"/>
            <a:ext cx="2992592" cy="2492990"/>
          </a:xfrm>
          <a:prstGeom prst="rect">
            <a:avLst/>
          </a:prstGeom>
        </p:spPr>
        <p:txBody>
          <a:bodyPr wrap="square">
            <a:spAutoFit/>
          </a:bodyPr>
          <a:lstStyle/>
          <a:p>
            <a:pPr algn="r" eaLnBrk="0" fontAlgn="base" hangingPunct="0">
              <a:spcBef>
                <a:spcPct val="0"/>
              </a:spcBef>
              <a:spcAft>
                <a:spcPct val="0"/>
              </a:spcAft>
            </a:pPr>
            <a:r>
              <a:rPr lang="es-ES" sz="2400" dirty="0">
                <a:latin typeface="Verdana" panose="020B0604030504040204" pitchFamily="34" charset="0"/>
              </a:rPr>
              <a:t>Describe la manera en cómo una organización </a:t>
            </a:r>
            <a:r>
              <a:rPr lang="es-ES" sz="2800" dirty="0">
                <a:solidFill>
                  <a:srgbClr val="C00000"/>
                </a:solidFill>
                <a:latin typeface="Verdana" panose="020B0604030504040204" pitchFamily="34" charset="0"/>
              </a:rPr>
              <a:t>crea</a:t>
            </a:r>
            <a:r>
              <a:rPr lang="es-ES" sz="2400" dirty="0">
                <a:latin typeface="Verdana" panose="020B0604030504040204" pitchFamily="34" charset="0"/>
              </a:rPr>
              <a:t>, </a:t>
            </a:r>
          </a:p>
          <a:p>
            <a:pPr algn="r" eaLnBrk="0" fontAlgn="base" hangingPunct="0">
              <a:spcBef>
                <a:spcPct val="0"/>
              </a:spcBef>
              <a:spcAft>
                <a:spcPct val="0"/>
              </a:spcAft>
            </a:pPr>
            <a:r>
              <a:rPr lang="es-ES" sz="2800" dirty="0">
                <a:solidFill>
                  <a:srgbClr val="C00000"/>
                </a:solidFill>
                <a:latin typeface="Verdana" panose="020B0604030504040204" pitchFamily="34" charset="0"/>
              </a:rPr>
              <a:t>entrega</a:t>
            </a:r>
            <a:r>
              <a:rPr lang="es-ES" sz="2400" dirty="0">
                <a:latin typeface="Verdana" panose="020B0604030504040204" pitchFamily="34" charset="0"/>
              </a:rPr>
              <a:t> </a:t>
            </a:r>
          </a:p>
          <a:p>
            <a:pPr algn="r" eaLnBrk="0" fontAlgn="base" hangingPunct="0">
              <a:spcBef>
                <a:spcPct val="0"/>
              </a:spcBef>
              <a:spcAft>
                <a:spcPct val="0"/>
              </a:spcAft>
            </a:pPr>
            <a:r>
              <a:rPr lang="es-ES" sz="2400" dirty="0">
                <a:latin typeface="Verdana" panose="020B0604030504040204" pitchFamily="34" charset="0"/>
              </a:rPr>
              <a:t>y </a:t>
            </a:r>
            <a:r>
              <a:rPr lang="es-ES" sz="2800" dirty="0">
                <a:solidFill>
                  <a:srgbClr val="C00000"/>
                </a:solidFill>
                <a:latin typeface="Verdana" panose="020B0604030504040204" pitchFamily="34" charset="0"/>
              </a:rPr>
              <a:t>captura valor</a:t>
            </a:r>
            <a:r>
              <a:rPr lang="es-ES" sz="2400" dirty="0">
                <a:latin typeface="Verdana" panose="020B0604030504040204" pitchFamily="34" charset="0"/>
              </a:rPr>
              <a:t>.</a:t>
            </a:r>
          </a:p>
        </p:txBody>
      </p:sp>
      <p:sp>
        <p:nvSpPr>
          <p:cNvPr id="11" name="Rectángulo 10">
            <a:extLst>
              <a:ext uri="{FF2B5EF4-FFF2-40B4-BE49-F238E27FC236}">
                <a16:creationId xmlns:a16="http://schemas.microsoft.com/office/drawing/2014/main" id="{306637C2-E2CC-4F13-800E-6EC23D13BB71}"/>
              </a:ext>
            </a:extLst>
          </p:cNvPr>
          <p:cNvSpPr/>
          <p:nvPr/>
        </p:nvSpPr>
        <p:spPr>
          <a:xfrm>
            <a:off x="1142964" y="5203455"/>
            <a:ext cx="2183611" cy="800219"/>
          </a:xfrm>
          <a:prstGeom prst="rect">
            <a:avLst/>
          </a:prstGeom>
        </p:spPr>
        <p:txBody>
          <a:bodyPr wrap="none">
            <a:spAutoFit/>
          </a:bodyPr>
          <a:lstStyle/>
          <a:p>
            <a:r>
              <a:rPr lang="en-US" i="1" dirty="0">
                <a:solidFill>
                  <a:schemeClr val="tx2"/>
                </a:solidFill>
                <a:latin typeface="Book Antiqua" panose="02040602050305030304" pitchFamily="18" charset="0"/>
              </a:rPr>
              <a:t>Alex Osterwalder</a:t>
            </a:r>
            <a:br>
              <a:rPr lang="en-US" i="1" dirty="0">
                <a:solidFill>
                  <a:schemeClr val="tx2"/>
                </a:solidFill>
                <a:latin typeface="Book Antiqua" panose="02040602050305030304" pitchFamily="18" charset="0"/>
              </a:rPr>
            </a:br>
            <a:r>
              <a:rPr lang="en-US" sz="1400" i="1" dirty="0">
                <a:solidFill>
                  <a:schemeClr val="tx2"/>
                </a:solidFill>
                <a:latin typeface="Book Antiqua" panose="02040602050305030304" pitchFamily="18" charset="0"/>
              </a:rPr>
              <a:t>Business Model Generation</a:t>
            </a:r>
            <a:br>
              <a:rPr lang="en-US" sz="1400" i="1" dirty="0">
                <a:solidFill>
                  <a:schemeClr val="tx2"/>
                </a:solidFill>
                <a:latin typeface="Book Antiqua" panose="02040602050305030304" pitchFamily="18" charset="0"/>
              </a:rPr>
            </a:br>
            <a:r>
              <a:rPr lang="en-US" sz="1400" i="1" dirty="0">
                <a:solidFill>
                  <a:schemeClr val="tx2"/>
                </a:solidFill>
                <a:latin typeface="Book Antiqua" panose="02040602050305030304" pitchFamily="18" charset="0"/>
              </a:rPr>
              <a:t>2005 </a:t>
            </a:r>
            <a:endParaRPr lang="es-ES" sz="1400" i="1" dirty="0">
              <a:latin typeface="Book Antiqua" panose="02040602050305030304" pitchFamily="18" charset="0"/>
            </a:endParaRPr>
          </a:p>
        </p:txBody>
      </p:sp>
      <p:pic>
        <p:nvPicPr>
          <p:cNvPr id="2053" name="Picture 5" descr="Dedo de la mano con una cinta | Icono Gratis">
            <a:extLst>
              <a:ext uri="{FF2B5EF4-FFF2-40B4-BE49-F238E27FC236}">
                <a16:creationId xmlns:a16="http://schemas.microsoft.com/office/drawing/2014/main" id="{C8FB8091-45E2-41BF-B37C-9125A92781A8}"/>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8111" y="3180945"/>
            <a:ext cx="693471" cy="693471"/>
          </a:xfrm>
          <a:prstGeom prst="rect">
            <a:avLst/>
          </a:prstGeom>
          <a:noFill/>
          <a:extLst>
            <a:ext uri="{909E8E84-426E-40DD-AFC4-6F175D3DCCD1}">
              <a14:hiddenFill xmlns:a14="http://schemas.microsoft.com/office/drawing/2010/main">
                <a:solidFill>
                  <a:srgbClr val="FFFFFF"/>
                </a:solidFill>
              </a14:hiddenFill>
            </a:ext>
          </a:extLst>
        </p:spPr>
      </p:pic>
      <p:sp>
        <p:nvSpPr>
          <p:cNvPr id="2" name="Forma libre: forma 1">
            <a:extLst>
              <a:ext uri="{FF2B5EF4-FFF2-40B4-BE49-F238E27FC236}">
                <a16:creationId xmlns:a16="http://schemas.microsoft.com/office/drawing/2014/main" id="{5E8C6014-40BE-4DDE-A85D-58F8F6439F64}"/>
              </a:ext>
            </a:extLst>
          </p:cNvPr>
          <p:cNvSpPr/>
          <p:nvPr/>
        </p:nvSpPr>
        <p:spPr>
          <a:xfrm>
            <a:off x="4027251" y="4173166"/>
            <a:ext cx="6682902" cy="690664"/>
          </a:xfrm>
          <a:custGeom>
            <a:avLst/>
            <a:gdLst>
              <a:gd name="connsiteX0" fmla="*/ 340468 w 6682902"/>
              <a:gd name="connsiteY0" fmla="*/ 0 h 690664"/>
              <a:gd name="connsiteX1" fmla="*/ 0 w 6682902"/>
              <a:gd name="connsiteY1" fmla="*/ 690664 h 690664"/>
              <a:gd name="connsiteX2" fmla="*/ 6682902 w 6682902"/>
              <a:gd name="connsiteY2" fmla="*/ 661481 h 690664"/>
              <a:gd name="connsiteX3" fmla="*/ 6410528 w 6682902"/>
              <a:gd name="connsiteY3" fmla="*/ 9728 h 690664"/>
              <a:gd name="connsiteX4" fmla="*/ 340468 w 6682902"/>
              <a:gd name="connsiteY4" fmla="*/ 0 h 690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2902" h="690664">
                <a:moveTo>
                  <a:pt x="340468" y="0"/>
                </a:moveTo>
                <a:lnTo>
                  <a:pt x="0" y="690664"/>
                </a:lnTo>
                <a:lnTo>
                  <a:pt x="6682902" y="661481"/>
                </a:lnTo>
                <a:lnTo>
                  <a:pt x="6410528" y="9728"/>
                </a:lnTo>
                <a:lnTo>
                  <a:pt x="340468" y="0"/>
                </a:lnTo>
                <a:close/>
              </a:path>
            </a:pathLst>
          </a:cu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orma libre: forma 4">
            <a:extLst>
              <a:ext uri="{FF2B5EF4-FFF2-40B4-BE49-F238E27FC236}">
                <a16:creationId xmlns:a16="http://schemas.microsoft.com/office/drawing/2014/main" id="{5AC6F626-AB26-4127-93CE-DA75E4E282FB}"/>
              </a:ext>
            </a:extLst>
          </p:cNvPr>
          <p:cNvSpPr/>
          <p:nvPr/>
        </p:nvSpPr>
        <p:spPr>
          <a:xfrm>
            <a:off x="6770451" y="2266545"/>
            <a:ext cx="1138136" cy="1877438"/>
          </a:xfrm>
          <a:custGeom>
            <a:avLst/>
            <a:gdLst>
              <a:gd name="connsiteX0" fmla="*/ 204281 w 1138136"/>
              <a:gd name="connsiteY0" fmla="*/ 0 h 1877438"/>
              <a:gd name="connsiteX1" fmla="*/ 0 w 1138136"/>
              <a:gd name="connsiteY1" fmla="*/ 1867710 h 1877438"/>
              <a:gd name="connsiteX2" fmla="*/ 1138136 w 1138136"/>
              <a:gd name="connsiteY2" fmla="*/ 1877438 h 1877438"/>
              <a:gd name="connsiteX3" fmla="*/ 1089498 w 1138136"/>
              <a:gd name="connsiteY3" fmla="*/ 19455 h 1877438"/>
              <a:gd name="connsiteX4" fmla="*/ 204281 w 1138136"/>
              <a:gd name="connsiteY4" fmla="*/ 0 h 187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136" h="1877438">
                <a:moveTo>
                  <a:pt x="204281" y="0"/>
                </a:moveTo>
                <a:lnTo>
                  <a:pt x="0" y="1867710"/>
                </a:lnTo>
                <a:lnTo>
                  <a:pt x="1138136" y="1877438"/>
                </a:lnTo>
                <a:lnTo>
                  <a:pt x="1089498" y="19455"/>
                </a:lnTo>
                <a:lnTo>
                  <a:pt x="204281" y="0"/>
                </a:lnTo>
                <a:close/>
              </a:path>
            </a:pathLst>
          </a:cu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Tree>
    <p:custDataLst>
      <p:tags r:id="rId1"/>
    </p:custDataLst>
    <p:extLst>
      <p:ext uri="{BB962C8B-B14F-4D97-AF65-F5344CB8AC3E}">
        <p14:creationId xmlns:p14="http://schemas.microsoft.com/office/powerpoint/2010/main" val="163239990"/>
      </p:ext>
    </p:extLst>
  </p:cSld>
  <p:clrMapOvr>
    <a:masterClrMapping/>
  </p:clrMapOvr>
  <mc:AlternateContent xmlns:mc="http://schemas.openxmlformats.org/markup-compatibility/2006" xmlns:p14="http://schemas.microsoft.com/office/powerpoint/2010/main">
    <mc:Choice Requires="p14">
      <p:transition spd="slow" p14:dur="2000" advTm="8415"/>
    </mc:Choice>
    <mc:Fallback xmlns="">
      <p:transition spd="slow" advTm="8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1"/>
</p:tagLst>
</file>

<file path=ppt/tags/tag2.xml><?xml version="1.0" encoding="utf-8"?>
<p:tagLst xmlns:a="http://schemas.openxmlformats.org/drawingml/2006/main" xmlns:r="http://schemas.openxmlformats.org/officeDocument/2006/relationships" xmlns:p="http://schemas.openxmlformats.org/presentationml/2006/main">
  <p:tag name="TIMING" val="|29.4|3.2"/>
</p:tagLst>
</file>

<file path=ppt/tags/tag3.xml><?xml version="1.0" encoding="utf-8"?>
<p:tagLst xmlns:a="http://schemas.openxmlformats.org/drawingml/2006/main" xmlns:r="http://schemas.openxmlformats.org/officeDocument/2006/relationships" xmlns:p="http://schemas.openxmlformats.org/presentationml/2006/main">
  <p:tag name="TIMING" val="|24.4|14.1|14.2"/>
</p:tagLst>
</file>

<file path=ppt/tags/tag4.xml><?xml version="1.0" encoding="utf-8"?>
<p:tagLst xmlns:a="http://schemas.openxmlformats.org/drawingml/2006/main" xmlns:r="http://schemas.openxmlformats.org/officeDocument/2006/relationships" xmlns:p="http://schemas.openxmlformats.org/presentationml/2006/main">
  <p:tag name="TIMING" val="|15.3"/>
</p:tagLst>
</file>

<file path=ppt/theme/theme1.xml><?xml version="1.0" encoding="utf-8"?>
<a:theme xmlns:a="http://schemas.openxmlformats.org/drawingml/2006/main" name="Plantilla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UPF.potx" id="{CC0EBFFC-19B7-412F-BD45-62FDA16D3EC5}" vid="{A8B4F6B7-D3D2-4568-93B7-92D7B28DD88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UPF</Template>
  <TotalTime>0</TotalTime>
  <Words>4576</Words>
  <Application>Microsoft Office PowerPoint</Application>
  <PresentationFormat>Panorámica</PresentationFormat>
  <Paragraphs>565</Paragraphs>
  <Slides>46</Slides>
  <Notes>29</Notes>
  <HiddenSlides>8</HiddenSlides>
  <MMClips>0</MMClips>
  <ScaleCrop>false</ScaleCrop>
  <HeadingPairs>
    <vt:vector size="8" baseType="variant">
      <vt:variant>
        <vt:lpstr>Fuentes usadas</vt:lpstr>
      </vt:variant>
      <vt:variant>
        <vt:i4>14</vt:i4>
      </vt:variant>
      <vt:variant>
        <vt:lpstr>Tema</vt:lpstr>
      </vt:variant>
      <vt:variant>
        <vt:i4>1</vt:i4>
      </vt:variant>
      <vt:variant>
        <vt:lpstr>Títulos de diapositiva</vt:lpstr>
      </vt:variant>
      <vt:variant>
        <vt:i4>46</vt:i4>
      </vt:variant>
      <vt:variant>
        <vt:lpstr>Presentaciones personalizadas</vt:lpstr>
      </vt:variant>
      <vt:variant>
        <vt:i4>1</vt:i4>
      </vt:variant>
    </vt:vector>
  </HeadingPairs>
  <TitlesOfParts>
    <vt:vector size="62" baseType="lpstr">
      <vt:lpstr>MS PGothic</vt:lpstr>
      <vt:lpstr>Arial</vt:lpstr>
      <vt:lpstr>Arial Black</vt:lpstr>
      <vt:lpstr>Book Antiqua</vt:lpstr>
      <vt:lpstr>Calibri</vt:lpstr>
      <vt:lpstr>Consolas</vt:lpstr>
      <vt:lpstr>Courier New</vt:lpstr>
      <vt:lpstr>Georgia</vt:lpstr>
      <vt:lpstr>Google Sans</vt:lpstr>
      <vt:lpstr>Segoe UI</vt:lpstr>
      <vt:lpstr>Times New Roman</vt:lpstr>
      <vt:lpstr>Verdana</vt:lpstr>
      <vt:lpstr>Wingdings</vt:lpstr>
      <vt:lpstr>Wingdings 3</vt:lpstr>
      <vt:lpstr>Plantilla ppt</vt:lpstr>
      <vt:lpstr>Sistemas de Información</vt:lpstr>
      <vt:lpstr>Contenido </vt:lpstr>
      <vt:lpstr>Objetivos de la Empresa</vt:lpstr>
      <vt:lpstr>Objetivos de las TIC en las Organizaciones </vt:lpstr>
      <vt:lpstr>La ecuación Demanda  Oferta </vt:lpstr>
      <vt:lpstr>La Estrategia de la Empresa</vt:lpstr>
      <vt:lpstr>Estrategia de la Empresa</vt:lpstr>
      <vt:lpstr>Niveles de la Estrategia</vt:lpstr>
      <vt:lpstr>Modelo de Negocios y Estrategia</vt:lpstr>
      <vt:lpstr>Proceso de Planeamiento Estratégico. Paso 1</vt:lpstr>
      <vt:lpstr>Proceso de Planeamiento Estratégico.-</vt:lpstr>
      <vt:lpstr>La misión, la visión y la propuesta de Valor</vt:lpstr>
      <vt:lpstr>Proceso de Planeamiento Estratégico. Paso 2</vt:lpstr>
      <vt:lpstr>DAFO</vt:lpstr>
      <vt:lpstr>Análisis Externo o Anáisis del Entorno…</vt:lpstr>
      <vt:lpstr>Macroentorno: Análisis PESTEL </vt:lpstr>
      <vt:lpstr>Macroentorno: Análisis PESTEL </vt:lpstr>
      <vt:lpstr>Las cinco fuerzas de Porter</vt:lpstr>
      <vt:lpstr>Análisis del Sector: Las cinco fuerzas de Porter</vt:lpstr>
      <vt:lpstr>Análisis Interno o Anáisis de la Empresa</vt:lpstr>
      <vt:lpstr>Perfil Estratégico</vt:lpstr>
      <vt:lpstr>Análisis de Recursos y Capacidades</vt:lpstr>
      <vt:lpstr>Análisis de la Cadena de Valor</vt:lpstr>
      <vt:lpstr>La cadena de valor de la Empresa</vt:lpstr>
      <vt:lpstr>La Aparición de la Cadena de Valor Virtual</vt:lpstr>
      <vt:lpstr>Proceso de Planeamiento Estratégico. Paso 3</vt:lpstr>
      <vt:lpstr>Análisis DAFO – CAME</vt:lpstr>
      <vt:lpstr>Proceso de Planeamiento Estratégico. Paso 4</vt:lpstr>
      <vt:lpstr>Evaluación y selección acciones estratégicas</vt:lpstr>
      <vt:lpstr>El Plan Estratégico de Sistemas de Información</vt:lpstr>
      <vt:lpstr>Las TIC y los Objetivos Estratégicos</vt:lpstr>
      <vt:lpstr>Las TIC y los Objetivos Estratégicos</vt:lpstr>
      <vt:lpstr>Objetivos Estratégicos a alcanzar con las TIC</vt:lpstr>
      <vt:lpstr>Objetivos Estratégicos a alcanzar con las TIC</vt:lpstr>
      <vt:lpstr>Nuevos productos, servicios y cambio del modelo de negocios</vt:lpstr>
      <vt:lpstr>Objetivos Estratégicos a alcanzar con las TIC</vt:lpstr>
      <vt:lpstr>Mayor comunicación con clientes y proveedores</vt:lpstr>
      <vt:lpstr>Objetivos Estratégicos a alcanzar con las TIC</vt:lpstr>
      <vt:lpstr>Mejorar la toma de decisiones </vt:lpstr>
      <vt:lpstr>Objetivos Estratégicos a alcanzar con las TIC</vt:lpstr>
      <vt:lpstr>Supervivencia</vt:lpstr>
      <vt:lpstr>Objetivos Estratégicos a alcanzar con las TIC</vt:lpstr>
      <vt:lpstr>Creación de una ventaja competitiva</vt:lpstr>
      <vt:lpstr>Conclusión</vt:lpstr>
      <vt:lpstr>¿Cómo  incluir las TIC dentro de una estrategia competitiva?</vt:lpstr>
      <vt:lpstr>Alinear las TIC con la estrategia de la Empresa</vt:lpstr>
      <vt:lpstr>Imprimir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Información</dc:title>
  <dc:creator>delatorrerita</dc:creator>
  <cp:keywords>Sistemas de Información, UPF</cp:keywords>
  <cp:lastModifiedBy>delatorrerita</cp:lastModifiedBy>
  <cp:revision>1</cp:revision>
  <dcterms:created xsi:type="dcterms:W3CDTF">2022-01-29T14:20:26Z</dcterms:created>
  <dcterms:modified xsi:type="dcterms:W3CDTF">2022-01-29T14:23:01Z</dcterms:modified>
</cp:coreProperties>
</file>